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6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7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8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9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10.xml" ContentType="application/vnd.openxmlformats-officedocument.theme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11.xml" ContentType="application/vnd.openxmlformats-officedocument.theme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theme/theme12.xml" ContentType="application/vnd.openxmlformats-officedocument.theme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13.xml" ContentType="application/vnd.openxmlformats-officedocument.theme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theme/theme14.xml" ContentType="application/vnd.openxmlformats-officedocument.theme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theme/theme15.xml" ContentType="application/vnd.openxmlformats-officedocument.theme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theme/theme16.xml" ContentType="application/vnd.openxmlformats-officedocument.theme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theme/theme17.xml" ContentType="application/vnd.openxmlformats-officedocument.theme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theme/theme18.xml" ContentType="application/vnd.openxmlformats-officedocument.theme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theme/theme19.xml" ContentType="application/vnd.openxmlformats-officedocument.theme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theme/theme20.xml" ContentType="application/vnd.openxmlformats-officedocument.theme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theme/theme21.xml" ContentType="application/vnd.openxmlformats-officedocument.theme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theme/theme22.xml" ContentType="application/vnd.openxmlformats-officedocument.theme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theme/theme23.xml" ContentType="application/vnd.openxmlformats-officedocument.theme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theme/theme24.xml" ContentType="application/vnd.openxmlformats-officedocument.theme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theme/theme25.xml" ContentType="application/vnd.openxmlformats-officedocument.theme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theme/theme26.xml" ContentType="application/vnd.openxmlformats-officedocument.theme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theme/theme27.xml" ContentType="application/vnd.openxmlformats-officedocument.theme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theme/theme28.xml" ContentType="application/vnd.openxmlformats-officedocument.theme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theme/theme29.xml" ContentType="application/vnd.openxmlformats-officedocument.theme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theme/theme30.xml" ContentType="application/vnd.openxmlformats-officedocument.theme+xml"/>
  <Override PartName="/ppt/theme/theme3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tags/tag15.xml" ContentType="application/vnd.openxmlformats-officedocument.presentationml.tags+xml"/>
  <Override PartName="/ppt/notesSlides/notesSlide17.xml" ContentType="application/vnd.openxmlformats-officedocument.presentationml.notesSlide+xml"/>
  <Override PartName="/ppt/tags/tag16.xml" ContentType="application/vnd.openxmlformats-officedocument.presentationml.tags+xml"/>
  <Override PartName="/ppt/notesSlides/notesSlide18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9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20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21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22.xml" ContentType="application/vnd.openxmlformats-officedocument.presentationml.notesSlide+xml"/>
  <Override PartName="/ppt/tags/tag28.xml" ContentType="application/vnd.openxmlformats-officedocument.presentationml.tags+xml"/>
  <Override PartName="/ppt/notesSlides/notesSlide23.xml" ContentType="application/vnd.openxmlformats-officedocument.presentationml.notesSlide+xml"/>
  <Override PartName="/ppt/tags/tag29.xml" ContentType="application/vnd.openxmlformats-officedocument.presentationml.tags+xml"/>
  <Override PartName="/ppt/notesSlides/notesSlide24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25.xml" ContentType="application/vnd.openxmlformats-officedocument.presentationml.notesSlide+xml"/>
  <Override PartName="/ppt/tags/tag33.xml" ContentType="application/vnd.openxmlformats-officedocument.presentationml.tags+xml"/>
  <Override PartName="/ppt/notesSlides/notesSlide26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33.xml" ContentType="application/vnd.openxmlformats-officedocument.presentationml.notesSlide+xml"/>
  <Override PartName="/ppt/tags/tag44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45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38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39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40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41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42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43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44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5730" r:id="rId2"/>
    <p:sldMasterId id="2147483777" r:id="rId3"/>
    <p:sldMasterId id="2147483955" r:id="rId4"/>
    <p:sldMasterId id="2147483980" r:id="rId5"/>
    <p:sldMasterId id="2147483993" r:id="rId6"/>
    <p:sldMasterId id="2147484859" r:id="rId7"/>
    <p:sldMasterId id="2147484969" r:id="rId8"/>
    <p:sldMasterId id="2147484995" r:id="rId9"/>
    <p:sldMasterId id="2147485008" r:id="rId10"/>
    <p:sldMasterId id="2147485198" r:id="rId11"/>
    <p:sldMasterId id="2147485210" r:id="rId12"/>
    <p:sldMasterId id="2147485236" r:id="rId13"/>
    <p:sldMasterId id="2147485311" r:id="rId14"/>
    <p:sldMasterId id="2147485337" r:id="rId15"/>
    <p:sldMasterId id="2147485349" r:id="rId16"/>
    <p:sldMasterId id="2147485412" r:id="rId17"/>
    <p:sldMasterId id="2147485481" r:id="rId18"/>
    <p:sldMasterId id="2147485493" r:id="rId19"/>
    <p:sldMasterId id="2147485505" r:id="rId20"/>
    <p:sldMasterId id="2147485517" r:id="rId21"/>
    <p:sldMasterId id="2147485529" r:id="rId22"/>
    <p:sldMasterId id="2147485542" r:id="rId23"/>
    <p:sldMasterId id="2147485554" r:id="rId24"/>
    <p:sldMasterId id="2147485566" r:id="rId25"/>
    <p:sldMasterId id="2147485604" r:id="rId26"/>
    <p:sldMasterId id="2147485616" r:id="rId27"/>
    <p:sldMasterId id="2147485641" r:id="rId28"/>
    <p:sldMasterId id="2147485657" r:id="rId29"/>
    <p:sldMasterId id="2147485669" r:id="rId30"/>
  </p:sldMasterIdLst>
  <p:notesMasterIdLst>
    <p:notesMasterId r:id="rId197"/>
  </p:notesMasterIdLst>
  <p:sldIdLst>
    <p:sldId id="6883" r:id="rId31"/>
    <p:sldId id="6809" r:id="rId32"/>
    <p:sldId id="6877" r:id="rId33"/>
    <p:sldId id="284" r:id="rId34"/>
    <p:sldId id="6824" r:id="rId35"/>
    <p:sldId id="2570" r:id="rId36"/>
    <p:sldId id="5073" r:id="rId37"/>
    <p:sldId id="4156" r:id="rId38"/>
    <p:sldId id="1203" r:id="rId39"/>
    <p:sldId id="6823" r:id="rId40"/>
    <p:sldId id="260" r:id="rId41"/>
    <p:sldId id="6882" r:id="rId42"/>
    <p:sldId id="6881" r:id="rId43"/>
    <p:sldId id="5664" r:id="rId44"/>
    <p:sldId id="2568" r:id="rId45"/>
    <p:sldId id="2573" r:id="rId46"/>
    <p:sldId id="2691" r:id="rId47"/>
    <p:sldId id="2692" r:id="rId48"/>
    <p:sldId id="2575" r:id="rId49"/>
    <p:sldId id="6920" r:id="rId50"/>
    <p:sldId id="997" r:id="rId51"/>
    <p:sldId id="5704" r:id="rId52"/>
    <p:sldId id="5675" r:id="rId53"/>
    <p:sldId id="265" r:id="rId54"/>
    <p:sldId id="6921" r:id="rId55"/>
    <p:sldId id="6891" r:id="rId56"/>
    <p:sldId id="272" r:id="rId57"/>
    <p:sldId id="274" r:id="rId58"/>
    <p:sldId id="5707" r:id="rId59"/>
    <p:sldId id="294" r:id="rId60"/>
    <p:sldId id="424" r:id="rId61"/>
    <p:sldId id="5690" r:id="rId62"/>
    <p:sldId id="5693" r:id="rId63"/>
    <p:sldId id="5714" r:id="rId64"/>
    <p:sldId id="5715" r:id="rId65"/>
    <p:sldId id="5716" r:id="rId66"/>
    <p:sldId id="5717" r:id="rId67"/>
    <p:sldId id="5699" r:id="rId68"/>
    <p:sldId id="5700" r:id="rId69"/>
    <p:sldId id="5713" r:id="rId70"/>
    <p:sldId id="435" r:id="rId71"/>
    <p:sldId id="5740" r:id="rId72"/>
    <p:sldId id="438" r:id="rId73"/>
    <p:sldId id="309" r:id="rId74"/>
    <p:sldId id="440" r:id="rId75"/>
    <p:sldId id="5723" r:id="rId76"/>
    <p:sldId id="5724" r:id="rId77"/>
    <p:sldId id="312" r:id="rId78"/>
    <p:sldId id="313" r:id="rId79"/>
    <p:sldId id="417" r:id="rId80"/>
    <p:sldId id="446" r:id="rId81"/>
    <p:sldId id="443" r:id="rId82"/>
    <p:sldId id="5728" r:id="rId83"/>
    <p:sldId id="324" r:id="rId84"/>
    <p:sldId id="6922" r:id="rId85"/>
    <p:sldId id="6888" r:id="rId86"/>
    <p:sldId id="877" r:id="rId87"/>
    <p:sldId id="596" r:id="rId88"/>
    <p:sldId id="879" r:id="rId89"/>
    <p:sldId id="881" r:id="rId90"/>
    <p:sldId id="6826" r:id="rId91"/>
    <p:sldId id="882" r:id="rId92"/>
    <p:sldId id="884" r:id="rId93"/>
    <p:sldId id="885" r:id="rId94"/>
    <p:sldId id="886" r:id="rId95"/>
    <p:sldId id="6878" r:id="rId96"/>
    <p:sldId id="887" r:id="rId97"/>
    <p:sldId id="888" r:id="rId98"/>
    <p:sldId id="889" r:id="rId99"/>
    <p:sldId id="1053" r:id="rId100"/>
    <p:sldId id="1054" r:id="rId101"/>
    <p:sldId id="1056" r:id="rId102"/>
    <p:sldId id="1057" r:id="rId103"/>
    <p:sldId id="1062" r:id="rId104"/>
    <p:sldId id="5140" r:id="rId105"/>
    <p:sldId id="1179" r:id="rId106"/>
    <p:sldId id="5152" r:id="rId107"/>
    <p:sldId id="6895" r:id="rId108"/>
    <p:sldId id="6953" r:id="rId109"/>
    <p:sldId id="6893" r:id="rId110"/>
    <p:sldId id="5153" r:id="rId111"/>
    <p:sldId id="5160" r:id="rId112"/>
    <p:sldId id="6827" r:id="rId113"/>
    <p:sldId id="5161" r:id="rId114"/>
    <p:sldId id="6894" r:id="rId115"/>
    <p:sldId id="5163" r:id="rId116"/>
    <p:sldId id="5166" r:id="rId117"/>
    <p:sldId id="5167" r:id="rId118"/>
    <p:sldId id="5168" r:id="rId119"/>
    <p:sldId id="5169" r:id="rId120"/>
    <p:sldId id="5170" r:id="rId121"/>
    <p:sldId id="5171" r:id="rId122"/>
    <p:sldId id="5172" r:id="rId123"/>
    <p:sldId id="5173" r:id="rId124"/>
    <p:sldId id="5174" r:id="rId125"/>
    <p:sldId id="5164" r:id="rId126"/>
    <p:sldId id="6828" r:id="rId127"/>
    <p:sldId id="5178" r:id="rId128"/>
    <p:sldId id="5179" r:id="rId129"/>
    <p:sldId id="5181" r:id="rId130"/>
    <p:sldId id="5182" r:id="rId131"/>
    <p:sldId id="5183" r:id="rId132"/>
    <p:sldId id="5184" r:id="rId133"/>
    <p:sldId id="5186" r:id="rId134"/>
    <p:sldId id="6879" r:id="rId135"/>
    <p:sldId id="5208" r:id="rId136"/>
    <p:sldId id="5209" r:id="rId137"/>
    <p:sldId id="5210" r:id="rId138"/>
    <p:sldId id="6875" r:id="rId139"/>
    <p:sldId id="5211" r:id="rId140"/>
    <p:sldId id="5212" r:id="rId141"/>
    <p:sldId id="5216" r:id="rId142"/>
    <p:sldId id="5213" r:id="rId143"/>
    <p:sldId id="5217" r:id="rId144"/>
    <p:sldId id="5218" r:id="rId145"/>
    <p:sldId id="5219" r:id="rId146"/>
    <p:sldId id="5220" r:id="rId147"/>
    <p:sldId id="5221" r:id="rId148"/>
    <p:sldId id="5222" r:id="rId149"/>
    <p:sldId id="5188" r:id="rId150"/>
    <p:sldId id="5189" r:id="rId151"/>
    <p:sldId id="6924" r:id="rId152"/>
    <p:sldId id="6844" r:id="rId153"/>
    <p:sldId id="5190" r:id="rId154"/>
    <p:sldId id="5191" r:id="rId155"/>
    <p:sldId id="6896" r:id="rId156"/>
    <p:sldId id="6897" r:id="rId157"/>
    <p:sldId id="6898" r:id="rId158"/>
    <p:sldId id="6899" r:id="rId159"/>
    <p:sldId id="6900" r:id="rId160"/>
    <p:sldId id="6901" r:id="rId161"/>
    <p:sldId id="6925" r:id="rId162"/>
    <p:sldId id="6847" r:id="rId163"/>
    <p:sldId id="5192" r:id="rId164"/>
    <p:sldId id="5193" r:id="rId165"/>
    <p:sldId id="6850" r:id="rId166"/>
    <p:sldId id="6914" r:id="rId167"/>
    <p:sldId id="6915" r:id="rId168"/>
    <p:sldId id="6917" r:id="rId169"/>
    <p:sldId id="6918" r:id="rId170"/>
    <p:sldId id="6919" r:id="rId171"/>
    <p:sldId id="6926" r:id="rId172"/>
    <p:sldId id="6923" r:id="rId173"/>
    <p:sldId id="6927" r:id="rId174"/>
    <p:sldId id="5195" r:id="rId175"/>
    <p:sldId id="6928" r:id="rId176"/>
    <p:sldId id="6929" r:id="rId177"/>
    <p:sldId id="6930" r:id="rId178"/>
    <p:sldId id="5196" r:id="rId179"/>
    <p:sldId id="6931" r:id="rId180"/>
    <p:sldId id="5197" r:id="rId181"/>
    <p:sldId id="6940" r:id="rId182"/>
    <p:sldId id="6933" r:id="rId183"/>
    <p:sldId id="6941" r:id="rId184"/>
    <p:sldId id="6942" r:id="rId185"/>
    <p:sldId id="6943" r:id="rId186"/>
    <p:sldId id="6944" r:id="rId187"/>
    <p:sldId id="6950" r:id="rId188"/>
    <p:sldId id="6951" r:id="rId189"/>
    <p:sldId id="5294" r:id="rId190"/>
    <p:sldId id="5295" r:id="rId191"/>
    <p:sldId id="5296" r:id="rId192"/>
    <p:sldId id="6954" r:id="rId193"/>
    <p:sldId id="6955" r:id="rId194"/>
    <p:sldId id="6956" r:id="rId195"/>
    <p:sldId id="949" r:id="rId196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3F6D8"/>
    <a:srgbClr val="F0F685"/>
    <a:srgbClr val="FFFF01"/>
    <a:srgbClr val="CD99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72"/>
    <p:restoredTop sz="94830"/>
  </p:normalViewPr>
  <p:slideViewPr>
    <p:cSldViewPr>
      <p:cViewPr varScale="1">
        <p:scale>
          <a:sx n="121" d="100"/>
          <a:sy n="121" d="100"/>
        </p:scale>
        <p:origin x="904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765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87.xml"/><Relationship Id="rId21" Type="http://schemas.openxmlformats.org/officeDocument/2006/relationships/slideMaster" Target="slideMasters/slideMaster21.xml"/><Relationship Id="rId42" Type="http://schemas.openxmlformats.org/officeDocument/2006/relationships/slide" Target="slides/slide12.xml"/><Relationship Id="rId63" Type="http://schemas.openxmlformats.org/officeDocument/2006/relationships/slide" Target="slides/slide33.xml"/><Relationship Id="rId84" Type="http://schemas.openxmlformats.org/officeDocument/2006/relationships/slide" Target="slides/slide54.xml"/><Relationship Id="rId138" Type="http://schemas.openxmlformats.org/officeDocument/2006/relationships/slide" Target="slides/slide108.xml"/><Relationship Id="rId159" Type="http://schemas.openxmlformats.org/officeDocument/2006/relationships/slide" Target="slides/slide129.xml"/><Relationship Id="rId170" Type="http://schemas.openxmlformats.org/officeDocument/2006/relationships/slide" Target="slides/slide140.xml"/><Relationship Id="rId191" Type="http://schemas.openxmlformats.org/officeDocument/2006/relationships/slide" Target="slides/slide161.xml"/><Relationship Id="rId107" Type="http://schemas.openxmlformats.org/officeDocument/2006/relationships/slide" Target="slides/slide77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2.xml"/><Relationship Id="rId53" Type="http://schemas.openxmlformats.org/officeDocument/2006/relationships/slide" Target="slides/slide23.xml"/><Relationship Id="rId74" Type="http://schemas.openxmlformats.org/officeDocument/2006/relationships/slide" Target="slides/slide44.xml"/><Relationship Id="rId128" Type="http://schemas.openxmlformats.org/officeDocument/2006/relationships/slide" Target="slides/slide98.xml"/><Relationship Id="rId149" Type="http://schemas.openxmlformats.org/officeDocument/2006/relationships/slide" Target="slides/slide119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65.xml"/><Relationship Id="rId160" Type="http://schemas.openxmlformats.org/officeDocument/2006/relationships/slide" Target="slides/slide130.xml"/><Relationship Id="rId181" Type="http://schemas.openxmlformats.org/officeDocument/2006/relationships/slide" Target="slides/slide151.xml"/><Relationship Id="rId22" Type="http://schemas.openxmlformats.org/officeDocument/2006/relationships/slideMaster" Target="slideMasters/slideMaster22.xml"/><Relationship Id="rId43" Type="http://schemas.openxmlformats.org/officeDocument/2006/relationships/slide" Target="slides/slide13.xml"/><Relationship Id="rId64" Type="http://schemas.openxmlformats.org/officeDocument/2006/relationships/slide" Target="slides/slide34.xml"/><Relationship Id="rId118" Type="http://schemas.openxmlformats.org/officeDocument/2006/relationships/slide" Target="slides/slide88.xml"/><Relationship Id="rId139" Type="http://schemas.openxmlformats.org/officeDocument/2006/relationships/slide" Target="slides/slide109.xml"/><Relationship Id="rId85" Type="http://schemas.openxmlformats.org/officeDocument/2006/relationships/slide" Target="slides/slide55.xml"/><Relationship Id="rId150" Type="http://schemas.openxmlformats.org/officeDocument/2006/relationships/slide" Target="slides/slide120.xml"/><Relationship Id="rId171" Type="http://schemas.openxmlformats.org/officeDocument/2006/relationships/slide" Target="slides/slide141.xml"/><Relationship Id="rId192" Type="http://schemas.openxmlformats.org/officeDocument/2006/relationships/slide" Target="slides/slide162.xml"/><Relationship Id="rId12" Type="http://schemas.openxmlformats.org/officeDocument/2006/relationships/slideMaster" Target="slideMasters/slideMaster12.xml"/><Relationship Id="rId33" Type="http://schemas.openxmlformats.org/officeDocument/2006/relationships/slide" Target="slides/slide3.xml"/><Relationship Id="rId108" Type="http://schemas.openxmlformats.org/officeDocument/2006/relationships/slide" Target="slides/slide78.xml"/><Relationship Id="rId129" Type="http://schemas.openxmlformats.org/officeDocument/2006/relationships/slide" Target="slides/slide99.xml"/><Relationship Id="rId54" Type="http://schemas.openxmlformats.org/officeDocument/2006/relationships/slide" Target="slides/slide24.xml"/><Relationship Id="rId75" Type="http://schemas.openxmlformats.org/officeDocument/2006/relationships/slide" Target="slides/slide45.xml"/><Relationship Id="rId96" Type="http://schemas.openxmlformats.org/officeDocument/2006/relationships/slide" Target="slides/slide66.xml"/><Relationship Id="rId140" Type="http://schemas.openxmlformats.org/officeDocument/2006/relationships/slide" Target="slides/slide110.xml"/><Relationship Id="rId161" Type="http://schemas.openxmlformats.org/officeDocument/2006/relationships/slide" Target="slides/slide131.xml"/><Relationship Id="rId182" Type="http://schemas.openxmlformats.org/officeDocument/2006/relationships/slide" Target="slides/slide152.xml"/><Relationship Id="rId6" Type="http://schemas.openxmlformats.org/officeDocument/2006/relationships/slideMaster" Target="slideMasters/slideMaster6.xml"/><Relationship Id="rId23" Type="http://schemas.openxmlformats.org/officeDocument/2006/relationships/slideMaster" Target="slideMasters/slideMaster23.xml"/><Relationship Id="rId119" Type="http://schemas.openxmlformats.org/officeDocument/2006/relationships/slide" Target="slides/slide89.xml"/><Relationship Id="rId44" Type="http://schemas.openxmlformats.org/officeDocument/2006/relationships/slide" Target="slides/slide14.xml"/><Relationship Id="rId65" Type="http://schemas.openxmlformats.org/officeDocument/2006/relationships/slide" Target="slides/slide35.xml"/><Relationship Id="rId86" Type="http://schemas.openxmlformats.org/officeDocument/2006/relationships/slide" Target="slides/slide56.xml"/><Relationship Id="rId130" Type="http://schemas.openxmlformats.org/officeDocument/2006/relationships/slide" Target="slides/slide100.xml"/><Relationship Id="rId151" Type="http://schemas.openxmlformats.org/officeDocument/2006/relationships/slide" Target="slides/slide121.xml"/><Relationship Id="rId172" Type="http://schemas.openxmlformats.org/officeDocument/2006/relationships/slide" Target="slides/slide142.xml"/><Relationship Id="rId193" Type="http://schemas.openxmlformats.org/officeDocument/2006/relationships/slide" Target="slides/slide163.xml"/><Relationship Id="rId13" Type="http://schemas.openxmlformats.org/officeDocument/2006/relationships/slideMaster" Target="slideMasters/slideMaster13.xml"/><Relationship Id="rId109" Type="http://schemas.openxmlformats.org/officeDocument/2006/relationships/slide" Target="slides/slide79.xml"/><Relationship Id="rId34" Type="http://schemas.openxmlformats.org/officeDocument/2006/relationships/slide" Target="slides/slide4.xml"/><Relationship Id="rId55" Type="http://schemas.openxmlformats.org/officeDocument/2006/relationships/slide" Target="slides/slide25.xml"/><Relationship Id="rId76" Type="http://schemas.openxmlformats.org/officeDocument/2006/relationships/slide" Target="slides/slide46.xml"/><Relationship Id="rId97" Type="http://schemas.openxmlformats.org/officeDocument/2006/relationships/slide" Target="slides/slide67.xml"/><Relationship Id="rId120" Type="http://schemas.openxmlformats.org/officeDocument/2006/relationships/slide" Target="slides/slide90.xml"/><Relationship Id="rId141" Type="http://schemas.openxmlformats.org/officeDocument/2006/relationships/slide" Target="slides/slide111.xml"/><Relationship Id="rId7" Type="http://schemas.openxmlformats.org/officeDocument/2006/relationships/slideMaster" Target="slideMasters/slideMaster7.xml"/><Relationship Id="rId162" Type="http://schemas.openxmlformats.org/officeDocument/2006/relationships/slide" Target="slides/slide132.xml"/><Relationship Id="rId183" Type="http://schemas.openxmlformats.org/officeDocument/2006/relationships/slide" Target="slides/slide153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" Target="slides/slide10.xml"/><Relationship Id="rId45" Type="http://schemas.openxmlformats.org/officeDocument/2006/relationships/slide" Target="slides/slide15.xml"/><Relationship Id="rId66" Type="http://schemas.openxmlformats.org/officeDocument/2006/relationships/slide" Target="slides/slide36.xml"/><Relationship Id="rId87" Type="http://schemas.openxmlformats.org/officeDocument/2006/relationships/slide" Target="slides/slide57.xml"/><Relationship Id="rId110" Type="http://schemas.openxmlformats.org/officeDocument/2006/relationships/slide" Target="slides/slide80.xml"/><Relationship Id="rId115" Type="http://schemas.openxmlformats.org/officeDocument/2006/relationships/slide" Target="slides/slide85.xml"/><Relationship Id="rId131" Type="http://schemas.openxmlformats.org/officeDocument/2006/relationships/slide" Target="slides/slide101.xml"/><Relationship Id="rId136" Type="http://schemas.openxmlformats.org/officeDocument/2006/relationships/slide" Target="slides/slide106.xml"/><Relationship Id="rId157" Type="http://schemas.openxmlformats.org/officeDocument/2006/relationships/slide" Target="slides/slide127.xml"/><Relationship Id="rId178" Type="http://schemas.openxmlformats.org/officeDocument/2006/relationships/slide" Target="slides/slide148.xml"/><Relationship Id="rId61" Type="http://schemas.openxmlformats.org/officeDocument/2006/relationships/slide" Target="slides/slide31.xml"/><Relationship Id="rId82" Type="http://schemas.openxmlformats.org/officeDocument/2006/relationships/slide" Target="slides/slide52.xml"/><Relationship Id="rId152" Type="http://schemas.openxmlformats.org/officeDocument/2006/relationships/slide" Target="slides/slide122.xml"/><Relationship Id="rId173" Type="http://schemas.openxmlformats.org/officeDocument/2006/relationships/slide" Target="slides/slide143.xml"/><Relationship Id="rId194" Type="http://schemas.openxmlformats.org/officeDocument/2006/relationships/slide" Target="slides/slide164.xml"/><Relationship Id="rId199" Type="http://schemas.openxmlformats.org/officeDocument/2006/relationships/viewProps" Target="viewProps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Master" Target="slideMasters/slideMaster30.xml"/><Relationship Id="rId35" Type="http://schemas.openxmlformats.org/officeDocument/2006/relationships/slide" Target="slides/slide5.xml"/><Relationship Id="rId56" Type="http://schemas.openxmlformats.org/officeDocument/2006/relationships/slide" Target="slides/slide26.xml"/><Relationship Id="rId77" Type="http://schemas.openxmlformats.org/officeDocument/2006/relationships/slide" Target="slides/slide47.xml"/><Relationship Id="rId100" Type="http://schemas.openxmlformats.org/officeDocument/2006/relationships/slide" Target="slides/slide70.xml"/><Relationship Id="rId105" Type="http://schemas.openxmlformats.org/officeDocument/2006/relationships/slide" Target="slides/slide75.xml"/><Relationship Id="rId126" Type="http://schemas.openxmlformats.org/officeDocument/2006/relationships/slide" Target="slides/slide96.xml"/><Relationship Id="rId147" Type="http://schemas.openxmlformats.org/officeDocument/2006/relationships/slide" Target="slides/slide117.xml"/><Relationship Id="rId168" Type="http://schemas.openxmlformats.org/officeDocument/2006/relationships/slide" Target="slides/slide138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1.xml"/><Relationship Id="rId72" Type="http://schemas.openxmlformats.org/officeDocument/2006/relationships/slide" Target="slides/slide42.xml"/><Relationship Id="rId93" Type="http://schemas.openxmlformats.org/officeDocument/2006/relationships/slide" Target="slides/slide63.xml"/><Relationship Id="rId98" Type="http://schemas.openxmlformats.org/officeDocument/2006/relationships/slide" Target="slides/slide68.xml"/><Relationship Id="rId121" Type="http://schemas.openxmlformats.org/officeDocument/2006/relationships/slide" Target="slides/slide91.xml"/><Relationship Id="rId142" Type="http://schemas.openxmlformats.org/officeDocument/2006/relationships/slide" Target="slides/slide112.xml"/><Relationship Id="rId163" Type="http://schemas.openxmlformats.org/officeDocument/2006/relationships/slide" Target="slides/slide133.xml"/><Relationship Id="rId184" Type="http://schemas.openxmlformats.org/officeDocument/2006/relationships/slide" Target="slides/slide154.xml"/><Relationship Id="rId189" Type="http://schemas.openxmlformats.org/officeDocument/2006/relationships/slide" Target="slides/slide159.xml"/><Relationship Id="rId3" Type="http://schemas.openxmlformats.org/officeDocument/2006/relationships/slideMaster" Target="slideMasters/slideMaster3.xml"/><Relationship Id="rId25" Type="http://schemas.openxmlformats.org/officeDocument/2006/relationships/slideMaster" Target="slideMasters/slideMaster25.xml"/><Relationship Id="rId46" Type="http://schemas.openxmlformats.org/officeDocument/2006/relationships/slide" Target="slides/slide16.xml"/><Relationship Id="rId67" Type="http://schemas.openxmlformats.org/officeDocument/2006/relationships/slide" Target="slides/slide37.xml"/><Relationship Id="rId116" Type="http://schemas.openxmlformats.org/officeDocument/2006/relationships/slide" Target="slides/slide86.xml"/><Relationship Id="rId137" Type="http://schemas.openxmlformats.org/officeDocument/2006/relationships/slide" Target="slides/slide107.xml"/><Relationship Id="rId158" Type="http://schemas.openxmlformats.org/officeDocument/2006/relationships/slide" Target="slides/slide128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1.xml"/><Relationship Id="rId62" Type="http://schemas.openxmlformats.org/officeDocument/2006/relationships/slide" Target="slides/slide32.xml"/><Relationship Id="rId83" Type="http://schemas.openxmlformats.org/officeDocument/2006/relationships/slide" Target="slides/slide53.xml"/><Relationship Id="rId88" Type="http://schemas.openxmlformats.org/officeDocument/2006/relationships/slide" Target="slides/slide58.xml"/><Relationship Id="rId111" Type="http://schemas.openxmlformats.org/officeDocument/2006/relationships/slide" Target="slides/slide81.xml"/><Relationship Id="rId132" Type="http://schemas.openxmlformats.org/officeDocument/2006/relationships/slide" Target="slides/slide102.xml"/><Relationship Id="rId153" Type="http://schemas.openxmlformats.org/officeDocument/2006/relationships/slide" Target="slides/slide123.xml"/><Relationship Id="rId174" Type="http://schemas.openxmlformats.org/officeDocument/2006/relationships/slide" Target="slides/slide144.xml"/><Relationship Id="rId179" Type="http://schemas.openxmlformats.org/officeDocument/2006/relationships/slide" Target="slides/slide149.xml"/><Relationship Id="rId195" Type="http://schemas.openxmlformats.org/officeDocument/2006/relationships/slide" Target="slides/slide165.xml"/><Relationship Id="rId190" Type="http://schemas.openxmlformats.org/officeDocument/2006/relationships/slide" Target="slides/slide160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6.xml"/><Relationship Id="rId57" Type="http://schemas.openxmlformats.org/officeDocument/2006/relationships/slide" Target="slides/slide27.xml"/><Relationship Id="rId106" Type="http://schemas.openxmlformats.org/officeDocument/2006/relationships/slide" Target="slides/slide76.xml"/><Relationship Id="rId127" Type="http://schemas.openxmlformats.org/officeDocument/2006/relationships/slide" Target="slides/slide97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.xml"/><Relationship Id="rId52" Type="http://schemas.openxmlformats.org/officeDocument/2006/relationships/slide" Target="slides/slide22.xml"/><Relationship Id="rId73" Type="http://schemas.openxmlformats.org/officeDocument/2006/relationships/slide" Target="slides/slide43.xml"/><Relationship Id="rId78" Type="http://schemas.openxmlformats.org/officeDocument/2006/relationships/slide" Target="slides/slide48.xml"/><Relationship Id="rId94" Type="http://schemas.openxmlformats.org/officeDocument/2006/relationships/slide" Target="slides/slide64.xml"/><Relationship Id="rId99" Type="http://schemas.openxmlformats.org/officeDocument/2006/relationships/slide" Target="slides/slide69.xml"/><Relationship Id="rId101" Type="http://schemas.openxmlformats.org/officeDocument/2006/relationships/slide" Target="slides/slide71.xml"/><Relationship Id="rId122" Type="http://schemas.openxmlformats.org/officeDocument/2006/relationships/slide" Target="slides/slide92.xml"/><Relationship Id="rId143" Type="http://schemas.openxmlformats.org/officeDocument/2006/relationships/slide" Target="slides/slide113.xml"/><Relationship Id="rId148" Type="http://schemas.openxmlformats.org/officeDocument/2006/relationships/slide" Target="slides/slide118.xml"/><Relationship Id="rId164" Type="http://schemas.openxmlformats.org/officeDocument/2006/relationships/slide" Target="slides/slide134.xml"/><Relationship Id="rId169" Type="http://schemas.openxmlformats.org/officeDocument/2006/relationships/slide" Target="slides/slide139.xml"/><Relationship Id="rId185" Type="http://schemas.openxmlformats.org/officeDocument/2006/relationships/slide" Target="slides/slide155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80" Type="http://schemas.openxmlformats.org/officeDocument/2006/relationships/slide" Target="slides/slide150.xml"/><Relationship Id="rId26" Type="http://schemas.openxmlformats.org/officeDocument/2006/relationships/slideMaster" Target="slideMasters/slideMaster26.xml"/><Relationship Id="rId47" Type="http://schemas.openxmlformats.org/officeDocument/2006/relationships/slide" Target="slides/slide17.xml"/><Relationship Id="rId68" Type="http://schemas.openxmlformats.org/officeDocument/2006/relationships/slide" Target="slides/slide38.xml"/><Relationship Id="rId89" Type="http://schemas.openxmlformats.org/officeDocument/2006/relationships/slide" Target="slides/slide59.xml"/><Relationship Id="rId112" Type="http://schemas.openxmlformats.org/officeDocument/2006/relationships/slide" Target="slides/slide82.xml"/><Relationship Id="rId133" Type="http://schemas.openxmlformats.org/officeDocument/2006/relationships/slide" Target="slides/slide103.xml"/><Relationship Id="rId154" Type="http://schemas.openxmlformats.org/officeDocument/2006/relationships/slide" Target="slides/slide124.xml"/><Relationship Id="rId175" Type="http://schemas.openxmlformats.org/officeDocument/2006/relationships/slide" Target="slides/slide145.xml"/><Relationship Id="rId196" Type="http://schemas.openxmlformats.org/officeDocument/2006/relationships/slide" Target="slides/slide166.xml"/><Relationship Id="rId200" Type="http://schemas.openxmlformats.org/officeDocument/2006/relationships/theme" Target="theme/theme1.xml"/><Relationship Id="rId16" Type="http://schemas.openxmlformats.org/officeDocument/2006/relationships/slideMaster" Target="slideMasters/slideMaster16.xml"/><Relationship Id="rId37" Type="http://schemas.openxmlformats.org/officeDocument/2006/relationships/slide" Target="slides/slide7.xml"/><Relationship Id="rId58" Type="http://schemas.openxmlformats.org/officeDocument/2006/relationships/slide" Target="slides/slide28.xml"/><Relationship Id="rId79" Type="http://schemas.openxmlformats.org/officeDocument/2006/relationships/slide" Target="slides/slide49.xml"/><Relationship Id="rId102" Type="http://schemas.openxmlformats.org/officeDocument/2006/relationships/slide" Target="slides/slide72.xml"/><Relationship Id="rId123" Type="http://schemas.openxmlformats.org/officeDocument/2006/relationships/slide" Target="slides/slide93.xml"/><Relationship Id="rId144" Type="http://schemas.openxmlformats.org/officeDocument/2006/relationships/slide" Target="slides/slide114.xml"/><Relationship Id="rId90" Type="http://schemas.openxmlformats.org/officeDocument/2006/relationships/slide" Target="slides/slide60.xml"/><Relationship Id="rId165" Type="http://schemas.openxmlformats.org/officeDocument/2006/relationships/slide" Target="slides/slide135.xml"/><Relationship Id="rId186" Type="http://schemas.openxmlformats.org/officeDocument/2006/relationships/slide" Target="slides/slide156.xml"/><Relationship Id="rId27" Type="http://schemas.openxmlformats.org/officeDocument/2006/relationships/slideMaster" Target="slideMasters/slideMaster27.xml"/><Relationship Id="rId48" Type="http://schemas.openxmlformats.org/officeDocument/2006/relationships/slide" Target="slides/slide18.xml"/><Relationship Id="rId69" Type="http://schemas.openxmlformats.org/officeDocument/2006/relationships/slide" Target="slides/slide39.xml"/><Relationship Id="rId113" Type="http://schemas.openxmlformats.org/officeDocument/2006/relationships/slide" Target="slides/slide83.xml"/><Relationship Id="rId134" Type="http://schemas.openxmlformats.org/officeDocument/2006/relationships/slide" Target="slides/slide104.xml"/><Relationship Id="rId80" Type="http://schemas.openxmlformats.org/officeDocument/2006/relationships/slide" Target="slides/slide50.xml"/><Relationship Id="rId155" Type="http://schemas.openxmlformats.org/officeDocument/2006/relationships/slide" Target="slides/slide125.xml"/><Relationship Id="rId176" Type="http://schemas.openxmlformats.org/officeDocument/2006/relationships/slide" Target="slides/slide146.xml"/><Relationship Id="rId197" Type="http://schemas.openxmlformats.org/officeDocument/2006/relationships/notesMaster" Target="notesMasters/notesMaster1.xml"/><Relationship Id="rId201" Type="http://schemas.openxmlformats.org/officeDocument/2006/relationships/tableStyles" Target="tableStyles.xml"/><Relationship Id="rId17" Type="http://schemas.openxmlformats.org/officeDocument/2006/relationships/slideMaster" Target="slideMasters/slideMaster17.xml"/><Relationship Id="rId38" Type="http://schemas.openxmlformats.org/officeDocument/2006/relationships/slide" Target="slides/slide8.xml"/><Relationship Id="rId59" Type="http://schemas.openxmlformats.org/officeDocument/2006/relationships/slide" Target="slides/slide29.xml"/><Relationship Id="rId103" Type="http://schemas.openxmlformats.org/officeDocument/2006/relationships/slide" Target="slides/slide73.xml"/><Relationship Id="rId124" Type="http://schemas.openxmlformats.org/officeDocument/2006/relationships/slide" Target="slides/slide94.xml"/><Relationship Id="rId70" Type="http://schemas.openxmlformats.org/officeDocument/2006/relationships/slide" Target="slides/slide40.xml"/><Relationship Id="rId91" Type="http://schemas.openxmlformats.org/officeDocument/2006/relationships/slide" Target="slides/slide61.xml"/><Relationship Id="rId145" Type="http://schemas.openxmlformats.org/officeDocument/2006/relationships/slide" Target="slides/slide115.xml"/><Relationship Id="rId166" Type="http://schemas.openxmlformats.org/officeDocument/2006/relationships/slide" Target="slides/slide136.xml"/><Relationship Id="rId187" Type="http://schemas.openxmlformats.org/officeDocument/2006/relationships/slide" Target="slides/slide157.xml"/><Relationship Id="rId1" Type="http://schemas.openxmlformats.org/officeDocument/2006/relationships/slideMaster" Target="slideMasters/slideMaster1.xml"/><Relationship Id="rId28" Type="http://schemas.openxmlformats.org/officeDocument/2006/relationships/slideMaster" Target="slideMasters/slideMaster28.xml"/><Relationship Id="rId49" Type="http://schemas.openxmlformats.org/officeDocument/2006/relationships/slide" Target="slides/slide19.xml"/><Relationship Id="rId114" Type="http://schemas.openxmlformats.org/officeDocument/2006/relationships/slide" Target="slides/slide84.xml"/><Relationship Id="rId60" Type="http://schemas.openxmlformats.org/officeDocument/2006/relationships/slide" Target="slides/slide30.xml"/><Relationship Id="rId81" Type="http://schemas.openxmlformats.org/officeDocument/2006/relationships/slide" Target="slides/slide51.xml"/><Relationship Id="rId135" Type="http://schemas.openxmlformats.org/officeDocument/2006/relationships/slide" Target="slides/slide105.xml"/><Relationship Id="rId156" Type="http://schemas.openxmlformats.org/officeDocument/2006/relationships/slide" Target="slides/slide126.xml"/><Relationship Id="rId177" Type="http://schemas.openxmlformats.org/officeDocument/2006/relationships/slide" Target="slides/slide147.xml"/><Relationship Id="rId198" Type="http://schemas.openxmlformats.org/officeDocument/2006/relationships/presProps" Target="presProps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9.xml"/><Relationship Id="rId50" Type="http://schemas.openxmlformats.org/officeDocument/2006/relationships/slide" Target="slides/slide20.xml"/><Relationship Id="rId104" Type="http://schemas.openxmlformats.org/officeDocument/2006/relationships/slide" Target="slides/slide74.xml"/><Relationship Id="rId125" Type="http://schemas.openxmlformats.org/officeDocument/2006/relationships/slide" Target="slides/slide95.xml"/><Relationship Id="rId146" Type="http://schemas.openxmlformats.org/officeDocument/2006/relationships/slide" Target="slides/slide116.xml"/><Relationship Id="rId167" Type="http://schemas.openxmlformats.org/officeDocument/2006/relationships/slide" Target="slides/slide137.xml"/><Relationship Id="rId188" Type="http://schemas.openxmlformats.org/officeDocument/2006/relationships/slide" Target="slides/slide158.xml"/><Relationship Id="rId71" Type="http://schemas.openxmlformats.org/officeDocument/2006/relationships/slide" Target="slides/slide41.xml"/><Relationship Id="rId92" Type="http://schemas.openxmlformats.org/officeDocument/2006/relationships/slide" Target="slides/slide6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3DFFD09-4CDF-164B-89C4-35992E2E6E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C3243B-6B73-B44D-849C-0AAF8CDC164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3E3950D-8371-8B4E-B94C-F6B4FED4248B}" type="datetime1">
              <a:rPr lang="en-US" altLang="en-US"/>
              <a:pPr>
                <a:defRPr/>
              </a:pPr>
              <a:t>11/21/23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98E94DD-1C25-644A-97C2-065A6632E0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46EA9EF-887D-024D-A981-C83723D2CF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8CFF1E-1963-4E43-BD3F-22F8CB0641F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947558-60FF-FB47-B078-F2E83A7154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3CFECF0-CC82-6043-8453-FB2A729FF35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Richard_W._Hamming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en.wikipedia.org/wiki/Bell_System_Technical_Journal" TargetMode="External"/><Relationship Id="rId4" Type="http://schemas.openxmlformats.org/officeDocument/2006/relationships/hyperlink" Target="http://wayback.archive.org/web/20060525060427/http:/www.caip.rutgers.edu/~bushnell/dsdwebsite/hamming.pdf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>
            <a:extLst>
              <a:ext uri="{FF2B5EF4-FFF2-40B4-BE49-F238E27FC236}">
                <a16:creationId xmlns:a16="http://schemas.microsoft.com/office/drawing/2014/main" id="{7E4F6CE9-2979-DE45-9B3C-2CE4444349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CE169AF-B4C9-8340-BA18-381651FC7628}" type="slidenum"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CF8A8CAD-72A0-FF4C-8E0A-4CF2EAEA98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A3FB46DD-8D80-6048-8D04-B0170256B5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4348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10FB9E90-5B9A-441C-83E3-519AB5279524}" type="slidenum">
              <a:rPr lang="en-US" smtClean="0">
                <a:latin typeface="Arial" charset="0"/>
              </a:rPr>
              <a:pPr/>
              <a:t>31</a:t>
            </a:fld>
            <a:endParaRPr lang="en-US">
              <a:latin typeface="Arial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402387" cy="360203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10FB9E90-5B9A-441C-83E3-519AB5279524}" type="slidenum">
              <a:rPr lang="en-US" smtClean="0">
                <a:latin typeface="Arial" charset="0"/>
              </a:rPr>
              <a:pPr/>
              <a:t>32</a:t>
            </a:fld>
            <a:endParaRPr lang="en-US">
              <a:latin typeface="Arial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402387" cy="360203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07847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D642D632-FC3C-4D32-8E24-5C5D424AB0D9}" type="slidenum">
              <a:rPr lang="en-US" smtClean="0">
                <a:latin typeface="Arial" charset="0"/>
              </a:rPr>
              <a:pPr/>
              <a:t>34</a:t>
            </a:fld>
            <a:endParaRPr lang="en-US">
              <a:latin typeface="Arial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402387" cy="3602038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51455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D642D632-FC3C-4D32-8E24-5C5D424AB0D9}" type="slidenum">
              <a:rPr lang="en-US" smtClean="0">
                <a:latin typeface="Arial" charset="0"/>
              </a:rPr>
              <a:pPr/>
              <a:t>35</a:t>
            </a:fld>
            <a:endParaRPr lang="en-US">
              <a:latin typeface="Arial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402387" cy="3602038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43016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D642D632-FC3C-4D32-8E24-5C5D424AB0D9}" type="slidenum">
              <a:rPr lang="en-US" smtClean="0">
                <a:latin typeface="Arial" charset="0"/>
              </a:rPr>
              <a:pPr/>
              <a:t>36</a:t>
            </a:fld>
            <a:endParaRPr lang="en-US">
              <a:latin typeface="Arial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402387" cy="3602038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69976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D642D632-FC3C-4D32-8E24-5C5D424AB0D9}" type="slidenum">
              <a:rPr lang="en-US" smtClean="0">
                <a:latin typeface="Arial" charset="0"/>
              </a:rPr>
              <a:pPr/>
              <a:t>37</a:t>
            </a:fld>
            <a:endParaRPr lang="en-US">
              <a:latin typeface="Arial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402387" cy="3602038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86699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D642D632-FC3C-4D32-8E24-5C5D424AB0D9}" type="slidenum">
              <a:rPr lang="en-US" smtClean="0">
                <a:latin typeface="Arial" charset="0"/>
              </a:rPr>
              <a:pPr/>
              <a:t>38</a:t>
            </a:fld>
            <a:endParaRPr lang="en-US">
              <a:latin typeface="Arial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402387" cy="3602038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35664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D642D632-FC3C-4D32-8E24-5C5D424AB0D9}" type="slidenum">
              <a:rPr lang="en-US" smtClean="0">
                <a:latin typeface="Arial" charset="0"/>
              </a:rPr>
              <a:pPr/>
              <a:t>39</a:t>
            </a:fld>
            <a:endParaRPr lang="en-US">
              <a:latin typeface="Arial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402387" cy="3602038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34668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D642D632-FC3C-4D32-8E24-5C5D424AB0D9}" type="slidenum">
              <a:rPr lang="en-US" smtClean="0">
                <a:latin typeface="Arial" charset="0"/>
              </a:rPr>
              <a:pPr/>
              <a:t>40</a:t>
            </a:fld>
            <a:endParaRPr lang="en-US">
              <a:latin typeface="Arial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402387" cy="3602038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55281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8A7313BC-73C2-4428-9F40-5C948400B45D}" type="slidenum">
              <a:rPr lang="en-US" smtClean="0">
                <a:latin typeface="Arial" charset="0"/>
              </a:rPr>
              <a:pPr/>
              <a:t>44</a:t>
            </a:fld>
            <a:endParaRPr lang="en-US">
              <a:latin typeface="Arial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402387" cy="3602038"/>
          </a:xfrm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>
            <a:extLst>
              <a:ext uri="{FF2B5EF4-FFF2-40B4-BE49-F238E27FC236}">
                <a16:creationId xmlns:a16="http://schemas.microsoft.com/office/drawing/2014/main" id="{7E4F6CE9-2979-DE45-9B3C-2CE4444349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CE169AF-B4C9-8340-BA18-381651FC7628}" type="slidenum"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CF8A8CAD-72A0-FF4C-8E0A-4CF2EAEA98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A3FB46DD-8D80-6048-8D04-B0170256B5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309C79A-EFD9-4ECC-8270-C6FC5922D858}" type="slidenum">
              <a:rPr lang="en-US" smtClean="0">
                <a:latin typeface="Arial" charset="0"/>
              </a:rPr>
              <a:pPr/>
              <a:t>45</a:t>
            </a:fld>
            <a:endParaRPr lang="en-US">
              <a:latin typeface="Arial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402387" cy="3602038"/>
          </a:xfrm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309C79A-EFD9-4ECC-8270-C6FC5922D858}" type="slidenum">
              <a:rPr lang="en-US" smtClean="0">
                <a:latin typeface="Arial" charset="0"/>
              </a:rPr>
              <a:pPr/>
              <a:t>46</a:t>
            </a:fld>
            <a:endParaRPr lang="en-US">
              <a:latin typeface="Arial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402387" cy="3602038"/>
          </a:xfrm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91260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4309C79A-EFD9-4ECC-8270-C6FC5922D858}" type="slidenum">
              <a:rPr lang="en-US" smtClean="0">
                <a:latin typeface="Arial" charset="0"/>
              </a:rPr>
              <a:pPr/>
              <a:t>47</a:t>
            </a:fld>
            <a:endParaRPr lang="en-US">
              <a:latin typeface="Arial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402387" cy="3602038"/>
          </a:xfrm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22722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A970966C-8CC6-4D42-9124-B12823B2CD43}" type="slidenum">
              <a:rPr lang="en-US" smtClean="0">
                <a:latin typeface="Arial" charset="0"/>
              </a:rPr>
              <a:pPr/>
              <a:t>48</a:t>
            </a:fld>
            <a:endParaRPr lang="en-US">
              <a:latin typeface="Arial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402387" cy="3602038"/>
          </a:xfrm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F07F15AC-E96D-477B-93C8-30D23F8681A8}" type="slidenum">
              <a:rPr lang="en-US" smtClean="0">
                <a:latin typeface="Arial" charset="0"/>
              </a:rPr>
              <a:pPr/>
              <a:t>49</a:t>
            </a:fld>
            <a:endParaRPr lang="en-US">
              <a:latin typeface="Arial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402387" cy="3602038"/>
          </a:xfrm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1A4170F5-70C1-4EA2-8D67-01F652DCB70A}" type="slidenum">
              <a:rPr lang="en-US" smtClean="0">
                <a:latin typeface="Arial" charset="0"/>
              </a:rPr>
              <a:pPr/>
              <a:t>50</a:t>
            </a:fld>
            <a:endParaRPr lang="en-US">
              <a:latin typeface="Arial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402387" cy="3602038"/>
          </a:xfrm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560045F8-2940-40C9-A9F9-EF3A1564D764}" type="slidenum">
              <a:rPr lang="en-US" smtClean="0">
                <a:latin typeface="Arial" charset="0"/>
              </a:rPr>
              <a:pPr/>
              <a:t>51</a:t>
            </a:fld>
            <a:endParaRPr lang="en-US">
              <a:latin typeface="Arial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402387" cy="3602038"/>
          </a:xfrm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9ADAA27B-1C9D-497F-9754-704F75579644}" type="slidenum">
              <a:rPr lang="en-US" smtClean="0">
                <a:latin typeface="Arial" charset="0"/>
              </a:rPr>
              <a:pPr/>
              <a:t>54</a:t>
            </a:fld>
            <a:endParaRPr lang="en-US">
              <a:latin typeface="Arial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402387" cy="3602038"/>
          </a:xfrm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9A7179-3C62-4B31-AD6D-698978FDEBF1}" type="slidenum">
              <a:rPr lang="en-US" altLang="en-US" smtClean="0"/>
              <a:pPr>
                <a:defRPr/>
              </a:pPr>
              <a:t>57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46743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N-type transistors pass 0’s well, but 1’s poorly</a:t>
            </a:r>
          </a:p>
          <a:p>
            <a:r>
              <a:rPr lang="en-US" dirty="0"/>
              <a:t>P-type transistors pass 1’s well, but 0’s poorly</a:t>
            </a:r>
          </a:p>
          <a:p>
            <a:r>
              <a:rPr lang="en-US" dirty="0"/>
              <a:t>That is why they are connected to the 3V and GND the way they are connected.</a:t>
            </a:r>
          </a:p>
          <a:p>
            <a:r>
              <a:rPr lang="en-US" dirty="0"/>
              <a:t>N-type’s source is connected to 0</a:t>
            </a:r>
          </a:p>
          <a:p>
            <a:r>
              <a:rPr lang="en-US" dirty="0"/>
              <a:t>P-type’s source is connected to 3V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9A7179-3C62-4B31-AD6D-698978FDEBF1}" type="slidenum">
              <a:rPr lang="en-US" altLang="en-US" smtClean="0"/>
              <a:pPr>
                <a:defRPr/>
              </a:pPr>
              <a:t>65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5861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973AD7-D932-2641-9FAC-D90A34A34A6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96934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N-type transistors pass 0’s well, but 1’s poorly</a:t>
            </a:r>
          </a:p>
          <a:p>
            <a:r>
              <a:rPr lang="en-US" dirty="0"/>
              <a:t>P-type transistors pass 1’s well, but 0’s poorly</a:t>
            </a:r>
          </a:p>
          <a:p>
            <a:r>
              <a:rPr lang="en-US" dirty="0"/>
              <a:t>That is why they are connected to the 3V and GND the way they are connected.</a:t>
            </a:r>
          </a:p>
          <a:p>
            <a:r>
              <a:rPr lang="en-US" dirty="0"/>
              <a:t>N-type’s source is connected to 0</a:t>
            </a:r>
          </a:p>
          <a:p>
            <a:r>
              <a:rPr lang="en-US" dirty="0"/>
              <a:t>P-type’s source is connected to 3V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9A7179-3C62-4B31-AD6D-698978FDEBF1}" type="slidenum">
              <a:rPr lang="en-US" altLang="en-US" smtClean="0"/>
              <a:pPr>
                <a:defRPr/>
              </a:pPr>
              <a:t>66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43318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N-type transistors pass 0’s well, but 1’s poorly</a:t>
            </a:r>
          </a:p>
          <a:p>
            <a:r>
              <a:rPr lang="en-US" dirty="0"/>
              <a:t>P-type transistors pass 1’s well, but 0’s poorly</a:t>
            </a:r>
          </a:p>
          <a:p>
            <a:r>
              <a:rPr lang="en-US" dirty="0"/>
              <a:t>That is why they are connected to the 3V and GND the way they are connected.</a:t>
            </a:r>
          </a:p>
          <a:p>
            <a:r>
              <a:rPr lang="en-US" dirty="0"/>
              <a:t>N-type’s source is connected to 0</a:t>
            </a:r>
          </a:p>
          <a:p>
            <a:r>
              <a:rPr lang="en-US" dirty="0"/>
              <a:t>P-type’s source is connected to 3V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9A7179-3C62-4B31-AD6D-698978FDEBF1}" type="slidenum">
              <a:rPr lang="en-US" altLang="en-US" smtClean="0"/>
              <a:pPr>
                <a:defRPr/>
              </a:pPr>
              <a:t>67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52061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N-type transistors pass 0’s well, but 1’s poorly</a:t>
            </a:r>
          </a:p>
          <a:p>
            <a:r>
              <a:rPr lang="en-US" dirty="0"/>
              <a:t>P-type transistors pass 1’s well, but 0’s poorly</a:t>
            </a:r>
          </a:p>
          <a:p>
            <a:r>
              <a:rPr lang="en-US" dirty="0"/>
              <a:t>That is why they are connected to the 3V and GND the way they are connected.</a:t>
            </a:r>
          </a:p>
          <a:p>
            <a:r>
              <a:rPr lang="en-US" dirty="0"/>
              <a:t>N-type’s source is connected to 0</a:t>
            </a:r>
          </a:p>
          <a:p>
            <a:r>
              <a:rPr lang="en-US" dirty="0"/>
              <a:t>P-type’s source is connected to 3V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9A7179-3C62-4B31-AD6D-698978FDEBF1}" type="slidenum">
              <a:rPr lang="en-US" altLang="en-US" smtClean="0"/>
              <a:pPr>
                <a:defRPr/>
              </a:pPr>
              <a:t>68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67261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N-type transistors pass 0’s well, but 1’s poorly</a:t>
            </a:r>
          </a:p>
          <a:p>
            <a:r>
              <a:rPr lang="en-US" dirty="0"/>
              <a:t>P-type transistors pass 1’s well, but 0’s poorly</a:t>
            </a:r>
          </a:p>
          <a:p>
            <a:r>
              <a:rPr lang="en-US" dirty="0"/>
              <a:t>That is why they are connected to the 3V and GND the way they are connected.</a:t>
            </a:r>
          </a:p>
          <a:p>
            <a:r>
              <a:rPr lang="en-US" dirty="0"/>
              <a:t>N-type’s source is connected to 0</a:t>
            </a:r>
          </a:p>
          <a:p>
            <a:r>
              <a:rPr lang="en-US" dirty="0"/>
              <a:t>P-type’s source is connected to 3V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9A7179-3C62-4B31-AD6D-698978FDEBF1}" type="slidenum">
              <a:rPr lang="en-US" altLang="en-US" smtClean="0"/>
              <a:pPr>
                <a:defRPr/>
              </a:pPr>
              <a:t>74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26074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N-type transistors pass 0’s well, but 1’s poorly</a:t>
            </a:r>
          </a:p>
          <a:p>
            <a:r>
              <a:rPr lang="en-US" dirty="0"/>
              <a:t>P-type transistors pass 1’s well, but 0’s poorly</a:t>
            </a:r>
          </a:p>
          <a:p>
            <a:r>
              <a:rPr lang="en-US" dirty="0"/>
              <a:t>That is why they are connected to the 3V and GND the way they are connected.</a:t>
            </a:r>
          </a:p>
          <a:p>
            <a:r>
              <a:rPr lang="en-US" dirty="0"/>
              <a:t>N-type’s source is connected to 0</a:t>
            </a:r>
          </a:p>
          <a:p>
            <a:r>
              <a:rPr lang="en-US" dirty="0"/>
              <a:t>P-type’s source is connected to 3V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9A7179-3C62-4B31-AD6D-698978FDEBF1}" type="slidenum">
              <a:rPr lang="en-US" altLang="en-US" smtClean="0"/>
              <a:pPr>
                <a:defRPr/>
              </a:pPr>
              <a:t>75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22176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N-type transistors pass 0’s well, but 1’s poorly</a:t>
            </a:r>
          </a:p>
          <a:p>
            <a:r>
              <a:rPr lang="en-US" dirty="0"/>
              <a:t>P-type transistors pass 1’s well, but 0’s poorly</a:t>
            </a:r>
          </a:p>
          <a:p>
            <a:r>
              <a:rPr lang="en-US" dirty="0"/>
              <a:t>That is why they are connected to the 3V and GND the way they are connected.</a:t>
            </a:r>
          </a:p>
          <a:p>
            <a:r>
              <a:rPr lang="en-US" dirty="0"/>
              <a:t>N-type’s source is connected to 0</a:t>
            </a:r>
          </a:p>
          <a:p>
            <a:r>
              <a:rPr lang="en-US" dirty="0"/>
              <a:t>P-type’s source is connected to 3V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9A7179-3C62-4B31-AD6D-698978FDEBF1}" type="slidenum">
              <a:rPr lang="en-US" altLang="en-US" smtClean="0"/>
              <a:pPr>
                <a:defRPr/>
              </a:pPr>
              <a:t>80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70013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5105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8802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44FBB27-AB9C-450F-A1EF-A251C03E32E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MS PGothic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6629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DBE78A-6844-41E5-82DF-345416EFBF0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MS PGothic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058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6A05548-152E-4744-A3EA-B22B905FD732}" type="slidenum">
              <a:rPr lang="en-US" sz="1200">
                <a:latin typeface="Times New Roman" pitchFamily="18" charset="0"/>
              </a:rPr>
              <a:pPr eaLnBrk="1" hangingPunct="1"/>
              <a:t>11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7220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DBE78A-6844-41E5-82DF-345416EFBF0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MS PGothic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6387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DBE78A-6844-41E5-82DF-345416EFBF0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MS PGothic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1961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DBE78A-6844-41E5-82DF-345416EFBF0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MS PGothic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9537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DBE78A-6844-41E5-82DF-345416EFBF0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MS PGothic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9384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DBE78A-6844-41E5-82DF-345416EFBF0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MS PGothic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dirty="0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4567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DBE78A-6844-41E5-82DF-345416EFBF0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MS PGothic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540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6A05548-152E-4744-A3EA-B22B905FD732}" type="slidenum">
              <a:rPr lang="en-US" sz="1200">
                <a:latin typeface="Times New Roman" pitchFamily="18" charset="0"/>
              </a:rPr>
              <a:pPr eaLnBrk="1" hangingPunct="1"/>
              <a:t>12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14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6A05548-152E-4744-A3EA-B22B905FD732}" type="slidenum">
              <a:rPr lang="en-US" sz="1200">
                <a:latin typeface="Times New Roman" pitchFamily="18" charset="0"/>
              </a:rPr>
              <a:pPr eaLnBrk="1" hangingPunct="1"/>
              <a:t>13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703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Slide Image Placeholder 1">
            <a:extLst>
              <a:ext uri="{FF2B5EF4-FFF2-40B4-BE49-F238E27FC236}">
                <a16:creationId xmlns:a16="http://schemas.microsoft.com/office/drawing/2014/main" id="{FB4DD9D6-639C-3643-8E82-40A227BFC35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8418" name="Notes Placeholder 2">
            <a:extLst>
              <a:ext uri="{FF2B5EF4-FFF2-40B4-BE49-F238E27FC236}">
                <a16:creationId xmlns:a16="http://schemas.microsoft.com/office/drawing/2014/main" id="{E72F1107-1163-9544-AB04-6D331864E86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ISA is the interface between hardware and software… It is a contract that the hardware promises to satisfy.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Algorithm: step by step procedure where each step is effectively computable (by a computer), is definite (precisely defined) – “do until fast” is not definite, and terminates</a:t>
            </a:r>
          </a:p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Hamming distance: number of locations in which the corresponding symbols of two equal-length strings is different</a:t>
            </a:r>
          </a:p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>
                <a:ea typeface="ＭＳ Ｐゴシック" panose="020B0600070205080204" pitchFamily="34" charset="-128"/>
                <a:hlinkClick r:id="rId3" tooltip="Richard W. Hamming"/>
              </a:rPr>
              <a:t>Hamming, Richard W.</a:t>
            </a:r>
            <a:r>
              <a:rPr lang="en-US" altLang="en-US">
                <a:ea typeface="ＭＳ Ｐゴシック" panose="020B0600070205080204" pitchFamily="34" charset="-128"/>
              </a:rPr>
              <a:t> (1950), </a:t>
            </a:r>
            <a:r>
              <a:rPr lang="en-US" altLang="en-US">
                <a:ea typeface="ＭＳ Ｐゴシック" panose="020B0600070205080204" pitchFamily="34" charset="-128"/>
                <a:hlinkClick r:id="rId4"/>
              </a:rPr>
              <a:t>"Error detecting and error correcting codes"</a:t>
            </a:r>
            <a:r>
              <a:rPr lang="en-US" altLang="en-US">
                <a:ea typeface="ＭＳ Ｐゴシック" panose="020B0600070205080204" pitchFamily="34" charset="-128"/>
              </a:rPr>
              <a:t>, </a:t>
            </a:r>
            <a:r>
              <a:rPr lang="en-US" altLang="en-US" i="1">
                <a:ea typeface="ＭＳ Ｐゴシック" panose="020B0600070205080204" pitchFamily="34" charset="-128"/>
                <a:hlinkClick r:id="rId5" tooltip="Bell System Technical Journal"/>
              </a:rPr>
              <a:t>Bell System Technical Journal</a:t>
            </a:r>
            <a:r>
              <a:rPr lang="en-US" altLang="en-US">
                <a:ea typeface="ＭＳ Ｐゴシック" panose="020B0600070205080204" pitchFamily="34" charset="-128"/>
              </a:rPr>
              <a:t> </a:t>
            </a:r>
            <a:r>
              <a:rPr lang="en-US" altLang="en-US" b="1">
                <a:ea typeface="ＭＳ Ｐゴシック" panose="020B0600070205080204" pitchFamily="34" charset="-128"/>
              </a:rPr>
              <a:t>29</a:t>
            </a:r>
            <a:r>
              <a:rPr lang="en-US" altLang="en-US">
                <a:ea typeface="ＭＳ Ｐゴシック" panose="020B0600070205080204" pitchFamily="34" charset="-128"/>
              </a:rPr>
              <a:t> (2): 147–160</a:t>
            </a:r>
          </a:p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>
                <a:ea typeface="ＭＳ Ｐゴシック" panose="020B0600070205080204" pitchFamily="34" charset="-128"/>
              </a:rPr>
              <a:t>Hamming codes</a:t>
            </a: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88419" name="Slide Number Placeholder 3">
            <a:extLst>
              <a:ext uri="{FF2B5EF4-FFF2-40B4-BE49-F238E27FC236}">
                <a16:creationId xmlns:a16="http://schemas.microsoft.com/office/drawing/2014/main" id="{5EF9E978-2218-D246-813A-77C8DA5514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ADD6ED-B0CF-0D4F-AA61-920C78E3A49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558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4BDAA-0619-C648-9CDA-9222086D6200}" type="slidenum">
              <a:rPr lang="en-US" altLang="en-BR" smtClean="0"/>
              <a:pPr/>
              <a:t>24</a:t>
            </a:fld>
            <a:endParaRPr lang="en-US" altLang="en-BR"/>
          </a:p>
        </p:txBody>
      </p:sp>
    </p:spTree>
    <p:extLst>
      <p:ext uri="{BB962C8B-B14F-4D97-AF65-F5344CB8AC3E}">
        <p14:creationId xmlns:p14="http://schemas.microsoft.com/office/powerpoint/2010/main" val="1549339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C636420F-99DD-4501-BB86-432FD89331CA}" type="slidenum">
              <a:rPr lang="en-US" smtClean="0">
                <a:latin typeface="Arial" charset="0"/>
              </a:rPr>
              <a:pPr/>
              <a:t>30</a:t>
            </a:fld>
            <a:endParaRPr lang="en-US">
              <a:latin typeface="Arial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402387" cy="3602038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8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0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7212B94F-2E93-324A-8BFC-A115C5BD8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123950"/>
            <a:ext cx="109728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4360BA47-535F-F842-B6EF-56438094998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2971800"/>
            <a:ext cx="10972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CB558792-AF13-7446-AECA-6D74BADD5DB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1582400" y="205740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219200"/>
            <a:ext cx="107950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581400"/>
            <a:ext cx="10464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221BEC2-7270-254B-950B-9EE023A8DD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09600" y="6243638"/>
            <a:ext cx="2844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A3A1E7B-47FB-CD4C-830E-C332E9FB23C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363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A1DEE502-7B44-9F4E-8025-34DFB1C2D46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smtClean="0"/>
            </a:lvl1pPr>
          </a:lstStyle>
          <a:p>
            <a:pPr>
              <a:defRPr/>
            </a:pPr>
            <a:fld id="{DB3B5E02-FE92-7548-9A44-A116ABF08A4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698653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7D2EFCAC-D297-994C-A771-494FED06992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3467A851-5525-BE48-A985-A5D7AC7A80D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329A85-B5C6-064E-8062-78BAE87D618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8029958"/>
      </p:ext>
    </p:extLst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364D64E7-ACB0-5F44-9D51-5E7C24BB990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437316F8-62D8-CE48-A5E9-72F9C82D05B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44838167-4545-1848-BFE9-199CBBB946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17557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CE2E2CD7-4C2C-6E4A-AA98-7AB09C0098F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9BE0144D-3983-CA40-9C49-3B6E10DCFEC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FCB620CD-E2B7-4E47-BB73-146B9A0C7E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320131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321FB400-C671-2443-8B1C-E1609CCAAA5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B1705739-3A4B-0B4F-AC5C-56973B7A490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1D0E9C9F-36EB-EB41-A301-BC249238D1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98606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12B7CC29-A0E3-AC48-B1AA-B17C0739F81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F1DEB8FD-CEE8-5047-A9A6-0976242AC69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5418B760-5AC2-3C4E-83C8-A92454B602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45349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5400" y="152400"/>
            <a:ext cx="28702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84074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3B2C5CE7-626E-C94A-B108-E1A6EFF44A0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7B643EEB-4ED2-CA46-B686-282DBE3DE16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333AF339-04F4-8349-9861-A6DFB46C7D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57368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04800" y="1371600"/>
            <a:ext cx="114808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ADE07173-DD6C-1340-8886-6298562202F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EB10DBC6-876D-0145-8515-91ADEAD2E94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CD16FDA9-A244-A44F-8964-7AD09C6E69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654897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D1C3E831-0AE6-7841-B4D0-30DDB5F0B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123950"/>
            <a:ext cx="109728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014CFE1-0C60-8443-9374-566E1B5D17AC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3371850"/>
            <a:ext cx="10972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04AB3D5A-713B-CC4A-83C1-23FBF2140A7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15824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105664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581400"/>
            <a:ext cx="10464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AC09983-A0C0-9F49-8DE4-B23C93D99D2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09600" y="6243638"/>
            <a:ext cx="2844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62CC11E-BCDB-2E48-ACCD-6CAD3B3C6B0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3638"/>
            <a:ext cx="38608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C91ED14-CCBE-7647-89B2-F28C07A8D73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397FFD3A-7AF0-2941-A4D6-6AB2B158730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5534513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CD3A7B2E-6BAE-994B-AC06-9AF78C1AB89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0B84F314-62B4-914B-9C68-F6E37E0A04C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30A4C0BE-A37D-E641-8046-6435DC8F593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4060589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C1F24F40-87D4-4446-97B5-30003696CFA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707447CB-3B40-6E44-8482-BB40E335910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5787DB5-461C-364E-9E9A-7B61F19496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9432610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C2B6176F-350F-F84E-85B1-7C5CFAFDF0D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A3678DF9-11B1-DE41-988C-0ED59B29954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F60EA36-F9B0-7A41-A742-CEC1A57A11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6350480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5400" y="152400"/>
            <a:ext cx="28702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84074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C2FDD6F0-90B9-304A-8BBB-D9226CFD908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B628B41C-128C-AC4E-B4BF-FE86D815DFB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509C71-BC88-E749-A969-85FD812A37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8328485"/>
      </p:ext>
    </p:extLst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53391714-F99F-1D4E-8319-64D47F55514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F40A08FE-87C1-E44A-8321-DFF1028096A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54EF6DF-799D-B547-9ADF-4E77654EDFB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4430256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C39250E0-D302-4844-A4A8-1D2C9504AD5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DF8E1E34-DC0F-5A41-98D3-8360B58E0A1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DDB45D1-41E0-134F-A484-75B19A9218F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1414770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90D90475-32E2-A646-B995-7DBED9DBCB2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8C7E298E-DB2C-674F-B64A-DEED2286ADA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260EF8A8-2352-A047-8A07-B1206692372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7742688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6FBF7BDE-BCFE-C341-94CA-7F5E59289A8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3BEA912C-C8EB-6D4B-B9C9-DEF5FF25379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4D7AF467-E33B-7A42-8C91-F9E6EDF2EA4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193463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C5BF643-FFCE-264C-AC1E-CF84B496B7E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3549B2BF-1917-DE41-A665-A522A93709F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44DC4D9-5CDB-F84E-B430-4CFB5FAC375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3309870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B42DC5BA-8F5D-1C4C-9039-3C2C761F137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55237C7F-EE66-174F-B3FC-5616516B12B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DE10405-2692-D54E-8C03-F4FAD6D03F9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7414154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5400" y="152400"/>
            <a:ext cx="28702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84074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BB60D2F9-A5AD-2A42-8819-33D687993B6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4B23C399-268B-CF49-BFA5-4B3AD4B4557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2ADEDFE1-F79B-9940-B44D-287F4241EA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8562448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609600" y="1123950"/>
            <a:ext cx="109728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609600" y="3371850"/>
            <a:ext cx="10972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115824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105664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581400"/>
            <a:ext cx="10464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09600" y="6243638"/>
            <a:ext cx="2844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363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6171313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8908817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539781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304800" y="1371600"/>
            <a:ext cx="56388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46800" y="1371600"/>
            <a:ext cx="56388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F683F1D3-54E0-8B46-A062-752C7A0B37E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B96AA648-528E-D644-88E7-D0F4AEA1E9F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F5A1C4-9E0A-494A-B374-E2533E27B9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3893221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573364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263063"/>
      </p:ext>
    </p:extLst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7122977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428907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7917877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9514214"/>
      </p:ext>
    </p:extLst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8113308"/>
      </p:ext>
    </p:extLst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5400" y="152400"/>
            <a:ext cx="28702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84074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6258501"/>
      </p:ext>
    </p:extLst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fld id="{86CB4B4D-7CA3-9044-876B-883B54F8677D}" type="slidenum">
              <a:rPr lang="en-BR" smtClean="0">
                <a:solidFill>
                  <a:srgbClr val="000000"/>
                </a:solidFill>
                <a:cs typeface="Arial" panose="020B0604020202020204" pitchFamily="34" charset="0"/>
              </a:rPr>
              <a:pPr eaLnBrk="1" hangingPunct="1">
                <a:defRPr/>
              </a:pPr>
              <a:t>‹#›</a:t>
            </a:fld>
            <a:endParaRPr lang="en-BR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76238"/>
      </p:ext>
    </p:extLst>
  </p:cSld>
  <p:clrMapOvr>
    <a:masterClrMapping/>
  </p:clrMapOvr>
  <p:transition spd="med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CDC00C90-2B48-774D-9D10-ACD2AA1FAB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123950"/>
            <a:ext cx="109728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99AEA994-74D3-F245-934E-07CD18FA44C3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3371850"/>
            <a:ext cx="10972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503ED410-A9AE-8449-9FA1-D23B9ED458F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15824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105664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581400"/>
            <a:ext cx="10464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5096B33-C878-B64E-8604-BF7B8540464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09600" y="6243638"/>
            <a:ext cx="2844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5E56938-326F-5F44-80B6-62A0071E3E5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363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C0A28E5-8C47-A644-82FE-3D3608916B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25068BFD-CE97-1846-81A4-E105DC1B4DB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59010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"/>
            <a:ext cx="12192000" cy="919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TextBox 5"/>
          <p:cNvSpPr txBox="1"/>
          <p:nvPr userDrawn="1"/>
        </p:nvSpPr>
        <p:spPr>
          <a:xfrm>
            <a:off x="7518400" y="6474024"/>
            <a:ext cx="264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0" dirty="0">
                <a:solidFill>
                  <a:schemeClr val="bg1">
                    <a:lumMod val="50000"/>
                  </a:schemeClr>
                </a:solidFill>
              </a:rPr>
              <a:t>Chapter 1 &lt;</a:t>
            </a:r>
            <a:fld id="{D1B2EFE9-D440-4A3B-858C-5FEDF5DD0E10}" type="slidenum">
              <a:rPr lang="en-US" sz="140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369730627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7528"/>
            <a:ext cx="114808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2C7EF4DF-9854-0047-B390-FE284708696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15A02980-DCD2-954D-8D11-E3B6E3D1C24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6CF17A-3047-224B-BC46-DD606BE3B2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8212970"/>
      </p:ext>
    </p:extLst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CE49ADBD-06B6-8446-AA68-DEB60554B86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0FB0AD4B-F99D-A04F-AFEA-C26A531657E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0945C1-562E-0B43-8BA6-CECFB3DB688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2132445"/>
      </p:ext>
    </p:extLst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7B0B1CC9-3AFE-3B4A-916B-FD0123FECDB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D0ADB426-B89D-CE46-AC70-3C1BF392FD2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41BB3E-5830-2B45-BB27-0294365D18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1683607"/>
      </p:ext>
    </p:extLst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38422B8E-BA55-FE4A-81E9-8B46CBC0B31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2E94FC70-3D31-9340-9E6C-A712F6C3A50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EFB2BF-590A-6A48-A02A-D30AA85425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8521577"/>
      </p:ext>
    </p:extLst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25F3CC42-0BD2-394C-8B7F-5631AD30E6A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4679DEDC-0C3A-3C44-A2D5-4BD3691757A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03530E-84F0-4E4D-97EC-F41FDF53292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4089626"/>
      </p:ext>
    </p:extLst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E18DF1E5-E2E8-6947-99AF-7738B051BC7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9663BC53-9B1F-B146-8B0E-991A3099170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3C5C33-E6A1-4847-95A7-3EBF9E8B9CA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0557072"/>
      </p:ext>
    </p:extLst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3E7E5B98-DD40-5A4E-A09F-1A9E05C90B7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C4051EDA-0257-094E-A24D-0D703F040B2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F1F150-A575-9E40-AA2B-9458DBEC6D5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7344967"/>
      </p:ext>
    </p:extLst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F7DFFAD8-B4E9-194F-A4BA-01659826153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9D408619-7AF3-7B4F-BD18-D47A85A5592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4B256-FDB8-A24A-BC54-E455A5EB84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8048711"/>
      </p:ext>
    </p:extLst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29E45739-2222-874D-9ADA-D29F4ED43FB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E334804F-BD3E-3B41-A0D1-E466DD49F22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BB26D8-7164-314F-AD57-1692E7A0EDB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1081659"/>
      </p:ext>
    </p:extLst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5400" y="152400"/>
            <a:ext cx="28702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84074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82887B67-9E93-F84F-9444-CEA91BB1C94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69B68B1E-88E7-FB46-BF5C-290B340EEA7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BFF8DB-66A4-8F4B-9ECB-5597B3DAFE8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8633820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82B75-B301-A64A-AC2B-14E4A2DD3A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FE5C4B-C1EC-AF4F-8B75-4B722C8B86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1B43E-5BBF-2E46-8969-5DB3DCCD2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E73C5-1C65-0D48-8CF8-04D8DFA33B09}" type="datetimeFigureOut">
              <a:rPr lang="pt-BR" smtClean="0"/>
              <a:t>21/11/2023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AF371-8B75-884C-B232-FCA445A07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2A7D2-01B1-DC43-9A9E-54B7B2E3B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A9E86-0F15-9740-9F79-58458A85CC5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1526927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304800" y="1371600"/>
            <a:ext cx="56388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46800" y="1371600"/>
            <a:ext cx="56388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55F49D8D-996B-D84B-BAC3-E81FCC0D249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B64841AC-0C79-4A4E-B268-24574D71519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99FE76-E591-2347-A8E7-E38782B1C6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517690"/>
      </p:ext>
    </p:extLst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609600" y="1123950"/>
            <a:ext cx="109728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609600" y="3371850"/>
            <a:ext cx="10972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115824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105664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581400"/>
            <a:ext cx="10464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09600" y="6243638"/>
            <a:ext cx="2844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363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191186"/>
      </p:ext>
    </p:extLst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081681"/>
      </p:ext>
    </p:extLst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060236"/>
      </p:ext>
    </p:extLst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642649"/>
      </p:ext>
    </p:extLst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371176"/>
      </p:ext>
    </p:extLst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212421"/>
      </p:ext>
    </p:extLst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391237"/>
      </p:ext>
    </p:extLst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240810"/>
      </p:ext>
    </p:extLst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273813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AE575-540F-8C4B-8742-65EF0B5D0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68715-CF3A-DB45-BD0A-8578ED30E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81916-FFA9-3449-A073-95FD412C3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E73C5-1C65-0D48-8CF8-04D8DFA33B09}" type="datetimeFigureOut">
              <a:rPr lang="pt-BR" smtClean="0"/>
              <a:t>21/11/2023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33BBE-C041-C741-94B3-53F135C91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73062-9E4D-804C-A35A-8E31DC5A9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A9E86-0F15-9740-9F79-58458A85CC5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838538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938557"/>
      </p:ext>
    </p:extLst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5400" y="152400"/>
            <a:ext cx="28702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84074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224168"/>
      </p:ext>
    </p:extLst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1" y="6411913"/>
            <a:ext cx="1367367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FCE054-F1E5-374D-A24E-887477C0532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20919"/>
      </p:ext>
    </p:extLst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92004D-7284-C244-B275-AB956C66515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725188"/>
      </p:ext>
    </p:extLst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9817D1-13B0-D341-B1C4-34616D3933B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884653"/>
      </p:ext>
    </p:extLst>
  </p:cSld>
  <p:clrMapOvr>
    <a:masterClrMapping/>
  </p:clrMapOvr>
  <p:transition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067096-FD7F-A949-B565-8298951E6B8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103121"/>
      </p:ext>
    </p:extLst>
  </p:cSld>
  <p:clrMapOvr>
    <a:masterClrMapping/>
  </p:clrMapOvr>
  <p:transition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1077C3-3C60-8640-A1DD-3718D4D0D74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489274"/>
      </p:ext>
    </p:extLst>
  </p:cSld>
  <p:clrMapOvr>
    <a:masterClrMapping/>
  </p:clrMapOvr>
  <p:transition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D41FDD-73B6-EC4A-BB35-BA0C8CCC36C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45143"/>
      </p:ext>
    </p:extLst>
  </p:cSld>
  <p:clrMapOvr>
    <a:masterClrMapping/>
  </p:clrMapOvr>
  <p:transition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8D2B92-4EF8-0940-9F90-1D39CCADBD7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694813"/>
      </p:ext>
    </p:extLst>
  </p:cSld>
  <p:clrMapOvr>
    <a:masterClrMapping/>
  </p:clrMapOvr>
  <p:transition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24B1A2-EC3E-4448-972E-E198354A3E4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084590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B0D6B-44F6-A44E-B5B9-45636B689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6D8BE-E00A-AD41-B903-591E70786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EB94C-8EC5-F24B-9778-EF35364D0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E73C5-1C65-0D48-8CF8-04D8DFA33B09}" type="datetimeFigureOut">
              <a:rPr lang="pt-BR" smtClean="0"/>
              <a:t>21/11/2023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8965F-8A3C-B944-9435-30926CE0B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0DC9C-7396-0647-BCAC-96D5F58D9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A9E86-0F15-9740-9F79-58458A85CC5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2329378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5B71B7-33A4-004A-B24D-5E8A20C1D7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783984"/>
      </p:ext>
    </p:extLst>
  </p:cSld>
  <p:clrMapOvr>
    <a:masterClrMapping/>
  </p:clrMapOvr>
  <p:transition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5EE445-AD48-2049-A03E-4C865681EA4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173889"/>
      </p:ext>
    </p:extLst>
  </p:cSld>
  <p:clrMapOvr>
    <a:masterClrMapping/>
  </p:clrMapOvr>
  <p:transition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5400" y="152400"/>
            <a:ext cx="28702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84074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8603A9-60B6-0741-B15F-17172804C1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418807"/>
      </p:ext>
    </p:extLst>
  </p:cSld>
  <p:clrMapOvr>
    <a:masterClrMapping/>
  </p:clrMapOvr>
  <p:transition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04800" y="1371600"/>
            <a:ext cx="114808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66D58A-9B40-E846-A790-9B6CD5A585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405042"/>
      </p:ext>
    </p:extLst>
  </p:cSld>
  <p:clrMapOvr>
    <a:masterClrMapping/>
  </p:clrMapOvr>
  <p:transition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609600" y="1123950"/>
            <a:ext cx="109728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609600" y="3371850"/>
            <a:ext cx="10972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115824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105664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581400"/>
            <a:ext cx="10464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09600" y="6243638"/>
            <a:ext cx="2844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363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482656"/>
      </p:ext>
    </p:extLst>
  </p:cSld>
  <p:clrMapOvr>
    <a:masterClrMapping/>
  </p:clrMapOvr>
  <p:transition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775477"/>
      </p:ext>
    </p:extLst>
  </p:cSld>
  <p:clrMapOvr>
    <a:masterClrMapping/>
  </p:clrMapOvr>
  <p:transition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73127"/>
      </p:ext>
    </p:extLst>
  </p:cSld>
  <p:clrMapOvr>
    <a:masterClrMapping/>
  </p:clrMapOvr>
  <p:transition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381017"/>
      </p:ext>
    </p:extLst>
  </p:cSld>
  <p:clrMapOvr>
    <a:masterClrMapping/>
  </p:clrMapOvr>
  <p:transition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284836"/>
      </p:ext>
    </p:extLst>
  </p:cSld>
  <p:clrMapOvr>
    <a:masterClrMapping/>
  </p:clrMapOvr>
  <p:transition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789351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DB495-1D92-3E4D-BB0C-70D2F32B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CBEE5-BD46-724A-8776-A3100ADECC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8C7976-6F6F-2349-AE19-3F6BE39555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7ED18D-F19F-E446-9EBA-09B612B14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E73C5-1C65-0D48-8CF8-04D8DFA33B09}" type="datetimeFigureOut">
              <a:rPr lang="pt-BR" smtClean="0"/>
              <a:t>21/11/2023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6EF6B6-53C2-A943-8873-3479D4FCC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723-9C67-A64C-946F-6E5F63CBA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A9E86-0F15-9740-9F79-58458A85CC5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2738336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501825"/>
      </p:ext>
    </p:extLst>
  </p:cSld>
  <p:clrMapOvr>
    <a:masterClrMapping/>
  </p:clrMapOvr>
  <p:transition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626730"/>
      </p:ext>
    </p:extLst>
  </p:cSld>
  <p:clrMapOvr>
    <a:masterClrMapping/>
  </p:clrMapOvr>
  <p:transition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14875"/>
      </p:ext>
    </p:extLst>
  </p:cSld>
  <p:clrMapOvr>
    <a:masterClrMapping/>
  </p:clrMapOvr>
  <p:transition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935054"/>
      </p:ext>
    </p:extLst>
  </p:cSld>
  <p:clrMapOvr>
    <a:masterClrMapping/>
  </p:clrMapOvr>
  <p:transition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5400" y="152400"/>
            <a:ext cx="28702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84074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95274"/>
      </p:ext>
    </p:extLst>
  </p:cSld>
  <p:clrMapOvr>
    <a:masterClrMapping/>
  </p:clrMapOvr>
  <p:transition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609600" y="1123950"/>
            <a:ext cx="109728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609600" y="3371850"/>
            <a:ext cx="10972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115824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105664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581400"/>
            <a:ext cx="10464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09600" y="6243638"/>
            <a:ext cx="2844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363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882601"/>
      </p:ext>
    </p:extLst>
  </p:cSld>
  <p:clrMapOvr>
    <a:masterClrMapping/>
  </p:clrMapOvr>
  <p:transition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378741"/>
      </p:ext>
    </p:extLst>
  </p:cSld>
  <p:clrMapOvr>
    <a:masterClrMapping/>
  </p:clrMapOvr>
  <p:transition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291483"/>
      </p:ext>
    </p:extLst>
  </p:cSld>
  <p:clrMapOvr>
    <a:masterClrMapping/>
  </p:clrMapOvr>
  <p:transition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294228"/>
      </p:ext>
    </p:extLst>
  </p:cSld>
  <p:clrMapOvr>
    <a:masterClrMapping/>
  </p:clrMapOvr>
  <p:transition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713889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16797-DDCF-554D-BE11-D26D10A45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0AEFB1-FC76-0048-9490-333DF9B56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1C5B4E-C31E-3742-B670-79975EDB9B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36CC5-28CF-8147-B53F-88AB55F191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FFE6D-4D11-D04F-B760-6746E90490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797BB8-DBB0-CA47-BAA7-D78D789FC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E73C5-1C65-0D48-8CF8-04D8DFA33B09}" type="datetimeFigureOut">
              <a:rPr lang="pt-BR" smtClean="0"/>
              <a:t>21/11/2023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0ABF6-CD36-F645-BA4E-BFA094504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A48071-0738-3A4A-9D2A-61D835C7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A9E86-0F15-9740-9F79-58458A85CC5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6587071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703024"/>
      </p:ext>
    </p:extLst>
  </p:cSld>
  <p:clrMapOvr>
    <a:masterClrMapping/>
  </p:clrMapOvr>
  <p:transition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642793"/>
      </p:ext>
    </p:extLst>
  </p:cSld>
  <p:clrMapOvr>
    <a:masterClrMapping/>
  </p:clrMapOvr>
  <p:transition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242356"/>
      </p:ext>
    </p:extLst>
  </p:cSld>
  <p:clrMapOvr>
    <a:masterClrMapping/>
  </p:clrMapOvr>
  <p:transition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671266"/>
      </p:ext>
    </p:extLst>
  </p:cSld>
  <p:clrMapOvr>
    <a:masterClrMapping/>
  </p:clrMapOvr>
  <p:transition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139447"/>
      </p:ext>
    </p:extLst>
  </p:cSld>
  <p:clrMapOvr>
    <a:masterClrMapping/>
  </p:clrMapOvr>
  <p:transition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5400" y="152400"/>
            <a:ext cx="28702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84074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075075"/>
      </p:ext>
    </p:extLst>
  </p:cSld>
  <p:clrMapOvr>
    <a:masterClrMapping/>
  </p:clrMapOvr>
  <p:transition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>
            <a:extLst>
              <a:ext uri="{FF2B5EF4-FFF2-40B4-BE49-F238E27FC236}">
                <a16:creationId xmlns:a16="http://schemas.microsoft.com/office/drawing/2014/main" id="{8EF7F6DE-04F8-FB4C-9A91-9AEF4ADE01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123950"/>
            <a:ext cx="109728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2DADF12C-823F-F84F-B875-5FD7DF1DC9A9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3371850"/>
            <a:ext cx="10972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F5BD7586-7382-4047-8922-B723089813DD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15824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105664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581400"/>
            <a:ext cx="10464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C5254FE-97F6-9D45-92AB-6F0BF94EBC4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09600" y="6243638"/>
            <a:ext cx="2844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Garamond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2103BF4-145E-D74A-9621-65D0A2173C3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363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5DA281E-C7B5-6446-A03F-ADD9AB161D6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A44C8C65-1C58-2D4C-9838-5B67BEA23B5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8528899"/>
      </p:ext>
    </p:extLst>
  </p:cSld>
  <p:clrMapOvr>
    <a:masterClrMapping/>
  </p:clrMapOvr>
  <p:transition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C242622C-8429-E74C-8A4F-3DCD7A933DC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D83A0DBB-3A30-D643-9579-E4A70FC88BA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62885F-C846-7349-805E-D2E89DAC47C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0372443"/>
      </p:ext>
    </p:extLst>
  </p:cSld>
  <p:clrMapOvr>
    <a:masterClrMapping/>
  </p:clrMapOvr>
  <p:transition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224155B3-6EE9-484A-9F12-499A4959B1F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81C479CC-3690-AF4A-946B-A0E4D9E6ED4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01177C-0F19-914D-988A-0C479EEDF3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8008309"/>
      </p:ext>
    </p:extLst>
  </p:cSld>
  <p:clrMapOvr>
    <a:masterClrMapping/>
  </p:clrMapOvr>
  <p:transition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73DF82DB-0382-4A43-AA15-761BEE486D1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6FFBF4D2-4E56-D645-875F-BF26B71050C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A0ED3F-B002-6943-BF7D-A8AECA0795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0867655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E76909-20C6-344B-A711-AB4CA415B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E73C5-1C65-0D48-8CF8-04D8DFA33B09}" type="datetimeFigureOut">
              <a:rPr lang="pt-BR" smtClean="0"/>
              <a:t>21/11/2023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4C842F-E526-3A44-982D-7B0AEB43C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E0DD0-6A2F-CE4D-9EC2-BEEA8AA49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A9E86-0F15-9740-9F79-58458A85CC5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9090104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5CB6D463-BAF4-E94D-B598-5B77A0AF5C9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3B086BEF-C737-0944-9921-289F9381F30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8FFE55-59AC-D248-808E-42ABCD0AC1C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1736248"/>
      </p:ext>
    </p:extLst>
  </p:cSld>
  <p:clrMapOvr>
    <a:masterClrMapping/>
  </p:clrMapOvr>
  <p:transition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3F2D0A38-8925-4E4B-8808-9A09C499833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B03A8B8F-6CF5-3043-8E0C-98AAD9EF4F2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4215D1-2C60-964D-9BEA-C192EAA1E9F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0705659"/>
      </p:ext>
    </p:extLst>
  </p:cSld>
  <p:clrMapOvr>
    <a:masterClrMapping/>
  </p:clrMapOvr>
  <p:transition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04E969D5-C971-314C-B602-ED95E9FFE82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3C49C265-235A-1644-90E8-0C8084A8612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7C6B3D-7F9F-F741-9786-79E22D40A19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0673243"/>
      </p:ext>
    </p:extLst>
  </p:cSld>
  <p:clrMapOvr>
    <a:masterClrMapping/>
  </p:clrMapOvr>
  <p:transition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6EA4ED27-3B41-8D4A-8908-BF93AEAEB50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C10657FB-4FD2-D441-93B5-7643C86C07A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61CF0D-FDAD-9F4E-8AA1-66482F281F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691797"/>
      </p:ext>
    </p:extLst>
  </p:cSld>
  <p:clrMapOvr>
    <a:masterClrMapping/>
  </p:clrMapOvr>
  <p:transition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FD07AFC0-DECE-404A-AC5C-2E5BE20C152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6BE9AC40-C697-9047-B509-3034D26B936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60B521-EABA-CB47-BE03-5E1088554D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6014259"/>
      </p:ext>
    </p:extLst>
  </p:cSld>
  <p:clrMapOvr>
    <a:masterClrMapping/>
  </p:clrMapOvr>
  <p:transition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153EA623-0E09-4A41-A541-40E2E1B4D7A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167BF413-6083-3040-BFBE-4AE5318CE9C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243738-04E6-BD49-986F-15C857428DC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9970214"/>
      </p:ext>
    </p:extLst>
  </p:cSld>
  <p:clrMapOvr>
    <a:masterClrMapping/>
  </p:clrMapOvr>
  <p:transition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5400" y="152400"/>
            <a:ext cx="28702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84074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35B3E607-A701-004C-9BEB-00CE8E42D0D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A34779B-9696-4445-B90F-09EBE41DBD1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406BE9-4519-8A42-A305-BD5859DE8A3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3580119"/>
      </p:ext>
    </p:extLst>
  </p:cSld>
  <p:clrMapOvr>
    <a:masterClrMapping/>
  </p:clrMapOvr>
  <p:transition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609600" y="1123950"/>
            <a:ext cx="109728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609600" y="3371850"/>
            <a:ext cx="10972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115824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105664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581400"/>
            <a:ext cx="10464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09600" y="6243638"/>
            <a:ext cx="2844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3529007"/>
      </p:ext>
    </p:extLst>
  </p:cSld>
  <p:clrMapOvr>
    <a:masterClrMapping/>
  </p:clrMapOvr>
  <p:transition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8054561"/>
      </p:ext>
    </p:extLst>
  </p:cSld>
  <p:clrMapOvr>
    <a:masterClrMapping/>
  </p:clrMapOvr>
  <p:transition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662055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7528"/>
            <a:ext cx="114808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814A579-2D1F-3949-B5D3-F3D4BE50F3F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8ADF1844-B888-6D42-A0B3-0C61113A052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B4CFEE-25D5-DC48-9A59-E64EDB0BFF0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922615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521A9-BB61-924C-BA0F-1B0669737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F15B8-0D4B-9042-A247-194C6B5C2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C28D10-32E0-6A4E-B3F5-41D46AC4E9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252FF6-1E84-8746-8670-BE79E2F63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E73C5-1C65-0D48-8CF8-04D8DFA33B09}" type="datetimeFigureOut">
              <a:rPr lang="pt-BR" smtClean="0"/>
              <a:t>21/11/2023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5A68D5-1C65-8547-8637-6B077DDB0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804B9D-6F6F-D943-A5F4-8611298E9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A9E86-0F15-9740-9F79-58458A85CC5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8468538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5861440"/>
      </p:ext>
    </p:extLst>
  </p:cSld>
  <p:clrMapOvr>
    <a:masterClrMapping/>
  </p:clrMapOvr>
  <p:transition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2493778"/>
      </p:ext>
    </p:extLst>
  </p:cSld>
  <p:clrMapOvr>
    <a:masterClrMapping/>
  </p:clrMapOvr>
  <p:transition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Juan Gómez Luna. NTNU Gjøvik, 16/August/2016</a:t>
            </a: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98191"/>
      </p:ext>
    </p:extLst>
  </p:cSld>
  <p:clrMapOvr>
    <a:masterClrMapping/>
  </p:clrMapOvr>
  <p:transition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Juan Gómez Luna. NTNU Gjøvik, 16/August/2016</a:t>
            </a: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3838442"/>
      </p:ext>
    </p:extLst>
  </p:cSld>
  <p:clrMapOvr>
    <a:masterClrMapping/>
  </p:clrMapOvr>
  <p:transition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Juan Gómez Luna. NTNU Gjøvik, 16/August/2016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3632369"/>
      </p:ext>
    </p:extLst>
  </p:cSld>
  <p:clrMapOvr>
    <a:masterClrMapping/>
  </p:clrMapOvr>
  <p:transition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Juan Gómez Luna. NTNU Gjøvik, 16/August/2016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2170720"/>
      </p:ext>
    </p:extLst>
  </p:cSld>
  <p:clrMapOvr>
    <a:masterClrMapping/>
  </p:clrMapOvr>
  <p:transition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Juan Gómez Luna. NTNU Gjøvik, 16/August/2016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6381859"/>
      </p:ext>
    </p:extLst>
  </p:cSld>
  <p:clrMapOvr>
    <a:masterClrMapping/>
  </p:clrMapOvr>
  <p:transition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5400" y="152400"/>
            <a:ext cx="28702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84074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Juan Gómez Luna. NTNU Gjøvik, 16/August/2016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8759878"/>
      </p:ext>
    </p:extLst>
  </p:cSld>
  <p:clrMapOvr>
    <a:masterClrMapping/>
  </p:clrMapOvr>
  <p:transition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609600" y="1123950"/>
            <a:ext cx="109728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609600" y="3371850"/>
            <a:ext cx="10972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115824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105664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581400"/>
            <a:ext cx="10464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09600" y="6243638"/>
            <a:ext cx="2844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363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530676"/>
      </p:ext>
    </p:extLst>
  </p:cSld>
  <p:clrMapOvr>
    <a:masterClrMapping/>
  </p:clrMapOvr>
  <p:transition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228371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C88C3-D8A8-934C-B3D2-5003440E0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63A039-E3C1-5F49-A6B4-1F2AAC2637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A8B9FD-A7EA-B746-BCEB-974B16C19D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3D178-D01D-A34F-8478-C33D98BD8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E73C5-1C65-0D48-8CF8-04D8DFA33B09}" type="datetimeFigureOut">
              <a:rPr lang="pt-BR" smtClean="0"/>
              <a:t>21/11/2023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88B38E-6D9F-C548-A7EB-1AA687AF0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594C4-2830-CF4C-8194-8FFB52CA3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A9E86-0F15-9740-9F79-58458A85CC5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7552288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486841"/>
      </p:ext>
    </p:extLst>
  </p:cSld>
  <p:clrMapOvr>
    <a:masterClrMapping/>
  </p:clrMapOvr>
  <p:transition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658904"/>
      </p:ext>
    </p:extLst>
  </p:cSld>
  <p:clrMapOvr>
    <a:masterClrMapping/>
  </p:clrMapOvr>
  <p:transition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416529"/>
      </p:ext>
    </p:extLst>
  </p:cSld>
  <p:clrMapOvr>
    <a:masterClrMapping/>
  </p:clrMapOvr>
  <p:transition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283537"/>
      </p:ext>
    </p:extLst>
  </p:cSld>
  <p:clrMapOvr>
    <a:masterClrMapping/>
  </p:clrMapOvr>
  <p:transition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293229"/>
      </p:ext>
    </p:extLst>
  </p:cSld>
  <p:clrMapOvr>
    <a:masterClrMapping/>
  </p:clrMapOvr>
  <p:transition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547063"/>
      </p:ext>
    </p:extLst>
  </p:cSld>
  <p:clrMapOvr>
    <a:masterClrMapping/>
  </p:clrMapOvr>
  <p:transition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839838"/>
      </p:ext>
    </p:extLst>
  </p:cSld>
  <p:clrMapOvr>
    <a:masterClrMapping/>
  </p:clrMapOvr>
  <p:transition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132340"/>
      </p:ext>
    </p:extLst>
  </p:cSld>
  <p:clrMapOvr>
    <a:masterClrMapping/>
  </p:clrMapOvr>
  <p:transition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5400" y="152400"/>
            <a:ext cx="28702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84074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769521"/>
      </p:ext>
    </p:extLst>
  </p:cSld>
  <p:clrMapOvr>
    <a:masterClrMapping/>
  </p:clrMapOvr>
  <p:transition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609600" y="1123950"/>
            <a:ext cx="109728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609600" y="3371850"/>
            <a:ext cx="10972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115824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105664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581400"/>
            <a:ext cx="10464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09600" y="6243638"/>
            <a:ext cx="2844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363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5891933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C08DC-D6D1-EC4C-8D84-E1DC823D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04D30B-32BE-4247-9B3B-48D2AD9F51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7855-EDDF-A64C-AE3F-D37D826F4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E73C5-1C65-0D48-8CF8-04D8DFA33B09}" type="datetimeFigureOut">
              <a:rPr lang="pt-BR" smtClean="0"/>
              <a:t>21/11/2023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23068-312C-6A47-8A67-F0F663528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60C525-F197-4C40-B754-A5FAC8165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A9E86-0F15-9740-9F79-58458A85CC5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851037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5899026"/>
      </p:ext>
    </p:extLst>
  </p:cSld>
  <p:clrMapOvr>
    <a:masterClrMapping/>
  </p:clrMapOvr>
  <p:transition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4156094"/>
      </p:ext>
    </p:extLst>
  </p:cSld>
  <p:clrMapOvr>
    <a:masterClrMapping/>
  </p:clrMapOvr>
  <p:transition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3492058"/>
      </p:ext>
    </p:extLst>
  </p:cSld>
  <p:clrMapOvr>
    <a:masterClrMapping/>
  </p:clrMapOvr>
  <p:transition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3937231"/>
      </p:ext>
    </p:extLst>
  </p:cSld>
  <p:clrMapOvr>
    <a:masterClrMapping/>
  </p:clrMapOvr>
  <p:transition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6449763"/>
      </p:ext>
    </p:extLst>
  </p:cSld>
  <p:clrMapOvr>
    <a:masterClrMapping/>
  </p:clrMapOvr>
  <p:transition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2960453"/>
      </p:ext>
    </p:extLst>
  </p:cSld>
  <p:clrMapOvr>
    <a:masterClrMapping/>
  </p:clrMapOvr>
  <p:transition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3745546"/>
      </p:ext>
    </p:extLst>
  </p:cSld>
  <p:clrMapOvr>
    <a:masterClrMapping/>
  </p:clrMapOvr>
  <p:transition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4128628"/>
      </p:ext>
    </p:extLst>
  </p:cSld>
  <p:clrMapOvr>
    <a:masterClrMapping/>
  </p:clrMapOvr>
  <p:transition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8082506"/>
      </p:ext>
    </p:extLst>
  </p:cSld>
  <p:clrMapOvr>
    <a:masterClrMapping/>
  </p:clrMapOvr>
  <p:transition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5400" y="152400"/>
            <a:ext cx="28702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84074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4213454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8468B1-47F8-A44D-A905-3881359967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60BD63-EFEE-BD43-BF6B-3C008D4473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5B367-10C1-1442-AA66-BF16FABEA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E73C5-1C65-0D48-8CF8-04D8DFA33B09}" type="datetimeFigureOut">
              <a:rPr lang="pt-BR" smtClean="0"/>
              <a:t>21/11/2023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65C74-F4A1-8049-BBA3-BB4C94C27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B8D4A-8E8D-6B4E-9762-762CE0D76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A9E86-0F15-9740-9F79-58458A85CC5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4043932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609600" y="1123950"/>
            <a:ext cx="109728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609600" y="3371850"/>
            <a:ext cx="10972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115824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105664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581400"/>
            <a:ext cx="10464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09600" y="6243638"/>
            <a:ext cx="2844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363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869652"/>
      </p:ext>
    </p:extLst>
  </p:cSld>
  <p:clrMapOvr>
    <a:masterClrMapping/>
  </p:clrMapOvr>
  <p:transition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117340"/>
      </p:ext>
    </p:extLst>
  </p:cSld>
  <p:clrMapOvr>
    <a:masterClrMapping/>
  </p:clrMapOvr>
  <p:transition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340164"/>
      </p:ext>
    </p:extLst>
  </p:cSld>
  <p:clrMapOvr>
    <a:masterClrMapping/>
  </p:clrMapOvr>
  <p:transition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240528"/>
      </p:ext>
    </p:extLst>
  </p:cSld>
  <p:clrMapOvr>
    <a:masterClrMapping/>
  </p:clrMapOvr>
  <p:transition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180867"/>
      </p:ext>
    </p:extLst>
  </p:cSld>
  <p:clrMapOvr>
    <a:masterClrMapping/>
  </p:clrMapOvr>
  <p:transition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803984"/>
      </p:ext>
    </p:extLst>
  </p:cSld>
  <p:clrMapOvr>
    <a:masterClrMapping/>
  </p:clrMapOvr>
  <p:transition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80413"/>
      </p:ext>
    </p:extLst>
  </p:cSld>
  <p:clrMapOvr>
    <a:masterClrMapping/>
  </p:clrMapOvr>
  <p:transition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265569"/>
      </p:ext>
    </p:extLst>
  </p:cSld>
  <p:clrMapOvr>
    <a:masterClrMapping/>
  </p:clrMapOvr>
  <p:transition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921911"/>
      </p:ext>
    </p:extLst>
  </p:cSld>
  <p:clrMapOvr>
    <a:masterClrMapping/>
  </p:clrMapOvr>
  <p:transition/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359586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8F736-F1E3-EA4D-8995-88141462A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FFDBE6-B27A-9B43-BDDB-E6BEFD484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E73C5-1C65-0D48-8CF8-04D8DFA33B09}" type="datetimeFigureOut">
              <a:rPr lang="pt-BR" smtClean="0"/>
              <a:t>21/11/2023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B53AD1-44E0-6C4E-B862-48FEFDC89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3CA086-B974-6648-9EF6-0035F82EA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A9E86-0F15-9740-9F79-58458A85CC5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0112662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5400" y="152400"/>
            <a:ext cx="28702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84074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279997"/>
      </p:ext>
    </p:extLst>
  </p:cSld>
  <p:clrMapOvr>
    <a:masterClrMapping/>
  </p:clrMapOvr>
  <p:transition/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301" y="6411913"/>
            <a:ext cx="1367367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FCE054-F1E5-374D-A24E-887477C0532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531981"/>
      </p:ext>
    </p:extLst>
  </p:cSld>
  <p:clrMapOvr>
    <a:masterClrMapping/>
  </p:clrMapOvr>
  <p:transition/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92004D-7284-C244-B275-AB956C66515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508215"/>
      </p:ext>
    </p:extLst>
  </p:cSld>
  <p:clrMapOvr>
    <a:masterClrMapping/>
  </p:clrMapOvr>
  <p:transition/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9817D1-13B0-D341-B1C4-34616D3933B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028486"/>
      </p:ext>
    </p:extLst>
  </p:cSld>
  <p:clrMapOvr>
    <a:masterClrMapping/>
  </p:clrMapOvr>
  <p:transition/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067096-FD7F-A949-B565-8298951E6B8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619629"/>
      </p:ext>
    </p:extLst>
  </p:cSld>
  <p:clrMapOvr>
    <a:masterClrMapping/>
  </p:clrMapOvr>
  <p:transition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1077C3-3C60-8640-A1DD-3718D4D0D74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42586"/>
      </p:ext>
    </p:extLst>
  </p:cSld>
  <p:clrMapOvr>
    <a:masterClrMapping/>
  </p:clrMapOvr>
  <p:transition/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D41FDD-73B6-EC4A-BB35-BA0C8CCC36C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812301"/>
      </p:ext>
    </p:extLst>
  </p:cSld>
  <p:clrMapOvr>
    <a:masterClrMapping/>
  </p:clrMapOvr>
  <p:transition/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8D2B92-4EF8-0940-9F90-1D39CCADBD7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809741"/>
      </p:ext>
    </p:extLst>
  </p:cSld>
  <p:clrMapOvr>
    <a:masterClrMapping/>
  </p:clrMapOvr>
  <p:transition/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24B1A2-EC3E-4448-972E-E198354A3E4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433120"/>
      </p:ext>
    </p:extLst>
  </p:cSld>
  <p:clrMapOvr>
    <a:masterClrMapping/>
  </p:clrMapOvr>
  <p:transition/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5B71B7-33A4-004A-B24D-5E8A20C1D7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88008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>
            <a:extLst>
              <a:ext uri="{FF2B5EF4-FFF2-40B4-BE49-F238E27FC236}">
                <a16:creationId xmlns:a16="http://schemas.microsoft.com/office/drawing/2014/main" id="{5E4EA6E7-5E9A-8E40-B3BB-BEF1B682E5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1" y="6411913"/>
            <a:ext cx="1367367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B39E420-A7B7-0A4C-9093-FD5C4572543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0A052A82-128C-6D42-B2E5-A3064A4D282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0F8D99D-7F32-4F4F-A70A-E2872B8F88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0719769"/>
      </p:ext>
    </p:extLst>
  </p:cSld>
  <p:clrMapOvr>
    <a:masterClrMapping/>
  </p:clrMapOvr>
  <p:transition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5EE445-AD48-2049-A03E-4C865681EA4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111671"/>
      </p:ext>
    </p:extLst>
  </p:cSld>
  <p:clrMapOvr>
    <a:masterClrMapping/>
  </p:clrMapOvr>
  <p:transition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5400" y="152400"/>
            <a:ext cx="28702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84074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8603A9-60B6-0741-B15F-17172804C1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776545"/>
      </p:ext>
    </p:extLst>
  </p:cSld>
  <p:clrMapOvr>
    <a:masterClrMapping/>
  </p:clrMapOvr>
  <p:transition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04800" y="1371600"/>
            <a:ext cx="114808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66D58A-9B40-E846-A790-9B6CD5A585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399355"/>
      </p:ext>
    </p:extLst>
  </p:cSld>
  <p:clrMapOvr>
    <a:masterClrMapping/>
  </p:clrMapOvr>
  <p:transition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609600" y="1123950"/>
            <a:ext cx="109728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609600" y="3371850"/>
            <a:ext cx="10972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115824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105664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581400"/>
            <a:ext cx="10464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09600" y="6243638"/>
            <a:ext cx="2844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363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1973978"/>
      </p:ext>
    </p:extLst>
  </p:cSld>
  <p:clrMapOvr>
    <a:masterClrMapping/>
  </p:clrMapOvr>
  <p:transition/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3407164"/>
      </p:ext>
    </p:extLst>
  </p:cSld>
  <p:clrMapOvr>
    <a:masterClrMapping/>
  </p:clrMapOvr>
  <p:transition/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3741691"/>
      </p:ext>
    </p:extLst>
  </p:cSld>
  <p:clrMapOvr>
    <a:masterClrMapping/>
  </p:clrMapOvr>
  <p:transition/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1465788"/>
      </p:ext>
    </p:extLst>
  </p:cSld>
  <p:clrMapOvr>
    <a:masterClrMapping/>
  </p:clrMapOvr>
  <p:transition/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2138896"/>
      </p:ext>
    </p:extLst>
  </p:cSld>
  <p:clrMapOvr>
    <a:masterClrMapping/>
  </p:clrMapOvr>
  <p:transition/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0772932"/>
      </p:ext>
    </p:extLst>
  </p:cSld>
  <p:clrMapOvr>
    <a:masterClrMapping/>
  </p:clrMapOvr>
  <p:transition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0818417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6CD19CF5-EFEB-AF48-99A0-8C167EE1812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1D4966C0-7013-8140-8DAE-94CB40D30DF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BAE33C-25C9-7147-B63D-0C523AF75C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6260617"/>
      </p:ext>
    </p:extLst>
  </p:cSld>
  <p:clrMapOvr>
    <a:masterClrMapping/>
  </p:clrMapOvr>
  <p:transition/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6263534"/>
      </p:ext>
    </p:extLst>
  </p:cSld>
  <p:clrMapOvr>
    <a:masterClrMapping/>
  </p:clrMapOvr>
  <p:transition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0108121"/>
      </p:ext>
    </p:extLst>
  </p:cSld>
  <p:clrMapOvr>
    <a:masterClrMapping/>
  </p:clrMapOvr>
  <p:transition/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8724964"/>
      </p:ext>
    </p:extLst>
  </p:cSld>
  <p:clrMapOvr>
    <a:masterClrMapping/>
  </p:clrMapOvr>
  <p:transition/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5400" y="152400"/>
            <a:ext cx="28702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84074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2479219"/>
      </p:ext>
    </p:extLst>
  </p:cSld>
  <p:clrMapOvr>
    <a:masterClrMapping/>
  </p:clrMapOvr>
  <p:transition/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609600" y="1123950"/>
            <a:ext cx="109728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609600" y="3371850"/>
            <a:ext cx="10972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115824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105664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581400"/>
            <a:ext cx="10464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09600" y="6243638"/>
            <a:ext cx="2844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363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661756"/>
      </p:ext>
    </p:extLst>
  </p:cSld>
  <p:clrMapOvr>
    <a:masterClrMapping/>
  </p:clrMapOvr>
  <p:transition/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37562"/>
      </p:ext>
    </p:extLst>
  </p:cSld>
  <p:clrMapOvr>
    <a:masterClrMapping/>
  </p:clrMapOvr>
  <p:transition/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231022"/>
      </p:ext>
    </p:extLst>
  </p:cSld>
  <p:clrMapOvr>
    <a:masterClrMapping/>
  </p:clrMapOvr>
  <p:transition/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494171"/>
      </p:ext>
    </p:extLst>
  </p:cSld>
  <p:clrMapOvr>
    <a:masterClrMapping/>
  </p:clrMapOvr>
  <p:transition/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717168"/>
      </p:ext>
    </p:extLst>
  </p:cSld>
  <p:clrMapOvr>
    <a:masterClrMapping/>
  </p:clrMapOvr>
  <p:transition/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939371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72F113A0-DC45-544E-A794-4FFC9324B3B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CF9B65BB-40D6-D947-975A-C44F9C1D72D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D22E9F-6A08-A240-A1E6-26BD5C3BFE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4425344"/>
      </p:ext>
    </p:extLst>
  </p:cSld>
  <p:clrMapOvr>
    <a:masterClrMapping/>
  </p:clrMapOvr>
  <p:transition/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89322"/>
      </p:ext>
    </p:extLst>
  </p:cSld>
  <p:clrMapOvr>
    <a:masterClrMapping/>
  </p:clrMapOvr>
  <p:transition/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756728"/>
      </p:ext>
    </p:extLst>
  </p:cSld>
  <p:clrMapOvr>
    <a:masterClrMapping/>
  </p:clrMapOvr>
  <p:transition/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451193"/>
      </p:ext>
    </p:extLst>
  </p:cSld>
  <p:clrMapOvr>
    <a:masterClrMapping/>
  </p:clrMapOvr>
  <p:transition/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958586"/>
      </p:ext>
    </p:extLst>
  </p:cSld>
  <p:clrMapOvr>
    <a:masterClrMapping/>
  </p:clrMapOvr>
  <p:transition/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5400" y="152400"/>
            <a:ext cx="28702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84074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334055"/>
      </p:ext>
    </p:extLst>
  </p:cSld>
  <p:clrMapOvr>
    <a:masterClrMapping/>
  </p:clrMapOvr>
  <p:transition/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609600" y="1123950"/>
            <a:ext cx="109728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609600" y="3371850"/>
            <a:ext cx="10972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115824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105664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581400"/>
            <a:ext cx="10464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09600" y="6243638"/>
            <a:ext cx="2844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363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4363"/>
      </p:ext>
    </p:extLst>
  </p:cSld>
  <p:clrMapOvr>
    <a:masterClrMapping/>
  </p:clrMapOvr>
  <p:transition/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02415"/>
      </p:ext>
    </p:extLst>
  </p:cSld>
  <p:clrMapOvr>
    <a:masterClrMapping/>
  </p:clrMapOvr>
  <p:transition/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078188"/>
      </p:ext>
    </p:extLst>
  </p:cSld>
  <p:clrMapOvr>
    <a:masterClrMapping/>
  </p:clrMapOvr>
  <p:transition/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090323"/>
      </p:ext>
    </p:extLst>
  </p:cSld>
  <p:clrMapOvr>
    <a:masterClrMapping/>
  </p:clrMapOvr>
  <p:transition/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311431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A2EC1737-64BF-0F4B-9D83-249E9D4D76D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C85EC895-6923-2F4D-9C74-D63E53CDA44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0977E4-31FF-5445-A7DE-66D898BE5F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544281"/>
      </p:ext>
    </p:extLst>
  </p:cSld>
  <p:clrMapOvr>
    <a:masterClrMapping/>
  </p:clrMapOvr>
  <p:transition/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309826"/>
      </p:ext>
    </p:extLst>
  </p:cSld>
  <p:clrMapOvr>
    <a:masterClrMapping/>
  </p:clrMapOvr>
  <p:transition/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134827"/>
      </p:ext>
    </p:extLst>
  </p:cSld>
  <p:clrMapOvr>
    <a:masterClrMapping/>
  </p:clrMapOvr>
  <p:transition/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761610"/>
      </p:ext>
    </p:extLst>
  </p:cSld>
  <p:clrMapOvr>
    <a:masterClrMapping/>
  </p:clrMapOvr>
  <p:transition/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227075"/>
      </p:ext>
    </p:extLst>
  </p:cSld>
  <p:clrMapOvr>
    <a:masterClrMapping/>
  </p:clrMapOvr>
  <p:transition/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605749"/>
      </p:ext>
    </p:extLst>
  </p:cSld>
  <p:clrMapOvr>
    <a:masterClrMapping/>
  </p:clrMapOvr>
  <p:transition/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5400" y="152400"/>
            <a:ext cx="28702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84074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27784"/>
      </p:ext>
    </p:extLst>
  </p:cSld>
  <p:clrMapOvr>
    <a:masterClrMapping/>
  </p:clrMapOvr>
  <p:transition/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609600" y="1123950"/>
            <a:ext cx="109728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609600" y="3371850"/>
            <a:ext cx="10972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115824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105664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581400"/>
            <a:ext cx="10464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09600" y="6243638"/>
            <a:ext cx="2844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7825564"/>
      </p:ext>
    </p:extLst>
  </p:cSld>
  <p:clrMapOvr>
    <a:masterClrMapping/>
  </p:clrMapOvr>
  <p:transition/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3765481"/>
      </p:ext>
    </p:extLst>
  </p:cSld>
  <p:clrMapOvr>
    <a:masterClrMapping/>
  </p:clrMapOvr>
  <p:transition/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2701573"/>
      </p:ext>
    </p:extLst>
  </p:cSld>
  <p:clrMapOvr>
    <a:masterClrMapping/>
  </p:clrMapOvr>
  <p:transition/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9894778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37324246-A27E-8049-8146-C7E6AF36F4A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FF05A39C-020A-7048-AF13-3A5B438007D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2666D5-8A7C-CB41-8168-9C7013D43A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2602610"/>
      </p:ext>
    </p:extLst>
  </p:cSld>
  <p:clrMapOvr>
    <a:masterClrMapping/>
  </p:clrMapOvr>
  <p:transition/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1464234"/>
      </p:ext>
    </p:extLst>
  </p:cSld>
  <p:clrMapOvr>
    <a:masterClrMapping/>
  </p:clrMapOvr>
  <p:transition/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Juan Gómez Luna. NTNU Gjøvik, 16/August/2016</a:t>
            </a: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3698706"/>
      </p:ext>
    </p:extLst>
  </p:cSld>
  <p:clrMapOvr>
    <a:masterClrMapping/>
  </p:clrMapOvr>
  <p:transition/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Juan Gómez Luna. NTNU Gjøvik, 16/August/2016</a:t>
            </a: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384741"/>
      </p:ext>
    </p:extLst>
  </p:cSld>
  <p:clrMapOvr>
    <a:masterClrMapping/>
  </p:clrMapOvr>
  <p:transition/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Juan Gómez Luna. NTNU Gjøvik, 16/August/2016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3963122"/>
      </p:ext>
    </p:extLst>
  </p:cSld>
  <p:clrMapOvr>
    <a:masterClrMapping/>
  </p:clrMapOvr>
  <p:transition/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Juan Gómez Luna. NTNU Gjøvik, 16/August/2016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0350429"/>
      </p:ext>
    </p:extLst>
  </p:cSld>
  <p:clrMapOvr>
    <a:masterClrMapping/>
  </p:clrMapOvr>
  <p:transition/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Juan Gómez Luna. NTNU Gjøvik, 16/August/2016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742802"/>
      </p:ext>
    </p:extLst>
  </p:cSld>
  <p:clrMapOvr>
    <a:masterClrMapping/>
  </p:clrMapOvr>
  <p:transition/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5400" y="152400"/>
            <a:ext cx="28702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84074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Juan Gómez Luna. NTNU Gjøvik, 16/August/2016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433267"/>
      </p:ext>
    </p:extLst>
  </p:cSld>
  <p:clrMapOvr>
    <a:masterClrMapping/>
  </p:clrMapOvr>
  <p:transition/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609600" y="1123950"/>
            <a:ext cx="109728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609600" y="3371850"/>
            <a:ext cx="10972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115824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105664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581400"/>
            <a:ext cx="10464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09600" y="6243638"/>
            <a:ext cx="2844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363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77767"/>
      </p:ext>
    </p:extLst>
  </p:cSld>
  <p:clrMapOvr>
    <a:masterClrMapping/>
  </p:clrMapOvr>
  <p:transition/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7276760"/>
      </p:ext>
    </p:extLst>
  </p:cSld>
  <p:clrMapOvr>
    <a:masterClrMapping/>
  </p:clrMapOvr>
  <p:transition/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724152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11F9183F-3F92-2B45-A0F6-49375732B4B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A1733F15-4A41-2C4F-8740-117BF71B818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2C1029-FE66-A748-8BB1-4335DBF95D0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2666906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BDFFE3F8-C482-DA44-842C-E1BFF14283A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D8794DE3-8E3B-D44A-9A95-E7B0FACB079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552C45-FEDE-9243-BCA9-76B08532ABA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8897498"/>
      </p:ext>
    </p:extLst>
  </p:cSld>
  <p:clrMapOvr>
    <a:masterClrMapping/>
  </p:clrMapOvr>
  <p:transition/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9608706"/>
      </p:ext>
    </p:extLst>
  </p:cSld>
  <p:clrMapOvr>
    <a:masterClrMapping/>
  </p:clrMapOvr>
  <p:transition/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8911633"/>
      </p:ext>
    </p:extLst>
  </p:cSld>
  <p:clrMapOvr>
    <a:masterClrMapping/>
  </p:clrMapOvr>
  <p:transition/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5567366"/>
      </p:ext>
    </p:extLst>
  </p:cSld>
  <p:clrMapOvr>
    <a:masterClrMapping/>
  </p:clrMapOvr>
  <p:transition/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0476369"/>
      </p:ext>
    </p:extLst>
  </p:cSld>
  <p:clrMapOvr>
    <a:masterClrMapping/>
  </p:clrMapOvr>
  <p:transition/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4258110"/>
      </p:ext>
    </p:extLst>
  </p:cSld>
  <p:clrMapOvr>
    <a:masterClrMapping/>
  </p:clrMapOvr>
  <p:transition/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5422102"/>
      </p:ext>
    </p:extLst>
  </p:cSld>
  <p:clrMapOvr>
    <a:masterClrMapping/>
  </p:clrMapOvr>
  <p:transition/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0179136"/>
      </p:ext>
    </p:extLst>
  </p:cSld>
  <p:clrMapOvr>
    <a:masterClrMapping/>
  </p:clrMapOvr>
  <p:transition/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5400" y="152400"/>
            <a:ext cx="28702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84074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4759535"/>
      </p:ext>
    </p:extLst>
  </p:cSld>
  <p:clrMapOvr>
    <a:masterClrMapping/>
  </p:clrMapOvr>
  <p:transition/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1" y="6411913"/>
            <a:ext cx="1367367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FCE054-F1E5-374D-A24E-887477C0532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4453"/>
      </p:ext>
    </p:extLst>
  </p:cSld>
  <p:clrMapOvr>
    <a:masterClrMapping/>
  </p:clrMapOvr>
  <p:transition/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92004D-7284-C244-B275-AB956C66515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998829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EF5B4C79-9D40-ED45-A2B4-D155ED3FBD2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E2149095-0A66-184B-836F-028B5DBA53F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D2A7A8-4244-2C44-AAEB-5964ED4082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8537158"/>
      </p:ext>
    </p:extLst>
  </p:cSld>
  <p:clrMapOvr>
    <a:masterClrMapping/>
  </p:clrMapOvr>
  <p:transition/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9817D1-13B0-D341-B1C4-34616D3933B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35453"/>
      </p:ext>
    </p:extLst>
  </p:cSld>
  <p:clrMapOvr>
    <a:masterClrMapping/>
  </p:clrMapOvr>
  <p:transition/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067096-FD7F-A949-B565-8298951E6B8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58624"/>
      </p:ext>
    </p:extLst>
  </p:cSld>
  <p:clrMapOvr>
    <a:masterClrMapping/>
  </p:clrMapOvr>
  <p:transition/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1077C3-3C60-8640-A1DD-3718D4D0D74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342020"/>
      </p:ext>
    </p:extLst>
  </p:cSld>
  <p:clrMapOvr>
    <a:masterClrMapping/>
  </p:clrMapOvr>
  <p:transition/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D41FDD-73B6-EC4A-BB35-BA0C8CCC36C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349695"/>
      </p:ext>
    </p:extLst>
  </p:cSld>
  <p:clrMapOvr>
    <a:masterClrMapping/>
  </p:clrMapOvr>
  <p:transition/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8D2B92-4EF8-0940-9F90-1D39CCADBD7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02030"/>
      </p:ext>
    </p:extLst>
  </p:cSld>
  <p:clrMapOvr>
    <a:masterClrMapping/>
  </p:clrMapOvr>
  <p:transition/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24B1A2-EC3E-4448-972E-E198354A3E4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702018"/>
      </p:ext>
    </p:extLst>
  </p:cSld>
  <p:clrMapOvr>
    <a:masterClrMapping/>
  </p:clrMapOvr>
  <p:transition/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5B71B7-33A4-004A-B24D-5E8A20C1D7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647100"/>
      </p:ext>
    </p:extLst>
  </p:cSld>
  <p:clrMapOvr>
    <a:masterClrMapping/>
  </p:clrMapOvr>
  <p:transition/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5EE445-AD48-2049-A03E-4C865681EA4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546877"/>
      </p:ext>
    </p:extLst>
  </p:cSld>
  <p:clrMapOvr>
    <a:masterClrMapping/>
  </p:clrMapOvr>
  <p:transition/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5400" y="152400"/>
            <a:ext cx="28702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84074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8603A9-60B6-0741-B15F-17172804C1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537609"/>
      </p:ext>
    </p:extLst>
  </p:cSld>
  <p:clrMapOvr>
    <a:masterClrMapping/>
  </p:clrMapOvr>
  <p:transition/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04800" y="1371600"/>
            <a:ext cx="114808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66D58A-9B40-E846-A790-9B6CD5A585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763771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82941BED-2C7E-674A-80B8-D4C49BCB4BC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6D31C346-B290-634F-B80C-A49C1FBEF8C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C63ED7-4C43-3D42-8BD4-B00E27BAE8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1033939"/>
      </p:ext>
    </p:extLst>
  </p:cSld>
  <p:clrMapOvr>
    <a:masterClrMapping/>
  </p:clrMapOvr>
  <p:transition/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609600" y="1123950"/>
            <a:ext cx="109728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609600" y="3371850"/>
            <a:ext cx="10972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115824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105664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581400"/>
            <a:ext cx="10464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09600" y="6243638"/>
            <a:ext cx="2844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363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6801257"/>
      </p:ext>
    </p:extLst>
  </p:cSld>
  <p:clrMapOvr>
    <a:masterClrMapping/>
  </p:clrMapOvr>
  <p:transition/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1801865"/>
      </p:ext>
    </p:extLst>
  </p:cSld>
  <p:clrMapOvr>
    <a:masterClrMapping/>
  </p:clrMapOvr>
  <p:transition/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0577620"/>
      </p:ext>
    </p:extLst>
  </p:cSld>
  <p:clrMapOvr>
    <a:masterClrMapping/>
  </p:clrMapOvr>
  <p:transition/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3760576"/>
      </p:ext>
    </p:extLst>
  </p:cSld>
  <p:clrMapOvr>
    <a:masterClrMapping/>
  </p:clrMapOvr>
  <p:transition/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1450277"/>
      </p:ext>
    </p:extLst>
  </p:cSld>
  <p:clrMapOvr>
    <a:masterClrMapping/>
  </p:clrMapOvr>
  <p:transition/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0289413"/>
      </p:ext>
    </p:extLst>
  </p:cSld>
  <p:clrMapOvr>
    <a:masterClrMapping/>
  </p:clrMapOvr>
  <p:transition/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9404806"/>
      </p:ext>
    </p:extLst>
  </p:cSld>
  <p:clrMapOvr>
    <a:masterClrMapping/>
  </p:clrMapOvr>
  <p:transition/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643260"/>
      </p:ext>
    </p:extLst>
  </p:cSld>
  <p:clrMapOvr>
    <a:masterClrMapping/>
  </p:clrMapOvr>
  <p:transition/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3957347"/>
      </p:ext>
    </p:extLst>
  </p:cSld>
  <p:clrMapOvr>
    <a:masterClrMapping/>
  </p:clrMapOvr>
  <p:transition/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7963808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63E32324-CFE7-4C42-84C7-90537E26DF9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6F2F5E6B-913A-6B46-BB14-F681BAF3020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24DEF2-FC80-1742-869D-249AE509A3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4435181"/>
      </p:ext>
    </p:extLst>
  </p:cSld>
  <p:clrMapOvr>
    <a:masterClrMapping/>
  </p:clrMapOvr>
  <p:transition/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5400" y="152400"/>
            <a:ext cx="28702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84074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3024047"/>
      </p:ext>
    </p:extLst>
  </p:cSld>
  <p:clrMapOvr>
    <a:masterClrMapping/>
  </p:clrMapOvr>
  <p:transition/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>
            <a:extLst>
              <a:ext uri="{FF2B5EF4-FFF2-40B4-BE49-F238E27FC236}">
                <a16:creationId xmlns:a16="http://schemas.microsoft.com/office/drawing/2014/main" id="{9CD35D2D-5E91-46D5-981B-E75BA6DA71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1" y="6411913"/>
            <a:ext cx="1367367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7A21EAFC-4035-4857-807A-CB62B3BF44F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C888C28F-145F-424D-84CC-5AE9AF6843A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826BB2-7A42-4BD5-B790-DBCEF432F4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2511892"/>
      </p:ext>
    </p:extLst>
  </p:cSld>
  <p:clrMapOvr>
    <a:masterClrMapping/>
  </p:clrMapOvr>
  <p:transition/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09AC565-7350-4525-9420-2EB7757D306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4AA7F312-6BE9-48B6-AA7B-A6D10D628BA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19D7DF-598B-483B-A6D0-8553CDFAE63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1427020"/>
      </p:ext>
    </p:extLst>
  </p:cSld>
  <p:clrMapOvr>
    <a:masterClrMapping/>
  </p:clrMapOvr>
  <p:transition/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08787426-EFB2-4064-9F82-5B1B136B39E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60038527-DAED-4D79-A54B-129F6A20F67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D67C19-8364-4600-B88B-828769DCBD4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1087426"/>
      </p:ext>
    </p:extLst>
  </p:cSld>
  <p:clrMapOvr>
    <a:masterClrMapping/>
  </p:clrMapOvr>
  <p:transition/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DB333F77-5829-459B-B71C-A401B0AC83F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DC357D67-E160-41BD-A8F4-591D3B61CA4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E1BDAC-3FCE-4406-AD14-A59ECE86B20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2073632"/>
      </p:ext>
    </p:extLst>
  </p:cSld>
  <p:clrMapOvr>
    <a:masterClrMapping/>
  </p:clrMapOvr>
  <p:transition/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D26DBB79-5AEF-450D-8A69-9E473A6D46F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5613F326-A967-4A16-9691-5994EAA77F8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DDAB56-7687-49EE-9BFA-357DD2115F9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2213789"/>
      </p:ext>
    </p:extLst>
  </p:cSld>
  <p:clrMapOvr>
    <a:masterClrMapping/>
  </p:clrMapOvr>
  <p:transition/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25C5F115-951D-416A-8367-F27935F171C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9FA67899-1E4C-4F33-994F-0FE9DDF922F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6ABE56-5E07-4208-997F-19E78ED344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1786551"/>
      </p:ext>
    </p:extLst>
  </p:cSld>
  <p:clrMapOvr>
    <a:masterClrMapping/>
  </p:clrMapOvr>
  <p:transition/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A3210EB8-01E8-436A-B41F-069A2DB8B74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88357862-E4F0-4312-AEFB-533810CEB35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632353-6DA2-4969-8B9B-3DBC4F8425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2635283"/>
      </p:ext>
    </p:extLst>
  </p:cSld>
  <p:clrMapOvr>
    <a:masterClrMapping/>
  </p:clrMapOvr>
  <p:transition/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7D8C17F0-0F2C-4BA2-ACAD-9F9DD7E1D75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01206954-09DD-443F-8138-FD04D7E9104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E294FE-CC9E-4E10-B310-514CFBF72E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0056030"/>
      </p:ext>
    </p:extLst>
  </p:cSld>
  <p:clrMapOvr>
    <a:masterClrMapping/>
  </p:clrMapOvr>
  <p:transition/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D2B0F18-FF15-4EF6-984A-01641DEDA2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1E37D587-FAF0-4764-AD77-644AFEF7307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63DEC2-A46B-4DF0-9B6D-3DA55177CC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3129924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F8010CF4-2A84-5147-8CA4-299AFE293B1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79D5A29A-44D4-D24D-91A3-E084B82EF5A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77351-6273-2B42-92D3-F0FDDD25AE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3528022"/>
      </p:ext>
    </p:extLst>
  </p:cSld>
  <p:clrMapOvr>
    <a:masterClrMapping/>
  </p:clrMapOvr>
  <p:transition/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C0A08B9B-687C-4AD3-8C6D-FA4C5E16A31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5BE2A02B-D63E-4DD6-9FFA-98D71570A2A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4704B9-2B86-45E3-BC5C-2F3F28BAAB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3567700"/>
      </p:ext>
    </p:extLst>
  </p:cSld>
  <p:clrMapOvr>
    <a:masterClrMapping/>
  </p:clrMapOvr>
  <p:transition/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5400" y="152400"/>
            <a:ext cx="28702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84074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E62CEBD1-E2A7-41F0-A158-62153EC297D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6011B996-071A-4884-856A-6B25C3879E5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C1C64C-0813-4AB1-8463-69A3B31BE1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9214116"/>
      </p:ext>
    </p:extLst>
  </p:cSld>
  <p:clrMapOvr>
    <a:masterClrMapping/>
  </p:clrMapOvr>
  <p:transition/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04800" y="1371600"/>
            <a:ext cx="114808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B55989F0-9C2F-467D-8A2B-E760CFC57E8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B76D41D7-E031-46E6-8D53-528FF913AD9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C0357D-5951-4316-833F-FB5D4423D79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4194596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5400" y="152400"/>
            <a:ext cx="28702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84074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C5DD6D52-9C36-2A45-8886-39C5A7DB8E0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F639709E-9A40-4940-9438-2319C9D91A1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8E89F3-C50F-4B4B-B70F-A5BD79305A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856776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04800" y="1371600"/>
            <a:ext cx="114808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E19944EC-8F1E-604F-8783-C203F12473C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30041B6D-07CC-104B-A912-4CA12B99574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9F2603-948F-D740-B6DF-E1D6717D4AA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5320287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>
            <a:extLst>
              <a:ext uri="{FF2B5EF4-FFF2-40B4-BE49-F238E27FC236}">
                <a16:creationId xmlns:a16="http://schemas.microsoft.com/office/drawing/2014/main" id="{DEB9A858-23EA-D14B-BAB1-917EB15DE2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123950"/>
            <a:ext cx="109728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8921115-B156-094B-B8AE-A314AB0790CB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3371850"/>
            <a:ext cx="10972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113CE119-3801-A34F-9DEB-E573CDFE5B3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15824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105664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581400"/>
            <a:ext cx="10464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1A702ED-8040-C146-9C75-79E3FEF7896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09600" y="6243638"/>
            <a:ext cx="2844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57832EA-B0C8-3448-AB0A-87068DF8120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3638"/>
            <a:ext cx="38608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12C9B2E-2554-9948-A10D-46B9E79CD76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smtClean="0"/>
            </a:lvl1pPr>
          </a:lstStyle>
          <a:p>
            <a:pPr>
              <a:defRPr/>
            </a:pPr>
            <a:fld id="{48E8DD27-2915-7C48-98F9-DF9B69A4AD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6620899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C10633A-B420-CB43-810B-7ACADB0228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3D8CC6D-902D-D746-92A4-34E6632E842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108C8D6-1385-E740-86F4-522217A0F1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6588017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6795464-BC23-2A4B-B213-51AFF3D4E65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CC7265E8-8E87-C749-B79E-EF226CD7B6A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69A3CFB-93B8-9040-AAD8-622B3891DF2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234756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6BA88275-8A65-1E4C-8604-F38DCD4E053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2C845672-26B6-6248-A87B-E5BB80394E5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DBF7EF-BBA1-3941-9438-CF1D9D55DC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7710554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E5688D1C-2850-C141-858B-253204E603D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4B324CC5-4AB7-1F49-9074-613E76C3160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F327945-D874-544D-B4D9-12FE57EC3A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6095537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C589A808-4A42-5847-A313-2474CC1C8AF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BFE36643-E670-8343-874D-CD1A7B35399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5FD0AAB-3727-7646-9CDF-A27E96D294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6986557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A50FE1EF-8FD2-DF46-B6B7-CEEB49CDC2C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4D179062-39F7-0940-BAA3-DEF61825087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70B305D-F800-0D43-AC5F-8DA2171545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543411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086A7FE0-1730-6240-B22D-B5E6ED11849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57B22AD1-81DD-9146-97B7-2533BAD0A53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94FDC58-DF21-8747-983B-D433CE4AF6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2999157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8126AE11-EDDE-DB4A-A0FF-1180F9BE320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411B4168-59B4-CC4F-9733-09DF1F599FD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924515C-A5CE-C14C-A068-368C18667D9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2561916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95C841CA-4F04-9345-B3E1-422CF234482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88850ECF-A20D-CA41-820F-19FE2CB9E62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5514D73-1E90-EA41-AE9B-235E3A3C016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2226335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B2822945-18B9-0D4B-BC82-CF94FDC9A5C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6E6F28B7-EE79-1C42-8C7E-ECD5E3A3043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F450543-FAB6-9340-BAD1-6EC7D0D69E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4272847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5400" y="152400"/>
            <a:ext cx="28702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84074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5B917ED3-EC4C-AF44-9404-2F7CAFE4445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3AE56D7F-0F69-C545-8882-3D7AFBB04AD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2DB5663-F140-9D40-97E8-A2C42F57CF1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7369318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054D0B2-9186-4B4B-88D8-9AA95D4EEA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5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3" y="4198409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Date Placeholder 5">
            <a:extLst>
              <a:ext uri="{FF2B5EF4-FFF2-40B4-BE49-F238E27FC236}">
                <a16:creationId xmlns:a16="http://schemas.microsoft.com/office/drawing/2014/main" id="{DCDFF91F-BE44-014A-94FC-541CADF69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6354908-73E9-7242-A7DF-48F9D92AB94B}" type="datetime1">
              <a:rPr lang="en-US" altLang="en-US"/>
              <a:pPr>
                <a:defRPr/>
              </a:pPr>
              <a:t>11/21/23</a:t>
            </a:fld>
            <a:endParaRPr lang="en-US" altLang="en-US"/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9B7D53F8-1D54-8B4F-9C34-D9768E80E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0">
            <a:extLst>
              <a:ext uri="{FF2B5EF4-FFF2-40B4-BE49-F238E27FC236}">
                <a16:creationId xmlns:a16="http://schemas.microsoft.com/office/drawing/2014/main" id="{F8106B72-0F55-EB49-8439-9AB1B48B4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E3296EF-6350-BE49-B0CF-5FD0AE02FB6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4739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4850" y="712594"/>
            <a:ext cx="10782300" cy="2898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8000" spc="-12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4851" y="3897565"/>
            <a:ext cx="10782299" cy="164592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D0F67C52-A253-5345-AF8D-8E95A247A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9BFA601-6920-6743-A3EF-51F6BDC58D69}" type="datetime1">
              <a:rPr lang="en-US" altLang="en-US"/>
              <a:pPr>
                <a:defRPr/>
              </a:pPr>
              <a:t>11/21/23</a:t>
            </a:fld>
            <a:endParaRPr lang="en-US" alt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58714030-D658-D648-BB90-84F6E88EE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35757725-0AEB-4642-93D4-6594D9717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5C2E96E-5531-634D-8F24-A6D047C53B3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1476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11506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535113"/>
            <a:ext cx="56917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174875"/>
            <a:ext cx="56917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6176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6176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A44B6D00-E641-7941-8287-FA31624B09F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53AD6BA3-B016-514F-BB80-9426133F9FD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63C7F7-7BE8-0140-84CA-13381FE5D70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7775403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85850"/>
          </a:xfrm>
          <a:prstGeom prst="rect">
            <a:avLst/>
          </a:prstGeo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Content Placeholder 22"/>
          <p:cNvSpPr>
            <a:spLocks noGrp="1"/>
          </p:cNvSpPr>
          <p:nvPr>
            <p:ph sz="quarter" idx="11"/>
          </p:nvPr>
        </p:nvSpPr>
        <p:spPr>
          <a:xfrm>
            <a:off x="165100" y="1241652"/>
            <a:ext cx="11863917" cy="52244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DB6AAAC2-5E5D-F341-856A-70181DB3C05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71325E8-BFAA-444B-8CD0-13ACE902E855}" type="datetime1">
              <a:rPr lang="en-US" altLang="en-US"/>
              <a:pPr>
                <a:defRPr/>
              </a:pPr>
              <a:t>11/21/23</a:t>
            </a:fld>
            <a:endParaRPr lang="en-US" alt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8EFC929D-6727-004B-B123-65CC81487FA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848BC32C-1AE9-AD47-AB66-37A29914DCD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17BD3AD-7ECE-8448-AB2E-DFAF7E2579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329568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solidFill>
            <a:schemeClr val="bg1"/>
          </a:solidFill>
        </p:spPr>
        <p:txBody>
          <a:bodyPr anchor="b"/>
          <a:lstStyle>
            <a:lvl1pPr>
              <a:lnSpc>
                <a:spcPct val="80000"/>
              </a:lnSpc>
              <a:defRPr sz="80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187275"/>
            <a:ext cx="9226296" cy="164592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B1F53-E2BB-3B4C-8E3B-DCE05FB8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7BA055F-9841-7242-B081-023BB73B032B}" type="datetime1">
              <a:rPr lang="en-US" altLang="en-US"/>
              <a:pPr>
                <a:defRPr/>
              </a:pPr>
              <a:t>11/21/23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AE3A2-CF2F-9B42-917F-06CF519AD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C5D5537B-AD8D-9548-A717-76B9826C9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88B716E-48C5-694C-BEFB-364FBF88EE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099658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731" y="1208313"/>
            <a:ext cx="5695949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138" y="1208313"/>
            <a:ext cx="5695949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1E1E47-B72A-0142-B854-A01D3B956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983ACC2-AA8B-CB43-A764-00CEFE65C405}" type="datetime1">
              <a:rPr lang="en-US" altLang="en-US"/>
              <a:pPr>
                <a:defRPr/>
              </a:pPr>
              <a:t>11/21/23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AC0944-118A-5C48-9DCC-9B1913F92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3C232208-A904-A248-BB81-265A77CF7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F0DB96B-AC2F-B140-B9F6-90583CE8FB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317123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731" y="1197209"/>
            <a:ext cx="5695949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731" y="2029969"/>
            <a:ext cx="5695949" cy="423105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2138" y="1194345"/>
            <a:ext cx="5695949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2138" y="2025217"/>
            <a:ext cx="5695949" cy="423580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840C999D-EC13-E141-A0E2-59C876621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729E5D4-F155-5B4F-BE20-93CD661F9210}" type="datetime1">
              <a:rPr lang="en-US" altLang="en-US"/>
              <a:pPr>
                <a:defRPr/>
              </a:pPr>
              <a:t>11/21/23</a:t>
            </a:fld>
            <a:endParaRPr lang="en-US" altLang="en-US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F00D0271-B341-AE48-BF2C-338301E00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9E954BF7-7C31-E146-A633-7E0AF46C4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5441CF7-C147-9C4F-8504-690148DEE80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899753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84DA9865-1EC5-7E43-8799-E5DC01CF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C5A626E-A784-C740-B961-28FD05BD5CB7}" type="datetime1">
              <a:rPr lang="en-US" altLang="en-US"/>
              <a:pPr>
                <a:defRPr/>
              </a:pPr>
              <a:t>11/21/23</a:t>
            </a:fld>
            <a:endParaRPr lang="en-US" altLang="en-US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0175EA91-94B3-1343-B175-FC630EEA5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D957A51C-5FDD-0E4B-BC19-EE3D6226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0D9DE5D-54E9-6142-85A3-88524CBBDA1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284819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06EA3386-1B06-4244-BD16-6185D2163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AABB427-921A-244B-A52B-A1074A7712CE}" type="datetime1">
              <a:rPr lang="en-US" altLang="en-US"/>
              <a:pPr>
                <a:defRPr/>
              </a:pPr>
              <a:t>11/21/23</a:t>
            </a:fld>
            <a:endParaRPr lang="en-US" altLang="en-US"/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F4F45843-B189-BB49-A90E-FE2375633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0CA89265-30CC-2F46-BD26-BD678F8C7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E08DF03-DB11-D347-9059-C87EAE3A75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882044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AD4AA6D-C74E-3D48-BBF7-56C21F82339E}"/>
              </a:ext>
            </a:extLst>
          </p:cNvPr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3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7">
            <a:extLst>
              <a:ext uri="{FF2B5EF4-FFF2-40B4-BE49-F238E27FC236}">
                <a16:creationId xmlns:a16="http://schemas.microsoft.com/office/drawing/2014/main" id="{FE49046B-0187-144A-9D74-48A7419B9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FF75466-7BCA-CB40-9703-93583A5D3DB5}" type="datetime1">
              <a:rPr lang="en-US" altLang="en-US"/>
              <a:pPr>
                <a:defRPr/>
              </a:pPr>
              <a:t>11/21/23</a:t>
            </a:fld>
            <a:endParaRPr lang="en-US" altLang="en-US"/>
          </a:p>
        </p:txBody>
      </p: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6C5549AB-4804-A54C-88B4-7651653DC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10">
            <a:extLst>
              <a:ext uri="{FF2B5EF4-FFF2-40B4-BE49-F238E27FC236}">
                <a16:creationId xmlns:a16="http://schemas.microsoft.com/office/drawing/2014/main" id="{35AAB179-B95D-6546-AEA8-9E915B642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BC5D501-F56E-5148-B1C4-7D3E021BE0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970255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9"/>
            <a:ext cx="10780776" cy="613283"/>
          </a:xfrm>
        </p:spPr>
        <p:txBody>
          <a:bodyPr anchor="b"/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rtlCol="0">
            <a:normAutofit/>
          </a:bodyPr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6031951"/>
            <a:ext cx="9229344" cy="411184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7">
            <a:extLst>
              <a:ext uri="{FF2B5EF4-FFF2-40B4-BE49-F238E27FC236}">
                <a16:creationId xmlns:a16="http://schemas.microsoft.com/office/drawing/2014/main" id="{19B91CF1-F3F7-0844-9C10-615C1A48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1D932D07-781E-BE4D-AD4E-E435CD96C0C1}" type="datetime1">
              <a:rPr lang="en-US" altLang="en-US"/>
              <a:pPr>
                <a:defRPr/>
              </a:pPr>
              <a:t>11/21/23</a:t>
            </a:fld>
            <a:endParaRPr lang="en-US" altLang="en-US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6E61C4C9-7367-4D4E-B586-F427D35BF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>
                    <a:alpha val="75000"/>
                  </a:prstClr>
                </a:solidFill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88691BDF-5DBE-DC4E-A5C6-05D7A0D1C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333576C8-4E55-A74E-9A01-CFC78373F46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9392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E646D0A7-C492-7546-9142-97C42EA20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40F172A-563B-7445-9E1A-7B2F3B99D55B}" type="datetime1">
              <a:rPr lang="en-US" altLang="en-US"/>
              <a:pPr>
                <a:defRPr/>
              </a:pPr>
              <a:t>11/21/23</a:t>
            </a:fld>
            <a:endParaRPr lang="en-US" alt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DA843C06-06E7-D14B-994B-044646EE0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91962A5F-AB3A-D44E-A373-A5D77281D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2D1A16B-80DA-474E-9860-76EF9CCB206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704686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1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6" y="714377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9354F244-72A1-D942-8CD8-E9913E33C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D5D0D47-8567-3946-B76D-A1988729E054}" type="datetime1">
              <a:rPr lang="en-US" altLang="en-US"/>
              <a:pPr>
                <a:defRPr/>
              </a:pPr>
              <a:t>11/21/23</a:t>
            </a:fld>
            <a:endParaRPr lang="en-US" alt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649E38A7-222F-7349-B09A-103C3BD6E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26D2A06D-F4BC-0645-9A79-266CFF11C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11CA57D-3735-A044-BA56-D9676710A9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2819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061738E4-DB2C-A948-8A13-5D7033DBDC9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FDBF51C5-DAF1-2044-B0C8-53A8F2E5BD4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4F199F-6C19-8847-87CA-7521A0074E3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202141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>
            <a:extLst>
              <a:ext uri="{FF2B5EF4-FFF2-40B4-BE49-F238E27FC236}">
                <a16:creationId xmlns:a16="http://schemas.microsoft.com/office/drawing/2014/main" id="{0EEC69AC-38E2-8543-8B63-2AC35CB65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123950"/>
            <a:ext cx="109728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B58A6359-70B7-F74D-97EA-F27358EDC227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3371850"/>
            <a:ext cx="10972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1BF3C1E2-DC1A-F149-AE40-7210ABA3B33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15824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105664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581400"/>
            <a:ext cx="10464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AB5ABD9-0134-6642-BBDE-730BD9F2CAA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09600" y="6243638"/>
            <a:ext cx="2844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8ACC652-E483-1345-8559-9F699B50586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3638"/>
            <a:ext cx="38608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CC6131AA-92CF-134E-A48F-20A68AE0A07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smtClean="0"/>
            </a:lvl1pPr>
          </a:lstStyle>
          <a:p>
            <a:pPr>
              <a:defRPr/>
            </a:pPr>
            <a:fld id="{8E161E1F-1C03-2745-ADAC-333E652B3A0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2797208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888B4E1-0444-C949-9969-89F5C550849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B8709ADF-2240-7148-9226-86FBB49D396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61E096B-5445-1C44-9F8E-623129F12A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6531831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601F1021-0D18-8E49-A97A-0230676EAD3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7F38D138-5D70-0141-9E26-C10C9F633C9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1241B95-F204-244A-97D4-23ABCBFFBB1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2196901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71FFC2F4-7AF5-F142-8592-4C140D39CD5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1AC31294-FB1A-284A-9EB5-ECC99024614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A552F9C-6139-F043-A72C-C358DB5439A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4505958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F4B2F473-2424-5C4C-B013-E034E814C0B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AFE1F4FE-3D8F-804A-AAED-CBB3CB40E0B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5DC914F-B40A-3940-84D9-9F9371501F7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0947994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34F37EE9-B2DF-8C44-82E6-1CDCA317747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821134C6-DD2E-7C46-BC64-1886EA036FB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BCD4EFD-E7C4-DC48-B9B0-A505D6A230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8602357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ADE274FB-A44B-5D49-9875-BF5ED852FDC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21373586-09ED-1847-99B0-EB835F3588F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1E65863-B70A-A545-B2C8-69D7A0B860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2709283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C3168624-E282-844E-A4E7-D5CC5673B65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AA8BD0C5-49EB-A94B-8E07-A708038C3FC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6BA0BC6-96FA-4F46-9ACD-26EBD34B3F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1460417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5CCCF4D1-E61E-4D4D-88FF-E34998B961C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F436FDBA-3D2F-9446-B0D6-0EC74D76A2C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1EC56F5-7140-8947-BFB6-0FE45622433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5869841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14BF1114-FD87-9B4A-BB8C-FB24AF43AAB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16B3B09-F1BB-1A4F-A5AA-4B960AFE8D7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A7AE7EA-B726-FF4E-BA40-511359B9D4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784291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591851-996B-3A4B-AE86-4FE7334A8F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64F54-D949-E147-BA83-926AD51710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77E9D96-51B4-6D44-AFF7-5DDA60969F4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409E39-CF41-1140-A400-744235D0AFD1}"/>
              </a:ext>
            </a:extLst>
          </p:cNvPr>
          <p:cNvSpPr txBox="1"/>
          <p:nvPr userDrawn="1"/>
        </p:nvSpPr>
        <p:spPr>
          <a:xfrm>
            <a:off x="2231571" y="838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84434850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5400" y="152400"/>
            <a:ext cx="28702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84074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B3A2F030-A8AF-694F-8705-F493ABBACC7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01B94994-0548-934C-812F-6A68E610229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446331D-429D-1544-A9E6-3A34C45B11F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5505266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>
            <a:extLst>
              <a:ext uri="{FF2B5EF4-FFF2-40B4-BE49-F238E27FC236}">
                <a16:creationId xmlns:a16="http://schemas.microsoft.com/office/drawing/2014/main" id="{BFE31D43-EC5B-6D46-A530-1916B594C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123950"/>
            <a:ext cx="10972800" cy="9144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304EBC71-D16D-724D-8FF7-5920CE91FB9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3371850"/>
            <a:ext cx="10972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431F904C-B97A-1B40-97B6-244339C6A54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15824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105664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581400"/>
            <a:ext cx="10464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56A2509-CE15-344E-9C31-67809FF8451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09600" y="6243638"/>
            <a:ext cx="2844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Garamond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2F90F15-1656-CF4B-B08C-66AC690C172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363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593B4E89-D562-7E4F-BB45-A01C7EC4AB0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C34B0B5A-1369-1B4C-A177-0670EE0E6C0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5893479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B1B42054-1F18-0A4A-82EF-3E762143C83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9458C081-6DD2-3045-A7E4-50E3512BAA6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1B7751-9870-6541-9957-819C77D790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4865365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E0E3C2E-96A6-FB43-B805-C61B23E80BA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13DFB309-12FC-2F47-BBD2-4E0C7376A6F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232ED1-E350-194C-A5F8-DA2CB935CEB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732413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3385DE8B-6034-3746-9197-6658D810BE0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3FC526EA-9A29-A34A-B0B2-82EA117C70F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AC7EB3-2E17-8845-AA6D-9C7858451E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7868645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3ACDC270-D2B4-6A4B-AD98-0613A7B55F6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9DAA2111-1F33-2644-BF78-4784F3B9619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FD554C-E1DE-8C47-A68D-183AFE8B58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0287147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1F9908E9-A2C6-B34C-8842-33CF846DFFD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80718952-370A-A047-8291-0486A2990A1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145946-A8EE-1A41-9869-62BE7D0E15A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1330377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9FEDB721-8859-1649-86FB-2767DD6B038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B290A787-BD8B-BD42-8B60-D4F3E73EA9E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AA283E-B809-0342-9EFE-028DE854B66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6609343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B3021525-85F5-B24E-AF3E-0169838E83C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CD1A8B58-5C95-AF42-8BD5-0FDDD0EDC29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EF1834-4868-1043-849C-11CD7DE4AF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0529517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4D4FE086-EE0E-7B43-9DFC-0BEE36476FF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88F36788-68DC-164B-AE50-3C2B39BD2B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BBDB7A-3F9F-B341-87C1-54F26857E4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323169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3050"/>
            <a:ext cx="431588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1435101"/>
            <a:ext cx="431588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910C1304-2931-424C-A8D4-35FEF861652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4C58D0B3-1FA5-BF48-B3DB-7216AA99576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D02D34-5B03-AD46-836A-E66575F1A27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1093178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033BC8EB-C4E9-B141-BF61-08194D340BD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6395A34B-8708-3644-A2A2-C3E8EEF0BD3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C1673D-4614-9447-AEB8-918A4FBDE1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5783546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5400" y="152400"/>
            <a:ext cx="28702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84074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936AEB2-51F1-B24D-B1B9-C2A61C7E51A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964A55A6-B73F-C84D-8DCE-4D96A89EBE2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AAD42C-D65E-7341-AB0E-6CCDEBF2AA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8713622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>
            <a:extLst>
              <a:ext uri="{FF2B5EF4-FFF2-40B4-BE49-F238E27FC236}">
                <a16:creationId xmlns:a16="http://schemas.microsoft.com/office/drawing/2014/main" id="{ADB2133B-4239-0D4E-982B-377F78BE17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1" y="6411913"/>
            <a:ext cx="1367367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F5600D73-4DD4-0549-BF13-67D161DD85B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D3E0B56E-B725-364B-BDD4-E6B7336765E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90999B4-5571-BB41-AD62-C9A8B8E38C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9573920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2FF0BE62-54F2-134C-BAFC-5B8F0890FB4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FF5814BE-388C-BC44-9D27-588315593C8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18A356-8AAA-6645-ABC5-7525B82C89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1270872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ABF22292-9CBA-1F47-9C21-CC3AAF8D991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6210702A-C76D-E845-AA9C-94722363509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B1D25C-701B-5345-9B26-90209A6246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9797368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AF3EC0B7-7BC7-DA4E-B700-FC8842913DB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C76923B6-DC45-204A-9D16-25861439834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774C9C-AE8F-814F-83A7-4EE3332658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6555985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DC267411-9526-A242-884B-558EC69C89E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7BCF5673-A27A-984D-A60A-0AA53E293AF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AD7BFE-E245-9A4B-8B36-31D5BD71A5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9763762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AEA6E861-17E8-E646-A4A7-606000BAD30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C75C3BB1-E1E7-7540-9FB3-95062A1A540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A3D58A-CD0A-CB47-94B9-07023141E9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6473840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DC98F2FA-566F-F049-BD19-CA3BDECEFBB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94F4F812-D2DD-F34F-B533-898C7CDCC22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72E2BE-A36D-CC49-814D-EB1BA46444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320637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9BE0CDA4-5B66-5C47-8797-097E6A13CB6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CC4CECB2-C5AA-EF4F-9D1B-95A28C1B433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DAB164-97A5-F645-AD96-BA62B222EF4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300117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AB01EA3-8E26-9645-B093-E9DF3F0C8E8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07977291-1606-4F4F-B6A9-F0F3AB5BF1B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9D6322-2DD0-0F43-8B66-D33EE047BD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1750581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4776F387-7E92-3F49-B42B-078B8EE6DAB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986E4C1C-D9EC-3D49-9584-0F70A8794CE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8E0A12-D45B-DF4F-BEF5-E8875359100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2087352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870AB84E-FC46-1F4B-B778-6B5508EA18E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3E631F4C-3D9C-CA4A-BAFF-44A94CCF06E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8DEEC7-77D7-EB4A-BCDD-E112D645BD9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854570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5400" y="152400"/>
            <a:ext cx="28702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84074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5E2A40A-001D-B44D-8970-505B4AE45BA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F8003358-D7D1-DA47-84CA-42CC861E278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506C2F-5039-D74B-BFB3-068CB93E895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4634555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04800" y="1371600"/>
            <a:ext cx="114808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82A8143-015B-0C4C-8626-59CF2FD4E44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F6E00BF-97B7-AA45-8593-6A9825D2416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698DFF-6C84-B845-826C-8DF2130928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8543420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>
            <a:extLst>
              <a:ext uri="{FF2B5EF4-FFF2-40B4-BE49-F238E27FC236}">
                <a16:creationId xmlns:a16="http://schemas.microsoft.com/office/drawing/2014/main" id="{1F9882ED-64C7-E541-9E3E-CF7E7CEF070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1" y="6411913"/>
            <a:ext cx="1367367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CA03946-2E4E-6643-8622-6CD0B0EA122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E0F048C0-3687-CA40-B712-47F5CBBA8CA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6CF37617-BF4C-A14E-9BED-DDA611E4DA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35032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61061148-5E88-374E-9D4A-0DA9BC4AC4D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78AC2C9D-138C-5146-9E5B-3CDC1F0B20D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5A83C88E-CFCC-6B43-8CD1-AE8053266B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99440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71E14E36-B55C-3840-8B63-A1F8F7DAFAB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7E47F384-F59A-3242-BD3F-42B8D99E20C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5339818A-3FA7-8443-8C95-443C721143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189092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878DD95F-21D5-484A-BCA0-FE20151928B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33380807-693B-E548-946E-A28C05A5689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A21CC03E-D18A-DA48-8B02-C068495F45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26743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C487CDFF-1700-E94D-B9B0-2C22151045C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D3CDFB28-FB92-2941-8113-9F2AB482696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8D3A54CB-8AB7-5341-B4F5-07F05259E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932076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364CF608-AEF7-E547-87B2-B48DB70F45B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F36728B4-9E7E-A241-9DBB-CE7C811E1FE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fld id="{3E65CC0B-098A-B744-BF90-88BDC770BC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6073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12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4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23.xml"/><Relationship Id="rId12" Type="http://schemas.openxmlformats.org/officeDocument/2006/relationships/slideLayout" Target="../slideLayouts/slideLayout128.xml"/><Relationship Id="rId2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6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1.xml"/><Relationship Id="rId7" Type="http://schemas.openxmlformats.org/officeDocument/2006/relationships/slideLayout" Target="../slideLayouts/slideLayout135.xml"/><Relationship Id="rId12" Type="http://schemas.openxmlformats.org/officeDocument/2006/relationships/slideLayout" Target="../slideLayouts/slideLayout140.xml"/><Relationship Id="rId2" Type="http://schemas.openxmlformats.org/officeDocument/2006/relationships/slideLayout" Target="../slideLayouts/slideLayout130.xml"/><Relationship Id="rId1" Type="http://schemas.openxmlformats.org/officeDocument/2006/relationships/slideLayout" Target="../slideLayouts/slideLayout129.xml"/><Relationship Id="rId6" Type="http://schemas.openxmlformats.org/officeDocument/2006/relationships/slideLayout" Target="../slideLayouts/slideLayout134.xml"/><Relationship Id="rId11" Type="http://schemas.openxmlformats.org/officeDocument/2006/relationships/slideLayout" Target="../slideLayouts/slideLayout139.xml"/><Relationship Id="rId5" Type="http://schemas.openxmlformats.org/officeDocument/2006/relationships/slideLayout" Target="../slideLayouts/slideLayout133.xml"/><Relationship Id="rId10" Type="http://schemas.openxmlformats.org/officeDocument/2006/relationships/slideLayout" Target="../slideLayouts/slideLayout138.xml"/><Relationship Id="rId4" Type="http://schemas.openxmlformats.org/officeDocument/2006/relationships/slideLayout" Target="../slideLayouts/slideLayout132.xml"/><Relationship Id="rId9" Type="http://schemas.openxmlformats.org/officeDocument/2006/relationships/slideLayout" Target="../slideLayouts/slideLayout137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3.xml"/><Relationship Id="rId7" Type="http://schemas.openxmlformats.org/officeDocument/2006/relationships/slideLayout" Target="../slideLayouts/slideLayout147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42.xml"/><Relationship Id="rId1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6.xml"/><Relationship Id="rId11" Type="http://schemas.openxmlformats.org/officeDocument/2006/relationships/slideLayout" Target="../slideLayouts/slideLayout151.xml"/><Relationship Id="rId5" Type="http://schemas.openxmlformats.org/officeDocument/2006/relationships/slideLayout" Target="../slideLayouts/slideLayout145.xml"/><Relationship Id="rId10" Type="http://schemas.openxmlformats.org/officeDocument/2006/relationships/slideLayout" Target="../slideLayouts/slideLayout150.xml"/><Relationship Id="rId4" Type="http://schemas.openxmlformats.org/officeDocument/2006/relationships/slideLayout" Target="../slideLayouts/slideLayout144.xml"/><Relationship Id="rId9" Type="http://schemas.openxmlformats.org/officeDocument/2006/relationships/slideLayout" Target="../slideLayouts/slideLayout149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9.xml"/><Relationship Id="rId13" Type="http://schemas.openxmlformats.org/officeDocument/2006/relationships/theme" Target="../theme/theme14.xml"/><Relationship Id="rId3" Type="http://schemas.openxmlformats.org/officeDocument/2006/relationships/slideLayout" Target="../slideLayouts/slideLayout154.xml"/><Relationship Id="rId7" Type="http://schemas.openxmlformats.org/officeDocument/2006/relationships/slideLayout" Target="../slideLayouts/slideLayout158.xml"/><Relationship Id="rId12" Type="http://schemas.openxmlformats.org/officeDocument/2006/relationships/slideLayout" Target="../slideLayouts/slideLayout163.xml"/><Relationship Id="rId2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52.xml"/><Relationship Id="rId6" Type="http://schemas.openxmlformats.org/officeDocument/2006/relationships/slideLayout" Target="../slideLayouts/slideLayout157.xml"/><Relationship Id="rId11" Type="http://schemas.openxmlformats.org/officeDocument/2006/relationships/slideLayout" Target="../slideLayouts/slideLayout162.xml"/><Relationship Id="rId5" Type="http://schemas.openxmlformats.org/officeDocument/2006/relationships/slideLayout" Target="../slideLayouts/slideLayout156.xml"/><Relationship Id="rId10" Type="http://schemas.openxmlformats.org/officeDocument/2006/relationships/slideLayout" Target="../slideLayouts/slideLayout161.xml"/><Relationship Id="rId4" Type="http://schemas.openxmlformats.org/officeDocument/2006/relationships/slideLayout" Target="../slideLayouts/slideLayout155.xml"/><Relationship Id="rId9" Type="http://schemas.openxmlformats.org/officeDocument/2006/relationships/slideLayout" Target="../slideLayouts/slideLayout160.xml"/><Relationship Id="rId14" Type="http://schemas.openxmlformats.org/officeDocument/2006/relationships/image" Target="../media/image1.pn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1.xml"/><Relationship Id="rId3" Type="http://schemas.openxmlformats.org/officeDocument/2006/relationships/slideLayout" Target="../slideLayouts/slideLayout166.xml"/><Relationship Id="rId7" Type="http://schemas.openxmlformats.org/officeDocument/2006/relationships/slideLayout" Target="../slideLayouts/slideLayout170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65.xml"/><Relationship Id="rId1" Type="http://schemas.openxmlformats.org/officeDocument/2006/relationships/slideLayout" Target="../slideLayouts/slideLayout164.xml"/><Relationship Id="rId6" Type="http://schemas.openxmlformats.org/officeDocument/2006/relationships/slideLayout" Target="../slideLayouts/slideLayout169.xml"/><Relationship Id="rId11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68.xml"/><Relationship Id="rId10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67.xml"/><Relationship Id="rId9" Type="http://schemas.openxmlformats.org/officeDocument/2006/relationships/slideLayout" Target="../slideLayouts/slideLayout172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77.xml"/><Relationship Id="rId7" Type="http://schemas.openxmlformats.org/officeDocument/2006/relationships/slideLayout" Target="../slideLayouts/slideLayout181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76.xml"/><Relationship Id="rId1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80.xml"/><Relationship Id="rId11" Type="http://schemas.openxmlformats.org/officeDocument/2006/relationships/slideLayout" Target="../slideLayouts/slideLayout185.xml"/><Relationship Id="rId5" Type="http://schemas.openxmlformats.org/officeDocument/2006/relationships/slideLayout" Target="../slideLayouts/slideLayout179.xml"/><Relationship Id="rId10" Type="http://schemas.openxmlformats.org/officeDocument/2006/relationships/slideLayout" Target="../slideLayouts/slideLayout184.xml"/><Relationship Id="rId4" Type="http://schemas.openxmlformats.org/officeDocument/2006/relationships/slideLayout" Target="../slideLayouts/slideLayout178.xml"/><Relationship Id="rId9" Type="http://schemas.openxmlformats.org/officeDocument/2006/relationships/slideLayout" Target="../slideLayouts/slideLayout183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88.xml"/><Relationship Id="rId7" Type="http://schemas.openxmlformats.org/officeDocument/2006/relationships/slideLayout" Target="../slideLayouts/slideLayout192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87.xml"/><Relationship Id="rId1" Type="http://schemas.openxmlformats.org/officeDocument/2006/relationships/slideLayout" Target="../slideLayouts/slideLayout186.xml"/><Relationship Id="rId6" Type="http://schemas.openxmlformats.org/officeDocument/2006/relationships/slideLayout" Target="../slideLayouts/slideLayout191.xml"/><Relationship Id="rId11" Type="http://schemas.openxmlformats.org/officeDocument/2006/relationships/slideLayout" Target="../slideLayouts/slideLayout196.xml"/><Relationship Id="rId5" Type="http://schemas.openxmlformats.org/officeDocument/2006/relationships/slideLayout" Target="../slideLayouts/slideLayout190.xml"/><Relationship Id="rId10" Type="http://schemas.openxmlformats.org/officeDocument/2006/relationships/slideLayout" Target="../slideLayouts/slideLayout195.xml"/><Relationship Id="rId4" Type="http://schemas.openxmlformats.org/officeDocument/2006/relationships/slideLayout" Target="../slideLayouts/slideLayout189.xml"/><Relationship Id="rId9" Type="http://schemas.openxmlformats.org/officeDocument/2006/relationships/slideLayout" Target="../slideLayouts/slideLayout194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99.xml"/><Relationship Id="rId7" Type="http://schemas.openxmlformats.org/officeDocument/2006/relationships/slideLayout" Target="../slideLayouts/slideLayout203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98.xml"/><Relationship Id="rId1" Type="http://schemas.openxmlformats.org/officeDocument/2006/relationships/slideLayout" Target="../slideLayouts/slideLayout197.xml"/><Relationship Id="rId6" Type="http://schemas.openxmlformats.org/officeDocument/2006/relationships/slideLayout" Target="../slideLayouts/slideLayout202.xml"/><Relationship Id="rId11" Type="http://schemas.openxmlformats.org/officeDocument/2006/relationships/slideLayout" Target="../slideLayouts/slideLayout207.xml"/><Relationship Id="rId5" Type="http://schemas.openxmlformats.org/officeDocument/2006/relationships/slideLayout" Target="../slideLayouts/slideLayout201.xml"/><Relationship Id="rId10" Type="http://schemas.openxmlformats.org/officeDocument/2006/relationships/slideLayout" Target="../slideLayouts/slideLayout206.xml"/><Relationship Id="rId4" Type="http://schemas.openxmlformats.org/officeDocument/2006/relationships/slideLayout" Target="../slideLayouts/slideLayout200.xml"/><Relationship Id="rId9" Type="http://schemas.openxmlformats.org/officeDocument/2006/relationships/slideLayout" Target="../slideLayouts/slideLayout205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10.xml"/><Relationship Id="rId7" Type="http://schemas.openxmlformats.org/officeDocument/2006/relationships/slideLayout" Target="../slideLayouts/slideLayout214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9.xml"/><Relationship Id="rId1" Type="http://schemas.openxmlformats.org/officeDocument/2006/relationships/slideLayout" Target="../slideLayouts/slideLayout208.xml"/><Relationship Id="rId6" Type="http://schemas.openxmlformats.org/officeDocument/2006/relationships/slideLayout" Target="../slideLayouts/slideLayout213.xml"/><Relationship Id="rId11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2.xml"/><Relationship Id="rId10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1.xml"/><Relationship Id="rId9" Type="http://schemas.openxmlformats.org/officeDocument/2006/relationships/slideLayout" Target="../slideLayouts/slideLayout21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21.xml"/><Relationship Id="rId7" Type="http://schemas.openxmlformats.org/officeDocument/2006/relationships/slideLayout" Target="../slideLayouts/slideLayout225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20.xml"/><Relationship Id="rId1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9.xml"/><Relationship Id="rId5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8.xml"/><Relationship Id="rId4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7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32.xml"/><Relationship Id="rId7" Type="http://schemas.openxmlformats.org/officeDocument/2006/relationships/slideLayout" Target="../slideLayouts/slideLayout236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31.xml"/><Relationship Id="rId1" Type="http://schemas.openxmlformats.org/officeDocument/2006/relationships/slideLayout" Target="../slideLayouts/slideLayout230.xml"/><Relationship Id="rId6" Type="http://schemas.openxmlformats.org/officeDocument/2006/relationships/slideLayout" Target="../slideLayouts/slideLayout235.xml"/><Relationship Id="rId11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34.xml"/><Relationship Id="rId10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33.xml"/><Relationship Id="rId9" Type="http://schemas.openxmlformats.org/officeDocument/2006/relationships/slideLayout" Target="../slideLayouts/slideLayout238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8.xml"/><Relationship Id="rId13" Type="http://schemas.openxmlformats.org/officeDocument/2006/relationships/theme" Target="../theme/theme22.xml"/><Relationship Id="rId3" Type="http://schemas.openxmlformats.org/officeDocument/2006/relationships/slideLayout" Target="../slideLayouts/slideLayout243.xml"/><Relationship Id="rId7" Type="http://schemas.openxmlformats.org/officeDocument/2006/relationships/slideLayout" Target="../slideLayouts/slideLayout247.xml"/><Relationship Id="rId12" Type="http://schemas.openxmlformats.org/officeDocument/2006/relationships/slideLayout" Target="../slideLayouts/slideLayout252.xml"/><Relationship Id="rId2" Type="http://schemas.openxmlformats.org/officeDocument/2006/relationships/slideLayout" Target="../slideLayouts/slideLayout242.xml"/><Relationship Id="rId1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6.xml"/><Relationship Id="rId11" Type="http://schemas.openxmlformats.org/officeDocument/2006/relationships/slideLayout" Target="../slideLayouts/slideLayout251.xml"/><Relationship Id="rId5" Type="http://schemas.openxmlformats.org/officeDocument/2006/relationships/slideLayout" Target="../slideLayouts/slideLayout245.xml"/><Relationship Id="rId10" Type="http://schemas.openxmlformats.org/officeDocument/2006/relationships/slideLayout" Target="../slideLayouts/slideLayout250.xml"/><Relationship Id="rId4" Type="http://schemas.openxmlformats.org/officeDocument/2006/relationships/slideLayout" Target="../slideLayouts/slideLayout244.xml"/><Relationship Id="rId9" Type="http://schemas.openxmlformats.org/officeDocument/2006/relationships/slideLayout" Target="../slideLayouts/slideLayout249.xml"/><Relationship Id="rId14" Type="http://schemas.openxmlformats.org/officeDocument/2006/relationships/image" Target="../media/image1.png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5.xml"/><Relationship Id="rId7" Type="http://schemas.openxmlformats.org/officeDocument/2006/relationships/slideLayout" Target="../slideLayouts/slideLayout259.xml"/><Relationship Id="rId12" Type="http://schemas.openxmlformats.org/officeDocument/2006/relationships/theme" Target="../theme/theme23.xml"/><Relationship Id="rId2" Type="http://schemas.openxmlformats.org/officeDocument/2006/relationships/slideLayout" Target="../slideLayouts/slideLayout254.xml"/><Relationship Id="rId1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61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66.xml"/><Relationship Id="rId7" Type="http://schemas.openxmlformats.org/officeDocument/2006/relationships/slideLayout" Target="../slideLayouts/slideLayout270.xml"/><Relationship Id="rId12" Type="http://schemas.openxmlformats.org/officeDocument/2006/relationships/theme" Target="../theme/theme24.xml"/><Relationship Id="rId2" Type="http://schemas.openxmlformats.org/officeDocument/2006/relationships/slideLayout" Target="../slideLayouts/slideLayout265.xml"/><Relationship Id="rId1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9.xml"/><Relationship Id="rId11" Type="http://schemas.openxmlformats.org/officeDocument/2006/relationships/slideLayout" Target="../slideLayouts/slideLayout274.xml"/><Relationship Id="rId5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73.xml"/><Relationship Id="rId4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72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77.xml"/><Relationship Id="rId7" Type="http://schemas.openxmlformats.org/officeDocument/2006/relationships/slideLayout" Target="../slideLayouts/slideLayout281.xml"/><Relationship Id="rId12" Type="http://schemas.openxmlformats.org/officeDocument/2006/relationships/theme" Target="../theme/theme25.xml"/><Relationship Id="rId2" Type="http://schemas.openxmlformats.org/officeDocument/2006/relationships/slideLayout" Target="../slideLayouts/slideLayout276.xml"/><Relationship Id="rId1" Type="http://schemas.openxmlformats.org/officeDocument/2006/relationships/slideLayout" Target="../slideLayouts/slideLayout275.xml"/><Relationship Id="rId6" Type="http://schemas.openxmlformats.org/officeDocument/2006/relationships/slideLayout" Target="../slideLayouts/slideLayout280.xml"/><Relationship Id="rId11" Type="http://schemas.openxmlformats.org/officeDocument/2006/relationships/slideLayout" Target="../slideLayouts/slideLayout285.xml"/><Relationship Id="rId5" Type="http://schemas.openxmlformats.org/officeDocument/2006/relationships/slideLayout" Target="../slideLayouts/slideLayout279.xml"/><Relationship Id="rId10" Type="http://schemas.openxmlformats.org/officeDocument/2006/relationships/slideLayout" Target="../slideLayouts/slideLayout284.xml"/><Relationship Id="rId4" Type="http://schemas.openxmlformats.org/officeDocument/2006/relationships/slideLayout" Target="../slideLayouts/slideLayout278.xml"/><Relationship Id="rId9" Type="http://schemas.openxmlformats.org/officeDocument/2006/relationships/slideLayout" Target="../slideLayouts/slideLayout283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88.xml"/><Relationship Id="rId7" Type="http://schemas.openxmlformats.org/officeDocument/2006/relationships/slideLayout" Target="../slideLayouts/slideLayout292.xml"/><Relationship Id="rId12" Type="http://schemas.openxmlformats.org/officeDocument/2006/relationships/theme" Target="../theme/theme26.xml"/><Relationship Id="rId2" Type="http://schemas.openxmlformats.org/officeDocument/2006/relationships/slideLayout" Target="../slideLayouts/slideLayout287.xml"/><Relationship Id="rId1" Type="http://schemas.openxmlformats.org/officeDocument/2006/relationships/slideLayout" Target="../slideLayouts/slideLayout286.xml"/><Relationship Id="rId6" Type="http://schemas.openxmlformats.org/officeDocument/2006/relationships/slideLayout" Target="../slideLayouts/slideLayout291.xml"/><Relationship Id="rId11" Type="http://schemas.openxmlformats.org/officeDocument/2006/relationships/slideLayout" Target="../slideLayouts/slideLayout296.xml"/><Relationship Id="rId5" Type="http://schemas.openxmlformats.org/officeDocument/2006/relationships/slideLayout" Target="../slideLayouts/slideLayout290.xml"/><Relationship Id="rId10" Type="http://schemas.openxmlformats.org/officeDocument/2006/relationships/slideLayout" Target="../slideLayouts/slideLayout295.xml"/><Relationship Id="rId4" Type="http://schemas.openxmlformats.org/officeDocument/2006/relationships/slideLayout" Target="../slideLayouts/slideLayout289.xml"/><Relationship Id="rId9" Type="http://schemas.openxmlformats.org/officeDocument/2006/relationships/slideLayout" Target="../slideLayouts/slideLayout294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99.xml"/><Relationship Id="rId7" Type="http://schemas.openxmlformats.org/officeDocument/2006/relationships/slideLayout" Target="../slideLayouts/slideLayout303.xml"/><Relationship Id="rId12" Type="http://schemas.openxmlformats.org/officeDocument/2006/relationships/theme" Target="../theme/theme27.xml"/><Relationship Id="rId2" Type="http://schemas.openxmlformats.org/officeDocument/2006/relationships/slideLayout" Target="../slideLayouts/slideLayout298.xml"/><Relationship Id="rId1" Type="http://schemas.openxmlformats.org/officeDocument/2006/relationships/slideLayout" Target="../slideLayouts/slideLayout297.xml"/><Relationship Id="rId6" Type="http://schemas.openxmlformats.org/officeDocument/2006/relationships/slideLayout" Target="../slideLayouts/slideLayout302.xml"/><Relationship Id="rId11" Type="http://schemas.openxmlformats.org/officeDocument/2006/relationships/slideLayout" Target="../slideLayouts/slideLayout307.xml"/><Relationship Id="rId5" Type="http://schemas.openxmlformats.org/officeDocument/2006/relationships/slideLayout" Target="../slideLayouts/slideLayout301.xml"/><Relationship Id="rId10" Type="http://schemas.openxmlformats.org/officeDocument/2006/relationships/slideLayout" Target="../slideLayouts/slideLayout306.xml"/><Relationship Id="rId4" Type="http://schemas.openxmlformats.org/officeDocument/2006/relationships/slideLayout" Target="../slideLayouts/slideLayout300.xml"/><Relationship Id="rId9" Type="http://schemas.openxmlformats.org/officeDocument/2006/relationships/slideLayout" Target="../slideLayouts/slideLayout305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5.xml"/><Relationship Id="rId13" Type="http://schemas.openxmlformats.org/officeDocument/2006/relationships/theme" Target="../theme/theme28.xml"/><Relationship Id="rId3" Type="http://schemas.openxmlformats.org/officeDocument/2006/relationships/slideLayout" Target="../slideLayouts/slideLayout310.xml"/><Relationship Id="rId7" Type="http://schemas.openxmlformats.org/officeDocument/2006/relationships/slideLayout" Target="../slideLayouts/slideLayout314.xml"/><Relationship Id="rId12" Type="http://schemas.openxmlformats.org/officeDocument/2006/relationships/slideLayout" Target="../slideLayouts/slideLayout319.xml"/><Relationship Id="rId2" Type="http://schemas.openxmlformats.org/officeDocument/2006/relationships/slideLayout" Target="../slideLayouts/slideLayout309.xml"/><Relationship Id="rId1" Type="http://schemas.openxmlformats.org/officeDocument/2006/relationships/slideLayout" Target="../slideLayouts/slideLayout308.xml"/><Relationship Id="rId6" Type="http://schemas.openxmlformats.org/officeDocument/2006/relationships/slideLayout" Target="../slideLayouts/slideLayout313.xml"/><Relationship Id="rId11" Type="http://schemas.openxmlformats.org/officeDocument/2006/relationships/slideLayout" Target="../slideLayouts/slideLayout318.xml"/><Relationship Id="rId5" Type="http://schemas.openxmlformats.org/officeDocument/2006/relationships/slideLayout" Target="../slideLayouts/slideLayout312.xml"/><Relationship Id="rId10" Type="http://schemas.openxmlformats.org/officeDocument/2006/relationships/slideLayout" Target="../slideLayouts/slideLayout317.xml"/><Relationship Id="rId4" Type="http://schemas.openxmlformats.org/officeDocument/2006/relationships/slideLayout" Target="../slideLayouts/slideLayout311.xml"/><Relationship Id="rId9" Type="http://schemas.openxmlformats.org/officeDocument/2006/relationships/slideLayout" Target="../slideLayouts/slideLayout316.xml"/><Relationship Id="rId14" Type="http://schemas.openxmlformats.org/officeDocument/2006/relationships/image" Target="../media/image1.png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7.xml"/><Relationship Id="rId3" Type="http://schemas.openxmlformats.org/officeDocument/2006/relationships/slideLayout" Target="../slideLayouts/slideLayout322.xml"/><Relationship Id="rId7" Type="http://schemas.openxmlformats.org/officeDocument/2006/relationships/slideLayout" Target="../slideLayouts/slideLayout326.xml"/><Relationship Id="rId12" Type="http://schemas.openxmlformats.org/officeDocument/2006/relationships/theme" Target="../theme/theme29.xml"/><Relationship Id="rId2" Type="http://schemas.openxmlformats.org/officeDocument/2006/relationships/slideLayout" Target="../slideLayouts/slideLayout321.xml"/><Relationship Id="rId1" Type="http://schemas.openxmlformats.org/officeDocument/2006/relationships/slideLayout" Target="../slideLayouts/slideLayout320.xml"/><Relationship Id="rId6" Type="http://schemas.openxmlformats.org/officeDocument/2006/relationships/slideLayout" Target="../slideLayouts/slideLayout325.xml"/><Relationship Id="rId11" Type="http://schemas.openxmlformats.org/officeDocument/2006/relationships/slideLayout" Target="../slideLayouts/slideLayout330.xml"/><Relationship Id="rId5" Type="http://schemas.openxmlformats.org/officeDocument/2006/relationships/slideLayout" Target="../slideLayouts/slideLayout324.xml"/><Relationship Id="rId10" Type="http://schemas.openxmlformats.org/officeDocument/2006/relationships/slideLayout" Target="../slideLayouts/slideLayout329.xml"/><Relationship Id="rId4" Type="http://schemas.openxmlformats.org/officeDocument/2006/relationships/slideLayout" Target="../slideLayouts/slideLayout323.xml"/><Relationship Id="rId9" Type="http://schemas.openxmlformats.org/officeDocument/2006/relationships/slideLayout" Target="../slideLayouts/slideLayout3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8.xml"/><Relationship Id="rId13" Type="http://schemas.openxmlformats.org/officeDocument/2006/relationships/theme" Target="../theme/theme30.xml"/><Relationship Id="rId3" Type="http://schemas.openxmlformats.org/officeDocument/2006/relationships/slideLayout" Target="../slideLayouts/slideLayout333.xml"/><Relationship Id="rId7" Type="http://schemas.openxmlformats.org/officeDocument/2006/relationships/slideLayout" Target="../slideLayouts/slideLayout337.xml"/><Relationship Id="rId12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32.xml"/><Relationship Id="rId1" Type="http://schemas.openxmlformats.org/officeDocument/2006/relationships/slideLayout" Target="../slideLayouts/slideLayout331.xml"/><Relationship Id="rId6" Type="http://schemas.openxmlformats.org/officeDocument/2006/relationships/slideLayout" Target="../slideLayouts/slideLayout336.xml"/><Relationship Id="rId11" Type="http://schemas.openxmlformats.org/officeDocument/2006/relationships/slideLayout" Target="../slideLayouts/slideLayout341.xml"/><Relationship Id="rId5" Type="http://schemas.openxmlformats.org/officeDocument/2006/relationships/slideLayout" Target="../slideLayouts/slideLayout335.xml"/><Relationship Id="rId10" Type="http://schemas.openxmlformats.org/officeDocument/2006/relationships/slideLayout" Target="../slideLayouts/slideLayout340.xml"/><Relationship Id="rId4" Type="http://schemas.openxmlformats.org/officeDocument/2006/relationships/slideLayout" Target="../slideLayouts/slideLayout334.xml"/><Relationship Id="rId9" Type="http://schemas.openxmlformats.org/officeDocument/2006/relationships/slideLayout" Target="../slideLayouts/slideLayout339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93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image" Target="../media/image1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00.xml"/><Relationship Id="rId12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95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>
            <a:extLst>
              <a:ext uri="{FF2B5EF4-FFF2-40B4-BE49-F238E27FC236}">
                <a16:creationId xmlns:a16="http://schemas.microsoft.com/office/drawing/2014/main" id="{228F25FD-DF31-3547-86C0-DC7B68A5ED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11480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Rectangle 1027">
            <a:extLst>
              <a:ext uri="{FF2B5EF4-FFF2-40B4-BE49-F238E27FC236}">
                <a16:creationId xmlns:a16="http://schemas.microsoft.com/office/drawing/2014/main" id="{C642EC46-1305-734D-A022-8F441A0DC4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898526"/>
            <a:ext cx="114808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D4894F77-4824-1C4D-B980-C0F4BA1A550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57C535B2-C077-3C46-A187-4CBEF0169A1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036051" y="6318250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 smtClean="0">
                <a:solidFill>
                  <a:srgbClr val="0000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E77E9D96-51B4-6D44-AFF7-5DDA60969F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Line 1033">
            <a:extLst>
              <a:ext uri="{FF2B5EF4-FFF2-40B4-BE49-F238E27FC236}">
                <a16:creationId xmlns:a16="http://schemas.microsoft.com/office/drawing/2014/main" id="{75009779-0FF3-C249-8BA4-23BB1B61B1ED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04800" y="898525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36" r:id="rId1"/>
    <p:sldLayoutId id="2147485082" r:id="rId2"/>
    <p:sldLayoutId id="2147485083" r:id="rId3"/>
    <p:sldLayoutId id="2147485084" r:id="rId4"/>
    <p:sldLayoutId id="2147485085" r:id="rId5"/>
    <p:sldLayoutId id="2147485086" r:id="rId6"/>
    <p:sldLayoutId id="2147485743" r:id="rId7"/>
    <p:sldLayoutId id="2147485088" r:id="rId8"/>
    <p:sldLayoutId id="2147485089" r:id="rId9"/>
    <p:sldLayoutId id="2147485090" r:id="rId10"/>
    <p:sldLayoutId id="2147485091" r:id="rId11"/>
    <p:sldLayoutId id="2147485092" r:id="rId12"/>
    <p:sldLayoutId id="2147485745" r:id="rId13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1026">
            <a:extLst>
              <a:ext uri="{FF2B5EF4-FFF2-40B4-BE49-F238E27FC236}">
                <a16:creationId xmlns:a16="http://schemas.microsoft.com/office/drawing/2014/main" id="{6C86E069-1F88-0D4D-B10D-B427099759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11480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92163" name="Rectangle 1027">
            <a:extLst>
              <a:ext uri="{FF2B5EF4-FFF2-40B4-BE49-F238E27FC236}">
                <a16:creationId xmlns:a16="http://schemas.microsoft.com/office/drawing/2014/main" id="{AC5044CB-1DE0-A14A-9C0C-F7CB6B4AA0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371600"/>
            <a:ext cx="114808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28BB64C7-BC04-0845-BB89-18968FA3BBF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E8E5E69A-B874-2D4E-B0E7-BFD5A274869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69D3A370-A6CD-1048-A287-0F878980DC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2166" name="Line 1032">
            <a:extLst>
              <a:ext uri="{FF2B5EF4-FFF2-40B4-BE49-F238E27FC236}">
                <a16:creationId xmlns:a16="http://schemas.microsoft.com/office/drawing/2014/main" id="{7629AE1D-4BDD-B745-BCFA-629B69B2940D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381750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167" name="Line 1033">
            <a:extLst>
              <a:ext uri="{FF2B5EF4-FFF2-40B4-BE49-F238E27FC236}">
                <a16:creationId xmlns:a16="http://schemas.microsoft.com/office/drawing/2014/main" id="{68CA37E1-716C-FE47-B62B-747DDEFF1148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14400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87" r:id="rId1"/>
    <p:sldLayoutId id="2147485188" r:id="rId2"/>
    <p:sldLayoutId id="2147485189" r:id="rId3"/>
    <p:sldLayoutId id="2147485190" r:id="rId4"/>
    <p:sldLayoutId id="2147485191" r:id="rId5"/>
    <p:sldLayoutId id="2147485192" r:id="rId6"/>
    <p:sldLayoutId id="2147485193" r:id="rId7"/>
    <p:sldLayoutId id="2147485194" r:id="rId8"/>
    <p:sldLayoutId id="2147485195" r:id="rId9"/>
    <p:sldLayoutId id="2147485196" r:id="rId10"/>
    <p:sldLayoutId id="2147485197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11480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371600"/>
            <a:ext cx="114808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304800" y="6381328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304800" y="914400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70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99" r:id="rId1"/>
    <p:sldLayoutId id="2147485200" r:id="rId2"/>
    <p:sldLayoutId id="2147485201" r:id="rId3"/>
    <p:sldLayoutId id="2147485202" r:id="rId4"/>
    <p:sldLayoutId id="2147485203" r:id="rId5"/>
    <p:sldLayoutId id="2147485204" r:id="rId6"/>
    <p:sldLayoutId id="2147485205" r:id="rId7"/>
    <p:sldLayoutId id="2147485206" r:id="rId8"/>
    <p:sldLayoutId id="2147485207" r:id="rId9"/>
    <p:sldLayoutId id="2147485208" r:id="rId10"/>
    <p:sldLayoutId id="2147485209" r:id="rId11"/>
    <p:sldLayoutId id="2147485744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>
            <a:extLst>
              <a:ext uri="{FF2B5EF4-FFF2-40B4-BE49-F238E27FC236}">
                <a16:creationId xmlns:a16="http://schemas.microsoft.com/office/drawing/2014/main" id="{50C7FBDD-E441-CD4F-8D0B-986DA964BE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11480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1027">
            <a:extLst>
              <a:ext uri="{FF2B5EF4-FFF2-40B4-BE49-F238E27FC236}">
                <a16:creationId xmlns:a16="http://schemas.microsoft.com/office/drawing/2014/main" id="{4C961336-C8C0-B349-AA8E-7AF2E55425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898526"/>
            <a:ext cx="114808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359B2321-3A35-4A4F-B784-F9EB82CDF06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803C6AB3-8E66-0C47-9AFC-E6BBCC85987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036051" y="6318250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fld id="{1D4941C2-832B-CE44-A6CD-6ECEF180662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0" name="Line 1032">
            <a:extLst>
              <a:ext uri="{FF2B5EF4-FFF2-40B4-BE49-F238E27FC236}">
                <a16:creationId xmlns:a16="http://schemas.microsoft.com/office/drawing/2014/main" id="{84905974-26AA-1845-8C01-E86327ED24C4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481763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033">
            <a:extLst>
              <a:ext uri="{FF2B5EF4-FFF2-40B4-BE49-F238E27FC236}">
                <a16:creationId xmlns:a16="http://schemas.microsoft.com/office/drawing/2014/main" id="{E18BF5C3-4749-A240-A740-B0558883607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04800" y="898525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641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11" r:id="rId1"/>
    <p:sldLayoutId id="2147485212" r:id="rId2"/>
    <p:sldLayoutId id="2147485213" r:id="rId3"/>
    <p:sldLayoutId id="2147485214" r:id="rId4"/>
    <p:sldLayoutId id="2147485215" r:id="rId5"/>
    <p:sldLayoutId id="2147485216" r:id="rId6"/>
    <p:sldLayoutId id="2147485217" r:id="rId7"/>
    <p:sldLayoutId id="2147485218" r:id="rId8"/>
    <p:sldLayoutId id="2147485219" r:id="rId9"/>
    <p:sldLayoutId id="2147485220" r:id="rId10"/>
    <p:sldLayoutId id="2147485221" r:id="rId11"/>
    <p:sldLayoutId id="2147485222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11480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371600"/>
            <a:ext cx="114808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67926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63164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304800" y="6500854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304800" y="914400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239349" y="6572862"/>
            <a:ext cx="144016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1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37" r:id="rId1"/>
    <p:sldLayoutId id="2147485238" r:id="rId2"/>
    <p:sldLayoutId id="2147485239" r:id="rId3"/>
    <p:sldLayoutId id="2147485240" r:id="rId4"/>
    <p:sldLayoutId id="2147485241" r:id="rId5"/>
    <p:sldLayoutId id="2147485242" r:id="rId6"/>
    <p:sldLayoutId id="2147485243" r:id="rId7"/>
    <p:sldLayoutId id="2147485244" r:id="rId8"/>
    <p:sldLayoutId id="2147485245" r:id="rId9"/>
    <p:sldLayoutId id="2147485246" r:id="rId10"/>
    <p:sldLayoutId id="2147485247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11480800" cy="8842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095376"/>
            <a:ext cx="11480800" cy="51530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62533" y="6373813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B5C1105-7C02-0A4A-BBB4-558A73CD3ACF}" type="slidenum">
              <a:rPr lang="en-US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30" name="Line 1032"/>
          <p:cNvSpPr>
            <a:spLocks noChangeShapeType="1"/>
          </p:cNvSpPr>
          <p:nvPr/>
        </p:nvSpPr>
        <p:spPr bwMode="auto">
          <a:xfrm>
            <a:off x="304800" y="6446838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1" name="Line 1033"/>
          <p:cNvSpPr>
            <a:spLocks noChangeShapeType="1"/>
          </p:cNvSpPr>
          <p:nvPr userDrawn="1"/>
        </p:nvSpPr>
        <p:spPr bwMode="auto">
          <a:xfrm>
            <a:off x="304800" y="914400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032" name="Picture 7" descr="safari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1" y="6602413"/>
            <a:ext cx="11303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3620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12" r:id="rId1"/>
    <p:sldLayoutId id="2147485313" r:id="rId2"/>
    <p:sldLayoutId id="2147485314" r:id="rId3"/>
    <p:sldLayoutId id="2147485315" r:id="rId4"/>
    <p:sldLayoutId id="2147485316" r:id="rId5"/>
    <p:sldLayoutId id="2147485317" r:id="rId6"/>
    <p:sldLayoutId id="2147485318" r:id="rId7"/>
    <p:sldLayoutId id="2147485319" r:id="rId8"/>
    <p:sldLayoutId id="2147485320" r:id="rId9"/>
    <p:sldLayoutId id="2147485321" r:id="rId10"/>
    <p:sldLayoutId id="2147485322" r:id="rId11"/>
    <p:sldLayoutId id="2147485323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11480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371600"/>
            <a:ext cx="114808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304800" y="6381328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304800" y="914400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221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38" r:id="rId1"/>
    <p:sldLayoutId id="2147485339" r:id="rId2"/>
    <p:sldLayoutId id="2147485340" r:id="rId3"/>
    <p:sldLayoutId id="2147485341" r:id="rId4"/>
    <p:sldLayoutId id="2147485342" r:id="rId5"/>
    <p:sldLayoutId id="2147485343" r:id="rId6"/>
    <p:sldLayoutId id="2147485344" r:id="rId7"/>
    <p:sldLayoutId id="2147485345" r:id="rId8"/>
    <p:sldLayoutId id="2147485346" r:id="rId9"/>
    <p:sldLayoutId id="2147485347" r:id="rId10"/>
    <p:sldLayoutId id="2147485348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11480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371600"/>
            <a:ext cx="114808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304800" y="6381328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304800" y="914400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239349" y="6453336"/>
            <a:ext cx="144016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2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50" r:id="rId1"/>
    <p:sldLayoutId id="2147485351" r:id="rId2"/>
    <p:sldLayoutId id="2147485352" r:id="rId3"/>
    <p:sldLayoutId id="2147485353" r:id="rId4"/>
    <p:sldLayoutId id="2147485354" r:id="rId5"/>
    <p:sldLayoutId id="2147485355" r:id="rId6"/>
    <p:sldLayoutId id="2147485356" r:id="rId7"/>
    <p:sldLayoutId id="2147485357" r:id="rId8"/>
    <p:sldLayoutId id="2147485358" r:id="rId9"/>
    <p:sldLayoutId id="2147485359" r:id="rId10"/>
    <p:sldLayoutId id="2147485360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026">
            <a:extLst>
              <a:ext uri="{FF2B5EF4-FFF2-40B4-BE49-F238E27FC236}">
                <a16:creationId xmlns:a16="http://schemas.microsoft.com/office/drawing/2014/main" id="{6DE260D9-D387-A94B-B0EA-C2193D10FC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11480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78851" name="Rectangle 1027">
            <a:extLst>
              <a:ext uri="{FF2B5EF4-FFF2-40B4-BE49-F238E27FC236}">
                <a16:creationId xmlns:a16="http://schemas.microsoft.com/office/drawing/2014/main" id="{A06E19EB-5185-894C-959D-781B4B1DA2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371600"/>
            <a:ext cx="114808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A86275BE-EDAA-D741-BCB8-499952FF734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Garamond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F0EFDDA1-A506-734F-93A4-C095FE25E03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latin typeface="Garamond" pitchFamily="18" charset="0"/>
              </a:defRPr>
            </a:lvl1pPr>
          </a:lstStyle>
          <a:p>
            <a:pPr>
              <a:defRPr/>
            </a:pPr>
            <a:fld id="{9599DE0E-CDF7-D34C-B005-92709AB15E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8854" name="Line 1032">
            <a:extLst>
              <a:ext uri="{FF2B5EF4-FFF2-40B4-BE49-F238E27FC236}">
                <a16:creationId xmlns:a16="http://schemas.microsoft.com/office/drawing/2014/main" id="{E92A042E-9260-E243-99DF-3F9C3E6EF88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381750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855" name="Line 1033">
            <a:extLst>
              <a:ext uri="{FF2B5EF4-FFF2-40B4-BE49-F238E27FC236}">
                <a16:creationId xmlns:a16="http://schemas.microsoft.com/office/drawing/2014/main" id="{A0A20386-DB53-8748-8269-10785AFA4217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14400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78856" name="Picture 7" descr="safari.png">
            <a:extLst>
              <a:ext uri="{FF2B5EF4-FFF2-40B4-BE49-F238E27FC236}">
                <a16:creationId xmlns:a16="http://schemas.microsoft.com/office/drawing/2014/main" id="{307DFB9D-558F-564A-9EA0-4B1D2973246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84" y="6453189"/>
            <a:ext cx="1439333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581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13" r:id="rId1"/>
    <p:sldLayoutId id="2147485414" r:id="rId2"/>
    <p:sldLayoutId id="2147485415" r:id="rId3"/>
    <p:sldLayoutId id="2147485416" r:id="rId4"/>
    <p:sldLayoutId id="2147485417" r:id="rId5"/>
    <p:sldLayoutId id="2147485418" r:id="rId6"/>
    <p:sldLayoutId id="2147485419" r:id="rId7"/>
    <p:sldLayoutId id="2147485420" r:id="rId8"/>
    <p:sldLayoutId id="2147485421" r:id="rId9"/>
    <p:sldLayoutId id="2147485422" r:id="rId10"/>
    <p:sldLayoutId id="2147485423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11480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371600"/>
            <a:ext cx="114808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304800" y="6381328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304800" y="914400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349" y="6453336"/>
            <a:ext cx="144016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57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82" r:id="rId1"/>
    <p:sldLayoutId id="2147485483" r:id="rId2"/>
    <p:sldLayoutId id="2147485484" r:id="rId3"/>
    <p:sldLayoutId id="2147485485" r:id="rId4"/>
    <p:sldLayoutId id="2147485486" r:id="rId5"/>
    <p:sldLayoutId id="2147485487" r:id="rId6"/>
    <p:sldLayoutId id="2147485488" r:id="rId7"/>
    <p:sldLayoutId id="2147485489" r:id="rId8"/>
    <p:sldLayoutId id="2147485490" r:id="rId9"/>
    <p:sldLayoutId id="2147485491" r:id="rId10"/>
    <p:sldLayoutId id="2147485492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11480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371600"/>
            <a:ext cx="114808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67926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63164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304800" y="6500854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304800" y="914400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349" y="6572862"/>
            <a:ext cx="144016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51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4" r:id="rId1"/>
    <p:sldLayoutId id="2147485495" r:id="rId2"/>
    <p:sldLayoutId id="2147485496" r:id="rId3"/>
    <p:sldLayoutId id="2147485497" r:id="rId4"/>
    <p:sldLayoutId id="2147485498" r:id="rId5"/>
    <p:sldLayoutId id="2147485499" r:id="rId6"/>
    <p:sldLayoutId id="2147485500" r:id="rId7"/>
    <p:sldLayoutId id="2147485501" r:id="rId8"/>
    <p:sldLayoutId id="2147485502" r:id="rId9"/>
    <p:sldLayoutId id="2147485503" r:id="rId10"/>
    <p:sldLayoutId id="2147485504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0DF7EF-2A8C-CD4E-8905-C37AFD30E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1CDFE-2EB2-5649-BC10-304F018AA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5DE44-5847-F84D-822F-704C1618F4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E73C5-1C65-0D48-8CF8-04D8DFA33B09}" type="datetimeFigureOut">
              <a:rPr lang="pt-BR" smtClean="0"/>
              <a:t>21/11/2023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9870D-B671-6043-862F-4F8CA3945C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55A7B-9AD5-7648-83FE-F13E3FAC9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A9E86-0F15-9740-9F79-58458A85CC5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194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31" r:id="rId1"/>
    <p:sldLayoutId id="2147485732" r:id="rId2"/>
    <p:sldLayoutId id="2147485733" r:id="rId3"/>
    <p:sldLayoutId id="2147485734" r:id="rId4"/>
    <p:sldLayoutId id="2147485735" r:id="rId5"/>
    <p:sldLayoutId id="2147485737" r:id="rId6"/>
    <p:sldLayoutId id="2147485738" r:id="rId7"/>
    <p:sldLayoutId id="2147485739" r:id="rId8"/>
    <p:sldLayoutId id="2147485740" r:id="rId9"/>
    <p:sldLayoutId id="2147485741" r:id="rId10"/>
    <p:sldLayoutId id="214748574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11480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371600"/>
            <a:ext cx="114808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304800" y="6381328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304800" y="914400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349" y="6453336"/>
            <a:ext cx="144016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50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06" r:id="rId1"/>
    <p:sldLayoutId id="2147485507" r:id="rId2"/>
    <p:sldLayoutId id="2147485508" r:id="rId3"/>
    <p:sldLayoutId id="2147485509" r:id="rId4"/>
    <p:sldLayoutId id="2147485510" r:id="rId5"/>
    <p:sldLayoutId id="2147485511" r:id="rId6"/>
    <p:sldLayoutId id="2147485512" r:id="rId7"/>
    <p:sldLayoutId id="2147485513" r:id="rId8"/>
    <p:sldLayoutId id="2147485514" r:id="rId9"/>
    <p:sldLayoutId id="2147485515" r:id="rId10"/>
    <p:sldLayoutId id="2147485516" r:id="rId11"/>
  </p:sldLayoutIdLst>
  <p:transition/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11480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371600"/>
            <a:ext cx="114808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304800" y="6381328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304800" y="914400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239349" y="6453336"/>
            <a:ext cx="144016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08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8" r:id="rId1"/>
    <p:sldLayoutId id="2147485519" r:id="rId2"/>
    <p:sldLayoutId id="2147485520" r:id="rId3"/>
    <p:sldLayoutId id="2147485521" r:id="rId4"/>
    <p:sldLayoutId id="2147485522" r:id="rId5"/>
    <p:sldLayoutId id="2147485523" r:id="rId6"/>
    <p:sldLayoutId id="2147485524" r:id="rId7"/>
    <p:sldLayoutId id="2147485525" r:id="rId8"/>
    <p:sldLayoutId id="2147485526" r:id="rId9"/>
    <p:sldLayoutId id="2147485527" r:id="rId10"/>
    <p:sldLayoutId id="2147485528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11480800" cy="8842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095376"/>
            <a:ext cx="11480800" cy="51530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62533" y="6373813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B5C1105-7C02-0A4A-BBB4-558A73CD3ACF}" type="slidenum">
              <a:rPr lang="en-US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30" name="Line 1032"/>
          <p:cNvSpPr>
            <a:spLocks noChangeShapeType="1"/>
          </p:cNvSpPr>
          <p:nvPr/>
        </p:nvSpPr>
        <p:spPr bwMode="auto">
          <a:xfrm>
            <a:off x="304800" y="6446838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1" name="Line 1033"/>
          <p:cNvSpPr>
            <a:spLocks noChangeShapeType="1"/>
          </p:cNvSpPr>
          <p:nvPr userDrawn="1"/>
        </p:nvSpPr>
        <p:spPr bwMode="auto">
          <a:xfrm>
            <a:off x="304800" y="914400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032" name="Picture 7" descr="safari.png"/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301" y="6602413"/>
            <a:ext cx="11303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6075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30" r:id="rId1"/>
    <p:sldLayoutId id="2147485531" r:id="rId2"/>
    <p:sldLayoutId id="2147485532" r:id="rId3"/>
    <p:sldLayoutId id="2147485533" r:id="rId4"/>
    <p:sldLayoutId id="2147485534" r:id="rId5"/>
    <p:sldLayoutId id="2147485535" r:id="rId6"/>
    <p:sldLayoutId id="2147485536" r:id="rId7"/>
    <p:sldLayoutId id="2147485537" r:id="rId8"/>
    <p:sldLayoutId id="2147485538" r:id="rId9"/>
    <p:sldLayoutId id="2147485539" r:id="rId10"/>
    <p:sldLayoutId id="2147485540" r:id="rId11"/>
    <p:sldLayoutId id="2147485541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11480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371600"/>
            <a:ext cx="114808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304800" y="6381328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304800" y="914400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349" y="6453336"/>
            <a:ext cx="144016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292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43" r:id="rId1"/>
    <p:sldLayoutId id="2147485544" r:id="rId2"/>
    <p:sldLayoutId id="2147485545" r:id="rId3"/>
    <p:sldLayoutId id="2147485546" r:id="rId4"/>
    <p:sldLayoutId id="2147485547" r:id="rId5"/>
    <p:sldLayoutId id="2147485548" r:id="rId6"/>
    <p:sldLayoutId id="2147485549" r:id="rId7"/>
    <p:sldLayoutId id="2147485550" r:id="rId8"/>
    <p:sldLayoutId id="2147485551" r:id="rId9"/>
    <p:sldLayoutId id="2147485552" r:id="rId10"/>
    <p:sldLayoutId id="2147485553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11480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371600"/>
            <a:ext cx="114808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304800" y="6381328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304800" y="914400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349" y="6453336"/>
            <a:ext cx="144016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8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55" r:id="rId1"/>
    <p:sldLayoutId id="2147485556" r:id="rId2"/>
    <p:sldLayoutId id="2147485557" r:id="rId3"/>
    <p:sldLayoutId id="2147485558" r:id="rId4"/>
    <p:sldLayoutId id="2147485559" r:id="rId5"/>
    <p:sldLayoutId id="2147485560" r:id="rId6"/>
    <p:sldLayoutId id="2147485561" r:id="rId7"/>
    <p:sldLayoutId id="2147485562" r:id="rId8"/>
    <p:sldLayoutId id="2147485563" r:id="rId9"/>
    <p:sldLayoutId id="2147485564" r:id="rId10"/>
    <p:sldLayoutId id="2147485565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11480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371600"/>
            <a:ext cx="114808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304800" y="6381328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304800" y="914400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349" y="6453336"/>
            <a:ext cx="144016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55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67" r:id="rId1"/>
    <p:sldLayoutId id="2147485568" r:id="rId2"/>
    <p:sldLayoutId id="2147485569" r:id="rId3"/>
    <p:sldLayoutId id="2147485570" r:id="rId4"/>
    <p:sldLayoutId id="2147485571" r:id="rId5"/>
    <p:sldLayoutId id="2147485572" r:id="rId6"/>
    <p:sldLayoutId id="2147485573" r:id="rId7"/>
    <p:sldLayoutId id="2147485574" r:id="rId8"/>
    <p:sldLayoutId id="2147485575" r:id="rId9"/>
    <p:sldLayoutId id="2147485576" r:id="rId10"/>
    <p:sldLayoutId id="2147485577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11480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371600"/>
            <a:ext cx="114808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304800" y="6381328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304800" y="914400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239349" y="6453336"/>
            <a:ext cx="144016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65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05" r:id="rId1"/>
    <p:sldLayoutId id="2147485606" r:id="rId2"/>
    <p:sldLayoutId id="2147485607" r:id="rId3"/>
    <p:sldLayoutId id="2147485608" r:id="rId4"/>
    <p:sldLayoutId id="2147485609" r:id="rId5"/>
    <p:sldLayoutId id="2147485610" r:id="rId6"/>
    <p:sldLayoutId id="2147485611" r:id="rId7"/>
    <p:sldLayoutId id="2147485612" r:id="rId8"/>
    <p:sldLayoutId id="2147485613" r:id="rId9"/>
    <p:sldLayoutId id="2147485614" r:id="rId10"/>
    <p:sldLayoutId id="2147485615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11480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371600"/>
            <a:ext cx="114808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304800" y="6381328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304800" y="914400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239349" y="6453336"/>
            <a:ext cx="144016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326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17" r:id="rId1"/>
    <p:sldLayoutId id="2147485618" r:id="rId2"/>
    <p:sldLayoutId id="2147485619" r:id="rId3"/>
    <p:sldLayoutId id="2147485620" r:id="rId4"/>
    <p:sldLayoutId id="2147485621" r:id="rId5"/>
    <p:sldLayoutId id="2147485622" r:id="rId6"/>
    <p:sldLayoutId id="2147485623" r:id="rId7"/>
    <p:sldLayoutId id="2147485624" r:id="rId8"/>
    <p:sldLayoutId id="2147485625" r:id="rId9"/>
    <p:sldLayoutId id="2147485626" r:id="rId10"/>
    <p:sldLayoutId id="2147485627" r:id="rId11"/>
  </p:sldLayoutIdLst>
  <p:transition/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11480800" cy="8842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095376"/>
            <a:ext cx="11480800" cy="51530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62533" y="6373813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B5C1105-7C02-0A4A-BBB4-558A73CD3ACF}" type="slidenum">
              <a:rPr lang="en-US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30" name="Line 1032"/>
          <p:cNvSpPr>
            <a:spLocks noChangeShapeType="1"/>
          </p:cNvSpPr>
          <p:nvPr/>
        </p:nvSpPr>
        <p:spPr bwMode="auto">
          <a:xfrm>
            <a:off x="304800" y="6446838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1" name="Line 1033"/>
          <p:cNvSpPr>
            <a:spLocks noChangeShapeType="1"/>
          </p:cNvSpPr>
          <p:nvPr userDrawn="1"/>
        </p:nvSpPr>
        <p:spPr bwMode="auto">
          <a:xfrm>
            <a:off x="304800" y="914400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032" name="Picture 7" descr="safari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1" y="6602413"/>
            <a:ext cx="11303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6468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42" r:id="rId1"/>
    <p:sldLayoutId id="2147485643" r:id="rId2"/>
    <p:sldLayoutId id="2147485644" r:id="rId3"/>
    <p:sldLayoutId id="2147485645" r:id="rId4"/>
    <p:sldLayoutId id="2147485646" r:id="rId5"/>
    <p:sldLayoutId id="2147485647" r:id="rId6"/>
    <p:sldLayoutId id="2147485648" r:id="rId7"/>
    <p:sldLayoutId id="2147485649" r:id="rId8"/>
    <p:sldLayoutId id="2147485650" r:id="rId9"/>
    <p:sldLayoutId id="2147485651" r:id="rId10"/>
    <p:sldLayoutId id="2147485652" r:id="rId11"/>
    <p:sldLayoutId id="2147485653" r:id="rId12"/>
  </p:sldLayoutIdLst>
  <p:transition/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114808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908720"/>
            <a:ext cx="114808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304800" y="6248400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304800" y="914400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946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58" r:id="rId1"/>
    <p:sldLayoutId id="2147485659" r:id="rId2"/>
    <p:sldLayoutId id="2147485660" r:id="rId3"/>
    <p:sldLayoutId id="2147485661" r:id="rId4"/>
    <p:sldLayoutId id="2147485662" r:id="rId5"/>
    <p:sldLayoutId id="2147485663" r:id="rId6"/>
    <p:sldLayoutId id="2147485664" r:id="rId7"/>
    <p:sldLayoutId id="2147485665" r:id="rId8"/>
    <p:sldLayoutId id="2147485666" r:id="rId9"/>
    <p:sldLayoutId id="2147485667" r:id="rId10"/>
    <p:sldLayoutId id="2147485668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26">
            <a:extLst>
              <a:ext uri="{FF2B5EF4-FFF2-40B4-BE49-F238E27FC236}">
                <a16:creationId xmlns:a16="http://schemas.microsoft.com/office/drawing/2014/main" id="{2B6098C4-E198-4748-89F7-94BA69CA45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11480800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4339" name="Rectangle 1027">
            <a:extLst>
              <a:ext uri="{FF2B5EF4-FFF2-40B4-BE49-F238E27FC236}">
                <a16:creationId xmlns:a16="http://schemas.microsoft.com/office/drawing/2014/main" id="{15544E81-9F4A-9C4C-96EB-584FCD7277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095376"/>
            <a:ext cx="11480800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D84474C4-284F-9440-A98C-FA4AB90F76F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653E7E89-9F9B-F740-A030-C38912ADA09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62533" y="6373813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 smtClean="0">
                <a:solidFill>
                  <a:srgbClr val="000000"/>
                </a:solidFill>
                <a:latin typeface="Garamond" panose="02020404030301010803" pitchFamily="18" charset="0"/>
              </a:defRPr>
            </a:lvl1pPr>
          </a:lstStyle>
          <a:p>
            <a:pPr>
              <a:defRPr/>
            </a:pPr>
            <a:fld id="{EB20DAC2-BF5A-034D-9AF1-61B26A55BE3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4342" name="Line 1032">
            <a:extLst>
              <a:ext uri="{FF2B5EF4-FFF2-40B4-BE49-F238E27FC236}">
                <a16:creationId xmlns:a16="http://schemas.microsoft.com/office/drawing/2014/main" id="{ED9840EA-A938-AB46-9999-78E8D5C84EE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446838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3" name="Line 1033">
            <a:extLst>
              <a:ext uri="{FF2B5EF4-FFF2-40B4-BE49-F238E27FC236}">
                <a16:creationId xmlns:a16="http://schemas.microsoft.com/office/drawing/2014/main" id="{772F0931-5D24-3F43-9665-ED16FF00D4C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04800" y="914400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4344" name="Picture 7" descr="safari.png">
            <a:extLst>
              <a:ext uri="{FF2B5EF4-FFF2-40B4-BE49-F238E27FC236}">
                <a16:creationId xmlns:a16="http://schemas.microsoft.com/office/drawing/2014/main" id="{25EABA79-D58E-B24E-8F82-D3459FCDF839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1" y="6602413"/>
            <a:ext cx="11303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137" r:id="rId1"/>
    <p:sldLayoutId id="2147485093" r:id="rId2"/>
    <p:sldLayoutId id="2147485094" r:id="rId3"/>
    <p:sldLayoutId id="2147485095" r:id="rId4"/>
    <p:sldLayoutId id="2147485096" r:id="rId5"/>
    <p:sldLayoutId id="2147485097" r:id="rId6"/>
    <p:sldLayoutId id="2147485098" r:id="rId7"/>
    <p:sldLayoutId id="2147485099" r:id="rId8"/>
    <p:sldLayoutId id="2147485100" r:id="rId9"/>
    <p:sldLayoutId id="2147485101" r:id="rId10"/>
    <p:sldLayoutId id="2147485102" r:id="rId11"/>
    <p:sldLayoutId id="2147485103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026">
            <a:extLst>
              <a:ext uri="{FF2B5EF4-FFF2-40B4-BE49-F238E27FC236}">
                <a16:creationId xmlns:a16="http://schemas.microsoft.com/office/drawing/2014/main" id="{4100DFBF-1FEE-4ACB-900C-42CD990BE5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11480800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Rectangle 1027">
            <a:extLst>
              <a:ext uri="{FF2B5EF4-FFF2-40B4-BE49-F238E27FC236}">
                <a16:creationId xmlns:a16="http://schemas.microsoft.com/office/drawing/2014/main" id="{7B86C5D9-AB13-4DED-A44A-D17CB1C1FD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095376"/>
            <a:ext cx="11480800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D84474C4-284F-9440-A98C-FA4AB90F76F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653E7E89-9F9B-F740-A030-C38912ADA09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62533" y="6373813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panose="02020404030301010803" pitchFamily="18" charset="0"/>
              </a:defRPr>
            </a:lvl1pPr>
          </a:lstStyle>
          <a:p>
            <a:pPr>
              <a:defRPr/>
            </a:pPr>
            <a:fld id="{6A6BA0A0-A7BE-4DC4-A1D2-67560873BDC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054" name="Line 1032">
            <a:extLst>
              <a:ext uri="{FF2B5EF4-FFF2-40B4-BE49-F238E27FC236}">
                <a16:creationId xmlns:a16="http://schemas.microsoft.com/office/drawing/2014/main" id="{B2BA4185-DAF2-4408-906B-C503302DE471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446838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5" name="Line 1033">
            <a:extLst>
              <a:ext uri="{FF2B5EF4-FFF2-40B4-BE49-F238E27FC236}">
                <a16:creationId xmlns:a16="http://schemas.microsoft.com/office/drawing/2014/main" id="{BFB13A2A-7836-4554-BA73-7213A39EA28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04800" y="914400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056" name="Picture 7" descr="safari.png">
            <a:extLst>
              <a:ext uri="{FF2B5EF4-FFF2-40B4-BE49-F238E27FC236}">
                <a16:creationId xmlns:a16="http://schemas.microsoft.com/office/drawing/2014/main" id="{1177FD16-61A1-4390-9ECA-67D35227FBA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1" y="6602413"/>
            <a:ext cx="11303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526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70" r:id="rId1"/>
    <p:sldLayoutId id="2147485671" r:id="rId2"/>
    <p:sldLayoutId id="2147485672" r:id="rId3"/>
    <p:sldLayoutId id="2147485673" r:id="rId4"/>
    <p:sldLayoutId id="2147485674" r:id="rId5"/>
    <p:sldLayoutId id="2147485675" r:id="rId6"/>
    <p:sldLayoutId id="2147485676" r:id="rId7"/>
    <p:sldLayoutId id="2147485677" r:id="rId8"/>
    <p:sldLayoutId id="2147485678" r:id="rId9"/>
    <p:sldLayoutId id="2147485679" r:id="rId10"/>
    <p:sldLayoutId id="2147485680" r:id="rId11"/>
    <p:sldLayoutId id="2147485681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026">
            <a:extLst>
              <a:ext uri="{FF2B5EF4-FFF2-40B4-BE49-F238E27FC236}">
                <a16:creationId xmlns:a16="http://schemas.microsoft.com/office/drawing/2014/main" id="{43CB9115-4B62-3C48-8354-4A1DAA0881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11480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7651" name="Rectangle 1027">
            <a:extLst>
              <a:ext uri="{FF2B5EF4-FFF2-40B4-BE49-F238E27FC236}">
                <a16:creationId xmlns:a16="http://schemas.microsoft.com/office/drawing/2014/main" id="{DB37CDD7-0AD1-3645-ADDB-8F97F4D369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371600"/>
            <a:ext cx="114808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28E151CC-0722-8047-AC30-EFEB1C30778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C1391C51-FF32-6F4E-84BB-E2AE1EDBB8E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 smtClean="0">
                <a:solidFill>
                  <a:srgbClr val="000000"/>
                </a:solidFill>
                <a:latin typeface="Garamond" panose="02020404030301010803" pitchFamily="18" charset="0"/>
              </a:defRPr>
            </a:lvl1pPr>
          </a:lstStyle>
          <a:p>
            <a:pPr>
              <a:defRPr/>
            </a:pPr>
            <a:fld id="{F09BD098-08A7-5E44-A48D-82D3349EECF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7654" name="Line 1032">
            <a:extLst>
              <a:ext uri="{FF2B5EF4-FFF2-40B4-BE49-F238E27FC236}">
                <a16:creationId xmlns:a16="http://schemas.microsoft.com/office/drawing/2014/main" id="{8F63FDFE-A33D-E844-ACB5-AA45C68E195B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381750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5" name="Line 1033">
            <a:extLst>
              <a:ext uri="{FF2B5EF4-FFF2-40B4-BE49-F238E27FC236}">
                <a16:creationId xmlns:a16="http://schemas.microsoft.com/office/drawing/2014/main" id="{2C55DED5-9126-B446-84F2-AD2303EEC937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14400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7656" name="Picture 7" descr="safari.png">
            <a:extLst>
              <a:ext uri="{FF2B5EF4-FFF2-40B4-BE49-F238E27FC236}">
                <a16:creationId xmlns:a16="http://schemas.microsoft.com/office/drawing/2014/main" id="{4296F8F4-81D2-F748-8481-B9CAEAE7368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84" y="6453189"/>
            <a:ext cx="1439333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138" r:id="rId1"/>
    <p:sldLayoutId id="2147485139" r:id="rId2"/>
    <p:sldLayoutId id="2147485140" r:id="rId3"/>
    <p:sldLayoutId id="2147485141" r:id="rId4"/>
    <p:sldLayoutId id="2147485142" r:id="rId5"/>
    <p:sldLayoutId id="2147485143" r:id="rId6"/>
    <p:sldLayoutId id="2147485144" r:id="rId7"/>
    <p:sldLayoutId id="2147485145" r:id="rId8"/>
    <p:sldLayoutId id="2147485146" r:id="rId9"/>
    <p:sldLayoutId id="2147485147" r:id="rId10"/>
    <p:sldLayoutId id="2147485148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AF2CEC-AA56-0D48-A242-620685F7C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8585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9939" name="Text Placeholder 2">
            <a:extLst>
              <a:ext uri="{FF2B5EF4-FFF2-40B4-BE49-F238E27FC236}">
                <a16:creationId xmlns:a16="http://schemas.microsoft.com/office/drawing/2014/main" id="{9EED18B7-BC43-2F4E-804F-BCD36C00D17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65100" y="1250951"/>
            <a:ext cx="11863917" cy="522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6D783-1CAB-2848-BBBF-4603BEC920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5101" y="6543675"/>
            <a:ext cx="2427817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9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862A88CE-E999-B740-A41B-20549F7D6CD1}" type="datetime1">
              <a:rPr lang="en-US" altLang="en-US"/>
              <a:pPr>
                <a:defRPr/>
              </a:pPr>
              <a:t>11/21/23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10F0C-FBDB-4547-9CEF-3417F15B4B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99367" y="6543675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50" cap="all" baseline="0">
                <a:solidFill>
                  <a:prstClr val="black">
                    <a:alpha val="75000"/>
                  </a:prstClr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3930EBA-A110-5943-A601-3E892D3E6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2900" y="6456364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CA6EB33-055F-A048-9FB4-77E2B04709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49" r:id="rId1"/>
    <p:sldLayoutId id="2147485150" r:id="rId2"/>
    <p:sldLayoutId id="2147485151" r:id="rId3"/>
    <p:sldLayoutId id="2147485152" r:id="rId4"/>
    <p:sldLayoutId id="2147485153" r:id="rId5"/>
    <p:sldLayoutId id="2147485154" r:id="rId6"/>
    <p:sldLayoutId id="2147485155" r:id="rId7"/>
    <p:sldLayoutId id="2147485156" r:id="rId8"/>
    <p:sldLayoutId id="2147485157" r:id="rId9"/>
    <p:sldLayoutId id="2147485158" r:id="rId10"/>
    <p:sldLayoutId id="2147485159" r:id="rId11"/>
    <p:sldLayoutId id="2147485160" r:id="rId12"/>
  </p:sldLayoutIdLst>
  <p:hf hdr="0" ftr="0" dt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 kern="1200" spc="-120">
          <a:solidFill>
            <a:schemeClr val="bg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182563" indent="-182563" algn="l" rtl="0" eaLnBrk="0" fontAlgn="base" hangingPunct="0">
        <a:lnSpc>
          <a:spcPct val="85000"/>
        </a:lnSpc>
        <a:spcBef>
          <a:spcPts val="1300"/>
        </a:spcBef>
        <a:spcAft>
          <a:spcPct val="0"/>
        </a:spcAft>
        <a:buFont typeface="Arial" panose="020B0604020202020204" pitchFamily="34" charset="0"/>
        <a:buChar char="•"/>
        <a:defRPr sz="2800" i="1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365125" indent="-182563" algn="l" rtl="0" eaLnBrk="0" fontAlgn="base" hangingPunct="0">
        <a:lnSpc>
          <a:spcPct val="85000"/>
        </a:lnSpc>
        <a:spcBef>
          <a:spcPts val="600"/>
        </a:spcBef>
        <a:spcAft>
          <a:spcPct val="0"/>
        </a:spcAft>
        <a:buFont typeface="Calibri" panose="020F0502020204030204" pitchFamily="34" charset="0"/>
        <a:buChar char="‐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547688" indent="-182563" algn="l" rtl="0" eaLnBrk="0" fontAlgn="base" hangingPunct="0">
        <a:lnSpc>
          <a:spcPct val="85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000" i="1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730250" indent="-182563" algn="l" rtl="0" eaLnBrk="0" fontAlgn="base" hangingPunct="0">
        <a:lnSpc>
          <a:spcPct val="85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914400" indent="-182563" algn="l" rtl="0" eaLnBrk="0" fontAlgn="base" hangingPunct="0">
        <a:lnSpc>
          <a:spcPct val="85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026">
            <a:extLst>
              <a:ext uri="{FF2B5EF4-FFF2-40B4-BE49-F238E27FC236}">
                <a16:creationId xmlns:a16="http://schemas.microsoft.com/office/drawing/2014/main" id="{CF1184CB-F4AF-F44E-9168-7DA2B452A5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11480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3251" name="Rectangle 1027">
            <a:extLst>
              <a:ext uri="{FF2B5EF4-FFF2-40B4-BE49-F238E27FC236}">
                <a16:creationId xmlns:a16="http://schemas.microsoft.com/office/drawing/2014/main" id="{1127F27D-B8E6-424C-9932-92252220E5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371600"/>
            <a:ext cx="114808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DA5DE035-3F58-8243-BB65-70E157F4F73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52C86960-30F1-004A-BE4E-C032E351B4F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 smtClean="0">
                <a:solidFill>
                  <a:srgbClr val="000000"/>
                </a:solidFill>
                <a:latin typeface="Garamond" panose="02020404030301010803" pitchFamily="18" charset="0"/>
              </a:defRPr>
            </a:lvl1pPr>
          </a:lstStyle>
          <a:p>
            <a:pPr>
              <a:defRPr/>
            </a:pPr>
            <a:fld id="{DED9AA42-6004-8B45-998E-37BAC498B5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3254" name="Line 1032">
            <a:extLst>
              <a:ext uri="{FF2B5EF4-FFF2-40B4-BE49-F238E27FC236}">
                <a16:creationId xmlns:a16="http://schemas.microsoft.com/office/drawing/2014/main" id="{EA36E2A4-D3D1-214B-94E8-09B4061ADD62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381750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55" name="Line 1033">
            <a:extLst>
              <a:ext uri="{FF2B5EF4-FFF2-40B4-BE49-F238E27FC236}">
                <a16:creationId xmlns:a16="http://schemas.microsoft.com/office/drawing/2014/main" id="{62E991E0-10A8-BA49-A2B7-2BC48E2A6539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14400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61" r:id="rId1"/>
    <p:sldLayoutId id="2147485162" r:id="rId2"/>
    <p:sldLayoutId id="2147485163" r:id="rId3"/>
    <p:sldLayoutId id="2147485164" r:id="rId4"/>
    <p:sldLayoutId id="2147485165" r:id="rId5"/>
    <p:sldLayoutId id="2147485166" r:id="rId6"/>
    <p:sldLayoutId id="2147485167" r:id="rId7"/>
    <p:sldLayoutId id="2147485168" r:id="rId8"/>
    <p:sldLayoutId id="2147485169" r:id="rId9"/>
    <p:sldLayoutId id="2147485170" r:id="rId10"/>
    <p:sldLayoutId id="2147485171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1026">
            <a:extLst>
              <a:ext uri="{FF2B5EF4-FFF2-40B4-BE49-F238E27FC236}">
                <a16:creationId xmlns:a16="http://schemas.microsoft.com/office/drawing/2014/main" id="{69248EF4-3E69-B545-A84A-3629A8EF2D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11480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49859" name="Rectangle 1027">
            <a:extLst>
              <a:ext uri="{FF2B5EF4-FFF2-40B4-BE49-F238E27FC236}">
                <a16:creationId xmlns:a16="http://schemas.microsoft.com/office/drawing/2014/main" id="{76028715-7B83-A94D-8964-AD03F51D66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371600"/>
            <a:ext cx="114808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E98DCC22-FAD6-A244-9758-A06739651DC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Garamond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88BD0DCB-AF21-E243-BA84-578BB306200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latin typeface="Garamond" pitchFamily="18" charset="0"/>
              </a:defRPr>
            </a:lvl1pPr>
          </a:lstStyle>
          <a:p>
            <a:pPr>
              <a:defRPr/>
            </a:pPr>
            <a:fld id="{80C0A34F-326B-4141-AEB1-5680B50808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49862" name="Line 1032">
            <a:extLst>
              <a:ext uri="{FF2B5EF4-FFF2-40B4-BE49-F238E27FC236}">
                <a16:creationId xmlns:a16="http://schemas.microsoft.com/office/drawing/2014/main" id="{5882E6FE-A590-4046-970B-5C757A356BB7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381750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9863" name="Line 1033">
            <a:extLst>
              <a:ext uri="{FF2B5EF4-FFF2-40B4-BE49-F238E27FC236}">
                <a16:creationId xmlns:a16="http://schemas.microsoft.com/office/drawing/2014/main" id="{0DDADD4F-5184-5647-B349-2A12A9A3454A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14400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73" r:id="rId1"/>
    <p:sldLayoutId id="2147485115" r:id="rId2"/>
    <p:sldLayoutId id="2147485116" r:id="rId3"/>
    <p:sldLayoutId id="2147485117" r:id="rId4"/>
    <p:sldLayoutId id="2147485118" r:id="rId5"/>
    <p:sldLayoutId id="2147485119" r:id="rId6"/>
    <p:sldLayoutId id="2147485120" r:id="rId7"/>
    <p:sldLayoutId id="2147485121" r:id="rId8"/>
    <p:sldLayoutId id="2147485122" r:id="rId9"/>
    <p:sldLayoutId id="2147485123" r:id="rId10"/>
    <p:sldLayoutId id="2147485124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026">
            <a:extLst>
              <a:ext uri="{FF2B5EF4-FFF2-40B4-BE49-F238E27FC236}">
                <a16:creationId xmlns:a16="http://schemas.microsoft.com/office/drawing/2014/main" id="{4D108D21-27D8-5040-89FB-657DA39C6D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11480800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78851" name="Rectangle 1027">
            <a:extLst>
              <a:ext uri="{FF2B5EF4-FFF2-40B4-BE49-F238E27FC236}">
                <a16:creationId xmlns:a16="http://schemas.microsoft.com/office/drawing/2014/main" id="{DEC7E247-D860-A94C-A3E7-CC7FD22C42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095376"/>
            <a:ext cx="11480800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E005010D-8881-E842-9FB3-66D00624A68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8CB5A692-781F-D848-941D-83CEF499892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62533" y="6373813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 smtClean="0">
                <a:solidFill>
                  <a:srgbClr val="000000"/>
                </a:solidFill>
                <a:latin typeface="Garamond" panose="02020404030301010803" pitchFamily="18" charset="0"/>
              </a:defRPr>
            </a:lvl1pPr>
          </a:lstStyle>
          <a:p>
            <a:pPr>
              <a:defRPr/>
            </a:pPr>
            <a:fld id="{CFEB4B28-3DA1-374F-BDCE-3AC8EA9F41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8854" name="Line 1032">
            <a:extLst>
              <a:ext uri="{FF2B5EF4-FFF2-40B4-BE49-F238E27FC236}">
                <a16:creationId xmlns:a16="http://schemas.microsoft.com/office/drawing/2014/main" id="{D59C1FA5-D154-634C-88A6-26DF280E36C1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446838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855" name="Line 1033">
            <a:extLst>
              <a:ext uri="{FF2B5EF4-FFF2-40B4-BE49-F238E27FC236}">
                <a16:creationId xmlns:a16="http://schemas.microsoft.com/office/drawing/2014/main" id="{989F8601-0DB1-E34D-9653-5843E77074B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04800" y="914400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78856" name="Picture 7" descr="safari.png">
            <a:extLst>
              <a:ext uri="{FF2B5EF4-FFF2-40B4-BE49-F238E27FC236}">
                <a16:creationId xmlns:a16="http://schemas.microsoft.com/office/drawing/2014/main" id="{4DE101C2-0672-A64A-AD31-9CBCFA1BC19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1" y="6602413"/>
            <a:ext cx="11303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174" r:id="rId1"/>
    <p:sldLayoutId id="2147485125" r:id="rId2"/>
    <p:sldLayoutId id="2147485126" r:id="rId3"/>
    <p:sldLayoutId id="2147485127" r:id="rId4"/>
    <p:sldLayoutId id="2147485128" r:id="rId5"/>
    <p:sldLayoutId id="2147485129" r:id="rId6"/>
    <p:sldLayoutId id="2147485130" r:id="rId7"/>
    <p:sldLayoutId id="2147485131" r:id="rId8"/>
    <p:sldLayoutId id="2147485132" r:id="rId9"/>
    <p:sldLayoutId id="2147485133" r:id="rId10"/>
    <p:sldLayoutId id="2147485134" r:id="rId11"/>
    <p:sldLayoutId id="2147485135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1026">
            <a:extLst>
              <a:ext uri="{FF2B5EF4-FFF2-40B4-BE49-F238E27FC236}">
                <a16:creationId xmlns:a16="http://schemas.microsoft.com/office/drawing/2014/main" id="{A99CF3C1-FFF8-224D-84C4-9B289386A2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11480800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50883" name="Rectangle 1027">
            <a:extLst>
              <a:ext uri="{FF2B5EF4-FFF2-40B4-BE49-F238E27FC236}">
                <a16:creationId xmlns:a16="http://schemas.microsoft.com/office/drawing/2014/main" id="{5C7E6E4E-C7B3-2540-8F0F-AFFAEE40BA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095376"/>
            <a:ext cx="11480800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0FA1013F-3371-4A42-AC9B-7115D82FA14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ED7D32AB-3C3B-3D41-9C75-4BED7A65E99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62533" y="6373813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4DFF1F53-C54F-9F4D-ACAF-E82DB3D61D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50886" name="Line 1032">
            <a:extLst>
              <a:ext uri="{FF2B5EF4-FFF2-40B4-BE49-F238E27FC236}">
                <a16:creationId xmlns:a16="http://schemas.microsoft.com/office/drawing/2014/main" id="{A7C105B9-4214-494B-8895-890E6E9E7906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446838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0887" name="Line 1033">
            <a:extLst>
              <a:ext uri="{FF2B5EF4-FFF2-40B4-BE49-F238E27FC236}">
                <a16:creationId xmlns:a16="http://schemas.microsoft.com/office/drawing/2014/main" id="{C0C12D6B-ACCF-9A45-AE7D-8068E22D5BE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04800" y="914400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50888" name="Picture 7" descr="safari.png">
            <a:extLst>
              <a:ext uri="{FF2B5EF4-FFF2-40B4-BE49-F238E27FC236}">
                <a16:creationId xmlns:a16="http://schemas.microsoft.com/office/drawing/2014/main" id="{1AC91278-0D37-F043-A9D2-7E3E7089E0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1" y="6602413"/>
            <a:ext cx="11303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175" r:id="rId1"/>
    <p:sldLayoutId id="2147485176" r:id="rId2"/>
    <p:sldLayoutId id="2147485177" r:id="rId3"/>
    <p:sldLayoutId id="2147485178" r:id="rId4"/>
    <p:sldLayoutId id="2147485179" r:id="rId5"/>
    <p:sldLayoutId id="2147485180" r:id="rId6"/>
    <p:sldLayoutId id="2147485181" r:id="rId7"/>
    <p:sldLayoutId id="2147485182" r:id="rId8"/>
    <p:sldLayoutId id="2147485183" r:id="rId9"/>
    <p:sldLayoutId id="2147485184" r:id="rId10"/>
    <p:sldLayoutId id="2147485185" r:id="rId11"/>
    <p:sldLayoutId id="2147485186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5.png"/><Relationship Id="rId18" Type="http://schemas.openxmlformats.org/officeDocument/2006/relationships/image" Target="../media/image85.png"/><Relationship Id="rId3" Type="http://schemas.openxmlformats.org/officeDocument/2006/relationships/image" Target="../media/image650.png"/><Relationship Id="rId7" Type="http://schemas.openxmlformats.org/officeDocument/2006/relationships/image" Target="../media/image88.png"/><Relationship Id="rId12" Type="http://schemas.openxmlformats.org/officeDocument/2006/relationships/image" Target="../media/image104.png"/><Relationship Id="rId17" Type="http://schemas.openxmlformats.org/officeDocument/2006/relationships/image" Target="../media/image84.png"/><Relationship Id="rId2" Type="http://schemas.openxmlformats.org/officeDocument/2006/relationships/image" Target="../media/image67.png"/><Relationship Id="rId16" Type="http://schemas.openxmlformats.org/officeDocument/2006/relationships/image" Target="../media/image108.png"/><Relationship Id="rId1" Type="http://schemas.openxmlformats.org/officeDocument/2006/relationships/slideLayout" Target="../slideLayouts/slideLayout122.xml"/><Relationship Id="rId6" Type="http://schemas.openxmlformats.org/officeDocument/2006/relationships/image" Target="../media/image680.png"/><Relationship Id="rId11" Type="http://schemas.openxmlformats.org/officeDocument/2006/relationships/image" Target="../media/image103.png"/><Relationship Id="rId5" Type="http://schemas.openxmlformats.org/officeDocument/2006/relationships/image" Target="../media/image670.png"/><Relationship Id="rId15" Type="http://schemas.openxmlformats.org/officeDocument/2006/relationships/image" Target="../media/image107.png"/><Relationship Id="rId10" Type="http://schemas.openxmlformats.org/officeDocument/2006/relationships/image" Target="../media/image102.png"/><Relationship Id="rId19" Type="http://schemas.openxmlformats.org/officeDocument/2006/relationships/image" Target="../media/image109.png"/><Relationship Id="rId4" Type="http://schemas.openxmlformats.org/officeDocument/2006/relationships/image" Target="../media/image660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8.xml"/><Relationship Id="rId1" Type="http://schemas.openxmlformats.org/officeDocument/2006/relationships/tags" Target="../tags/tag47.xml"/><Relationship Id="rId6" Type="http://schemas.openxmlformats.org/officeDocument/2006/relationships/image" Target="../media/image68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661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0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Relationship Id="rId9" Type="http://schemas.openxmlformats.org/officeDocument/2006/relationships/image" Target="../media/image94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95.png"/><Relationship Id="rId7" Type="http://schemas.openxmlformats.org/officeDocument/2006/relationships/image" Target="../media/image116.png"/><Relationship Id="rId12" Type="http://schemas.openxmlformats.org/officeDocument/2006/relationships/image" Target="../media/image13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2.xml"/><Relationship Id="rId6" Type="http://schemas.openxmlformats.org/officeDocument/2006/relationships/image" Target="../media/image115.png"/><Relationship Id="rId11" Type="http://schemas.openxmlformats.org/officeDocument/2006/relationships/image" Target="../media/image132.png"/><Relationship Id="rId5" Type="http://schemas.openxmlformats.org/officeDocument/2006/relationships/image" Target="../media/image114.png"/><Relationship Id="rId10" Type="http://schemas.openxmlformats.org/officeDocument/2006/relationships/image" Target="../media/image131.png"/><Relationship Id="rId4" Type="http://schemas.openxmlformats.org/officeDocument/2006/relationships/image" Target="../media/image128.png"/><Relationship Id="rId9" Type="http://schemas.openxmlformats.org/officeDocument/2006/relationships/image" Target="../media/image130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3" Type="http://schemas.openxmlformats.org/officeDocument/2006/relationships/image" Target="../media/image98.png"/><Relationship Id="rId7" Type="http://schemas.openxmlformats.org/officeDocument/2006/relationships/image" Target="../media/image111.png"/><Relationship Id="rId12" Type="http://schemas.openxmlformats.org/officeDocument/2006/relationships/image" Target="../media/image12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2.xml"/><Relationship Id="rId6" Type="http://schemas.openxmlformats.org/officeDocument/2006/relationships/image" Target="../media/image110.png"/><Relationship Id="rId11" Type="http://schemas.openxmlformats.org/officeDocument/2006/relationships/image" Target="../media/image112.png"/><Relationship Id="rId5" Type="http://schemas.openxmlformats.org/officeDocument/2006/relationships/image" Target="../media/image100.png"/><Relationship Id="rId15" Type="http://schemas.openxmlformats.org/officeDocument/2006/relationships/image" Target="../media/image121.png"/><Relationship Id="rId10" Type="http://schemas.openxmlformats.org/officeDocument/2006/relationships/image" Target="../media/image120.png"/><Relationship Id="rId4" Type="http://schemas.openxmlformats.org/officeDocument/2006/relationships/image" Target="../media/image99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18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25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1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8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18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05.pn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12" Type="http://schemas.openxmlformats.org/officeDocument/2006/relationships/image" Target="../media/image204.png"/><Relationship Id="rId2" Type="http://schemas.openxmlformats.org/officeDocument/2006/relationships/image" Target="../media/image194.png"/><Relationship Id="rId16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8.png"/><Relationship Id="rId11" Type="http://schemas.openxmlformats.org/officeDocument/2006/relationships/image" Target="../media/image203.png"/><Relationship Id="rId5" Type="http://schemas.openxmlformats.org/officeDocument/2006/relationships/image" Target="../media/image197.png"/><Relationship Id="rId15" Type="http://schemas.openxmlformats.org/officeDocument/2006/relationships/image" Target="../media/image207.png"/><Relationship Id="rId10" Type="http://schemas.openxmlformats.org/officeDocument/2006/relationships/image" Target="../media/image202.png"/><Relationship Id="rId4" Type="http://schemas.openxmlformats.org/officeDocument/2006/relationships/image" Target="../media/image196.png"/><Relationship Id="rId9" Type="http://schemas.openxmlformats.org/officeDocument/2006/relationships/image" Target="../media/image140.png"/><Relationship Id="rId14" Type="http://schemas.openxmlformats.org/officeDocument/2006/relationships/image" Target="../media/image206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8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0.png"/><Relationship Id="rId7" Type="http://schemas.openxmlformats.org/officeDocument/2006/relationships/image" Target="../media/image213.png"/><Relationship Id="rId2" Type="http://schemas.openxmlformats.org/officeDocument/2006/relationships/image" Target="../media/image1910.png"/><Relationship Id="rId1" Type="http://schemas.openxmlformats.org/officeDocument/2006/relationships/slideLayout" Target="../slideLayouts/slideLayout128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0.png"/><Relationship Id="rId7" Type="http://schemas.openxmlformats.org/officeDocument/2006/relationships/image" Target="../media/image217.png"/><Relationship Id="rId2" Type="http://schemas.openxmlformats.org/officeDocument/2006/relationships/image" Target="../media/image1910.png"/><Relationship Id="rId1" Type="http://schemas.openxmlformats.org/officeDocument/2006/relationships/slideLayout" Target="../slideLayouts/slideLayout128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8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000.png"/><Relationship Id="rId7" Type="http://schemas.openxmlformats.org/officeDocument/2006/relationships/image" Target="../media/image219.png"/><Relationship Id="rId2" Type="http://schemas.openxmlformats.org/officeDocument/2006/relationships/image" Target="../media/image1770.png"/><Relationship Id="rId1" Type="http://schemas.openxmlformats.org/officeDocument/2006/relationships/slideLayout" Target="../slideLayouts/slideLayout128.xml"/><Relationship Id="rId6" Type="http://schemas.openxmlformats.org/officeDocument/2006/relationships/image" Target="../media/image218.png"/><Relationship Id="rId5" Type="http://schemas.openxmlformats.org/officeDocument/2006/relationships/image" Target="../media/image2010.png"/><Relationship Id="rId4" Type="http://schemas.openxmlformats.org/officeDocument/2006/relationships/image" Target="../media/image1700.png"/><Relationship Id="rId9" Type="http://schemas.openxmlformats.org/officeDocument/2006/relationships/image" Target="../media/image2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8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4" Type="http://schemas.openxmlformats.org/officeDocument/2006/relationships/notesSlide" Target="../notesSlides/notesSlide38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18.xml"/><Relationship Id="rId4" Type="http://schemas.openxmlformats.org/officeDocument/2006/relationships/image" Target="../media/image124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118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8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18.xml"/><Relationship Id="rId5" Type="http://schemas.openxmlformats.org/officeDocument/2006/relationships/image" Target="../media/image1810.png"/><Relationship Id="rId4" Type="http://schemas.openxmlformats.org/officeDocument/2006/relationships/image" Target="../media/image175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18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1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18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18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8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notesSlide" Target="../notesSlides/notesSlide39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0.png"/><Relationship Id="rId13" Type="http://schemas.openxmlformats.org/officeDocument/2006/relationships/image" Target="../media/image154.png"/><Relationship Id="rId3" Type="http://schemas.openxmlformats.org/officeDocument/2006/relationships/slideLayout" Target="../slideLayouts/slideLayout118.xml"/><Relationship Id="rId7" Type="http://schemas.openxmlformats.org/officeDocument/2006/relationships/image" Target="../media/image152.emf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1470.png"/><Relationship Id="rId11" Type="http://schemas.openxmlformats.org/officeDocument/2006/relationships/image" Target="../media/image152.png"/><Relationship Id="rId5" Type="http://schemas.openxmlformats.org/officeDocument/2006/relationships/image" Target="../media/image151.emf"/><Relationship Id="rId10" Type="http://schemas.openxmlformats.org/officeDocument/2006/relationships/image" Target="../media/image1510.png"/><Relationship Id="rId4" Type="http://schemas.openxmlformats.org/officeDocument/2006/relationships/notesSlide" Target="../notesSlides/notesSlide40.xml"/><Relationship Id="rId9" Type="http://schemas.openxmlformats.org/officeDocument/2006/relationships/image" Target="../media/image1500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118.xml"/><Relationship Id="rId6" Type="http://schemas.openxmlformats.org/officeDocument/2006/relationships/image" Target="../media/image158.png"/><Relationship Id="rId5" Type="http://schemas.openxmlformats.org/officeDocument/2006/relationships/image" Target="../media/image154.emf"/><Relationship Id="rId4" Type="http://schemas.openxmlformats.org/officeDocument/2006/relationships/image" Target="../media/image156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18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18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1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18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4000.png"/><Relationship Id="rId1" Type="http://schemas.openxmlformats.org/officeDocument/2006/relationships/slideLayout" Target="../slideLayouts/slideLayout118.xml"/><Relationship Id="rId4" Type="http://schemas.openxmlformats.org/officeDocument/2006/relationships/image" Target="../media/image166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18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480.png"/><Relationship Id="rId7" Type="http://schemas.openxmlformats.org/officeDocument/2006/relationships/image" Target="../media/image173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18.xml"/><Relationship Id="rId6" Type="http://schemas.openxmlformats.org/officeDocument/2006/relationships/image" Target="../media/image510.png"/><Relationship Id="rId5" Type="http://schemas.openxmlformats.org/officeDocument/2006/relationships/image" Target="../media/image500.png"/><Relationship Id="rId4" Type="http://schemas.openxmlformats.org/officeDocument/2006/relationships/image" Target="../media/image490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118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18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18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18.xml"/><Relationship Id="rId4" Type="http://schemas.openxmlformats.org/officeDocument/2006/relationships/image" Target="../media/image193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18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8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4" Type="http://schemas.openxmlformats.org/officeDocument/2006/relationships/notesSlide" Target="../notesSlides/notesSlide4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8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221.png"/><Relationship Id="rId5" Type="http://schemas.openxmlformats.org/officeDocument/2006/relationships/image" Target="../media/image209.png"/><Relationship Id="rId4" Type="http://schemas.openxmlformats.org/officeDocument/2006/relationships/notesSlide" Target="../notesSlides/notesSlide4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8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5" Type="http://schemas.openxmlformats.org/officeDocument/2006/relationships/image" Target="../media/image222.png"/><Relationship Id="rId4" Type="http://schemas.openxmlformats.org/officeDocument/2006/relationships/notesSlide" Target="../notesSlides/notesSlide4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8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5" Type="http://schemas.openxmlformats.org/officeDocument/2006/relationships/image" Target="../media/image222.png"/><Relationship Id="rId4" Type="http://schemas.openxmlformats.org/officeDocument/2006/relationships/notesSlide" Target="../notesSlides/notesSlide44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8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1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8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8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notesSlide" Target="../notesSlides/notesSlide45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18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8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20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0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8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notesSlide" Target="../notesSlides/notesSlide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8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18.xml"/><Relationship Id="rId1" Type="http://schemas.openxmlformats.org/officeDocument/2006/relationships/tags" Target="../tags/tag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18.xml"/><Relationship Id="rId1" Type="http://schemas.openxmlformats.org/officeDocument/2006/relationships/tags" Target="../tags/tag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18.xml"/><Relationship Id="rId1" Type="http://schemas.openxmlformats.org/officeDocument/2006/relationships/tags" Target="../tags/tag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18.xml"/><Relationship Id="rId1" Type="http://schemas.openxmlformats.org/officeDocument/2006/relationships/tags" Target="../tags/tag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18.xml"/><Relationship Id="rId1" Type="http://schemas.openxmlformats.org/officeDocument/2006/relationships/tags" Target="../tags/tag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18.xml"/><Relationship Id="rId1" Type="http://schemas.openxmlformats.org/officeDocument/2006/relationships/tags" Target="../tags/tag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18.xml"/><Relationship Id="rId1" Type="http://schemas.openxmlformats.org/officeDocument/2006/relationships/tags" Target="../tags/tag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8.xml"/><Relationship Id="rId7" Type="http://schemas.openxmlformats.org/officeDocument/2006/relationships/image" Target="../media/image16.wmf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wmf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7.wmf"/><Relationship Id="rId4" Type="http://schemas.openxmlformats.org/officeDocument/2006/relationships/oleObject" Target="../embeddings/oleObject3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5.bin"/><Relationship Id="rId4" Type="http://schemas.openxmlformats.org/officeDocument/2006/relationships/notesSlide" Target="../notesSlides/notesSlide2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2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7.bin"/><Relationship Id="rId4" Type="http://schemas.openxmlformats.org/officeDocument/2006/relationships/notesSlide" Target="../notesSlides/notesSlide2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wmf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20.wmf"/><Relationship Id="rId4" Type="http://schemas.openxmlformats.org/officeDocument/2006/relationships/oleObject" Target="../embeddings/oleObject8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image" Target="../media/image23.wmf"/><Relationship Id="rId3" Type="http://schemas.openxmlformats.org/officeDocument/2006/relationships/tags" Target="../tags/tag38.xml"/><Relationship Id="rId7" Type="http://schemas.openxmlformats.org/officeDocument/2006/relationships/image" Target="../media/image20.wmf"/><Relationship Id="rId12" Type="http://schemas.openxmlformats.org/officeDocument/2006/relationships/oleObject" Target="../embeddings/oleObject13.bin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22.wmf"/><Relationship Id="rId5" Type="http://schemas.openxmlformats.org/officeDocument/2006/relationships/slideLayout" Target="../slideLayouts/slideLayout2.xml"/><Relationship Id="rId10" Type="http://schemas.openxmlformats.org/officeDocument/2006/relationships/oleObject" Target="../embeddings/oleObject12.bin"/><Relationship Id="rId4" Type="http://schemas.openxmlformats.org/officeDocument/2006/relationships/tags" Target="../tags/tag39.xml"/><Relationship Id="rId9" Type="http://schemas.openxmlformats.org/officeDocument/2006/relationships/image" Target="../media/image21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2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1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2.xml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2.xml"/><Relationship Id="rId5" Type="http://schemas.openxmlformats.org/officeDocument/2006/relationships/image" Target="../media/image39.emf"/><Relationship Id="rId4" Type="http://schemas.openxmlformats.org/officeDocument/2006/relationships/image" Target="../media/image35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slideLayout" Target="../slideLayouts/slideLayout118.xml"/><Relationship Id="rId1" Type="http://schemas.openxmlformats.org/officeDocument/2006/relationships/tags" Target="../tags/tag41.xml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0.xml"/><Relationship Id="rId4" Type="http://schemas.openxmlformats.org/officeDocument/2006/relationships/hyperlink" Target="https://en.wikipedia.org/wiki/File:Smiley.svg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1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slideLayout" Target="../slideLayouts/slideLayout118.xml"/><Relationship Id="rId1" Type="http://schemas.openxmlformats.org/officeDocument/2006/relationships/tags" Target="../tags/tag42.xml"/><Relationship Id="rId4" Type="http://schemas.openxmlformats.org/officeDocument/2006/relationships/image" Target="../media/image44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18.xml"/><Relationship Id="rId4" Type="http://schemas.openxmlformats.org/officeDocument/2006/relationships/image" Target="../media/image47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49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18.xml"/><Relationship Id="rId6" Type="http://schemas.openxmlformats.org/officeDocument/2006/relationships/image" Target="../media/image48.emf"/><Relationship Id="rId5" Type="http://schemas.openxmlformats.org/officeDocument/2006/relationships/image" Target="../media/image40.emf"/><Relationship Id="rId4" Type="http://schemas.openxmlformats.org/officeDocument/2006/relationships/image" Target="../media/image41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18.xml"/><Relationship Id="rId1" Type="http://schemas.openxmlformats.org/officeDocument/2006/relationships/tags" Target="../tags/tag43.xml"/><Relationship Id="rId5" Type="http://schemas.openxmlformats.org/officeDocument/2006/relationships/image" Target="../media/image50.wmf"/><Relationship Id="rId4" Type="http://schemas.openxmlformats.org/officeDocument/2006/relationships/oleObject" Target="../embeddings/oleObject14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18.xml"/><Relationship Id="rId1" Type="http://schemas.openxmlformats.org/officeDocument/2006/relationships/tags" Target="../tags/tag44.xml"/><Relationship Id="rId5" Type="http://schemas.openxmlformats.org/officeDocument/2006/relationships/image" Target="../media/image50.wmf"/><Relationship Id="rId4" Type="http://schemas.openxmlformats.org/officeDocument/2006/relationships/oleObject" Target="../embeddings/oleObject15.bin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2.xml"/><Relationship Id="rId4" Type="http://schemas.openxmlformats.org/officeDocument/2006/relationships/image" Target="../media/image41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118.xml"/><Relationship Id="rId1" Type="http://schemas.openxmlformats.org/officeDocument/2006/relationships/tags" Target="../tags/tag45.xml"/><Relationship Id="rId4" Type="http://schemas.openxmlformats.org/officeDocument/2006/relationships/image" Target="../media/image55.w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8.xml"/><Relationship Id="rId4" Type="http://schemas.openxmlformats.org/officeDocument/2006/relationships/image" Target="../media/image58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0.xml"/><Relationship Id="rId4" Type="http://schemas.openxmlformats.org/officeDocument/2006/relationships/hyperlink" Target="https://claudiapelaez13.blogspot.com/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122.xml"/><Relationship Id="rId4" Type="http://schemas.openxmlformats.org/officeDocument/2006/relationships/image" Target="../media/image5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122.xml"/><Relationship Id="rId5" Type="http://schemas.openxmlformats.org/officeDocument/2006/relationships/image" Target="../media/image590.png"/><Relationship Id="rId4" Type="http://schemas.openxmlformats.org/officeDocument/2006/relationships/image" Target="../media/image58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12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2.xml"/><Relationship Id="rId5" Type="http://schemas.openxmlformats.org/officeDocument/2006/relationships/image" Target="../media/image49.png"/><Relationship Id="rId4" Type="http://schemas.openxmlformats.org/officeDocument/2006/relationships/image" Target="../media/image63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61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78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122.xml"/><Relationship Id="rId6" Type="http://schemas.openxmlformats.org/officeDocument/2006/relationships/image" Target="../media/image65.png"/><Relationship Id="rId11" Type="http://schemas.openxmlformats.org/officeDocument/2006/relationships/image" Target="../media/image73.png"/><Relationship Id="rId5" Type="http://schemas.openxmlformats.org/officeDocument/2006/relationships/image" Target="../media/image64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62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6.xml"/><Relationship Id="rId4" Type="http://schemas.openxmlformats.org/officeDocument/2006/relationships/image" Target="../media/image66.w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12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4">
            <a:extLst>
              <a:ext uri="{FF2B5EF4-FFF2-40B4-BE49-F238E27FC236}">
                <a16:creationId xmlns:a16="http://schemas.microsoft.com/office/drawing/2014/main" id="{48A963B1-7CED-5440-A0CA-52578B5A24A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143000"/>
            <a:ext cx="10820400" cy="2286000"/>
          </a:xfrm>
        </p:spPr>
        <p:txBody>
          <a:bodyPr/>
          <a:lstStyle/>
          <a:p>
            <a:pPr algn="ctr" eaLnBrk="1" hangingPunct="1"/>
            <a:r>
              <a:rPr lang="pt-BR" altLang="en-US" sz="4500" b="1" dirty="0">
                <a:ea typeface="ＭＳ Ｐゴシック" panose="020B0600070205080204" pitchFamily="34" charset="-128"/>
              </a:rPr>
              <a:t>Arquitetura de Computadores</a:t>
            </a:r>
            <a:br>
              <a:rPr lang="pt-BR" altLang="en-US" sz="4500" b="1" dirty="0">
                <a:ea typeface="ＭＳ Ｐゴシック" panose="020B0600070205080204" pitchFamily="34" charset="-128"/>
              </a:rPr>
            </a:br>
            <a:r>
              <a:rPr lang="pt-BR" altLang="en-US" sz="32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 </a:t>
            </a:r>
            <a:endParaRPr lang="pt-BR" altLang="en-US" sz="3200" b="1" dirty="0">
              <a:solidFill>
                <a:srgbClr val="C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8986CFC-67B9-6748-9934-2C9778B6ACF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209800" y="3581401"/>
            <a:ext cx="7848600" cy="2900363"/>
          </a:xfrm>
        </p:spPr>
        <p:txBody>
          <a:bodyPr/>
          <a:lstStyle/>
          <a:p>
            <a:pPr eaLnBrk="1" hangingPunct="1"/>
            <a:endParaRPr lang="pt-BR" altLang="en-US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endParaRPr lang="pt-BR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pt-BR" altLang="en-US" sz="2800" dirty="0">
                <a:ea typeface="ＭＳ Ｐゴシック" panose="020B0600070205080204" pitchFamily="34" charset="-128"/>
              </a:rPr>
              <a:t>Prof. </a:t>
            </a:r>
            <a:r>
              <a:rPr lang="pt-BR" altLang="en-US" sz="2800" dirty="0" err="1">
                <a:ea typeface="ＭＳ Ｐゴシック" panose="020B0600070205080204" pitchFamily="34" charset="-128"/>
              </a:rPr>
              <a:t>Linder</a:t>
            </a:r>
            <a:r>
              <a:rPr lang="pt-BR" altLang="en-US" sz="2800" dirty="0">
                <a:ea typeface="ＭＳ Ｐゴシック" panose="020B0600070205080204" pitchFamily="34" charset="-128"/>
              </a:rPr>
              <a:t> Cândido da Silva</a:t>
            </a:r>
          </a:p>
          <a:p>
            <a:pPr eaLnBrk="1" hangingPunct="1"/>
            <a:endParaRPr lang="pt-BR" altLang="en-US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pt-BR" altLang="en-US" b="1" dirty="0">
                <a:ea typeface="ＭＳ Ｐゴシック" panose="020B0600070205080204" pitchFamily="34" charset="-128"/>
              </a:rPr>
              <a:t>UFMT</a:t>
            </a:r>
          </a:p>
          <a:p>
            <a:pPr eaLnBrk="1" hangingPunct="1"/>
            <a:r>
              <a:rPr lang="pt-BR" altLang="en-US" dirty="0">
                <a:ea typeface="ＭＳ Ｐゴシック" panose="020B0600070205080204" pitchFamily="34" charset="-128"/>
              </a:rPr>
              <a:t>Fevereiro de 2023</a:t>
            </a:r>
          </a:p>
          <a:p>
            <a:pPr eaLnBrk="1" hangingPunct="1"/>
            <a:endParaRPr lang="pt-BR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pt-BR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pt-BR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4896240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Title 1"/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10820400" cy="1524000"/>
          </a:xfrm>
        </p:spPr>
        <p:txBody>
          <a:bodyPr/>
          <a:lstStyle/>
          <a:p>
            <a:pPr algn="ctr"/>
            <a:r>
              <a:rPr lang="pt-BR" sz="4400" dirty="0">
                <a:latin typeface="Garamond" charset="0"/>
              </a:rPr>
              <a:t>Como os Computadores São Projetados? </a:t>
            </a:r>
            <a:br>
              <a:rPr lang="pt-BR" sz="4400" dirty="0">
                <a:latin typeface="Garamond" charset="0"/>
              </a:rPr>
            </a:br>
            <a:br>
              <a:rPr lang="pt-BR" sz="1050" dirty="0"/>
            </a:br>
            <a:br>
              <a:rPr lang="pt-BR" sz="2000" dirty="0"/>
            </a:br>
            <a:endParaRPr lang="pt-BR" sz="4400" dirty="0">
              <a:latin typeface="Garamond" charset="0"/>
            </a:endParaRPr>
          </a:p>
        </p:txBody>
      </p:sp>
      <p:sp>
        <p:nvSpPr>
          <p:cNvPr id="15053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64E342A0-F66A-8349-9DE5-CDF9A06A5894}" type="slidenum">
              <a:rPr lang="en-US" sz="1200">
                <a:solidFill>
                  <a:srgbClr val="000000"/>
                </a:solidFill>
                <a:latin typeface="Garamond" charset="0"/>
                <a:cs typeface="Arial" charset="0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10</a:t>
            </a:fld>
            <a:endParaRPr lang="en-US" sz="12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2208DA88-208B-4E42-A9C3-0310A578FB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Visão Geral Sobre a Metodologia Envolvida no </a:t>
            </a:r>
          </a:p>
          <a:p>
            <a:r>
              <a:rPr lang="pt-BR" dirty="0"/>
              <a:t>Projeto de Processadores</a:t>
            </a:r>
          </a:p>
        </p:txBody>
      </p:sp>
    </p:spTree>
    <p:extLst>
      <p:ext uri="{BB962C8B-B14F-4D97-AF65-F5344CB8AC3E}">
        <p14:creationId xmlns:p14="http://schemas.microsoft.com/office/powerpoint/2010/main" val="2904107046"/>
      </p:ext>
    </p:extLst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D8A5C-A5FA-4641-9D4B-D68A98D4B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Forma Canônica SOP </a:t>
            </a:r>
            <a:r>
              <a:rPr lang="pt-BR" i="1" dirty="0"/>
              <a:t>versus </a:t>
            </a:r>
            <a:r>
              <a:rPr lang="pt-BR" dirty="0"/>
              <a:t>Forma Mínima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E596E1-6EC8-4F47-AB87-84B1300C32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1" hangingPunct="1">
              <a:defRPr/>
            </a:pPr>
            <a:fld id="{B279EF5C-C746-4084-8A0D-12DD977AB7F9}" type="slidenum">
              <a:rPr lang="pt-BR" altLang="en-US" smtClean="0">
                <a:solidFill>
                  <a:srgbClr val="000000"/>
                </a:solidFill>
                <a:cs typeface="Arial" panose="020B0604020202020204" pitchFamily="34" charset="0"/>
              </a:rPr>
              <a:pPr eaLnBrk="1" hangingPunct="1">
                <a:defRPr/>
              </a:pPr>
              <a:t>100</a:t>
            </a:fld>
            <a:endParaRPr lang="pt-BR" altLang="en-US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3F037B0C-BF20-49FC-8F6F-14E89D21DF04}"/>
              </a:ext>
            </a:extLst>
          </p:cNvPr>
          <p:cNvSpPr/>
          <p:nvPr/>
        </p:nvSpPr>
        <p:spPr>
          <a:xfrm>
            <a:off x="5238279" y="2401888"/>
            <a:ext cx="5143500" cy="8255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39686" marR="39686">
              <a:defRPr sz="22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lang="pt-BR" sz="2200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10" name="Oval">
            <a:extLst>
              <a:ext uri="{FF2B5EF4-FFF2-40B4-BE49-F238E27FC236}">
                <a16:creationId xmlns:a16="http://schemas.microsoft.com/office/drawing/2014/main" id="{A15EA4A5-7740-49A2-B25E-5DC27A7B0D1C}"/>
              </a:ext>
            </a:extLst>
          </p:cNvPr>
          <p:cNvSpPr/>
          <p:nvPr/>
        </p:nvSpPr>
        <p:spPr>
          <a:xfrm>
            <a:off x="4082579" y="2947988"/>
            <a:ext cx="444500" cy="317500"/>
          </a:xfrm>
          <a:prstGeom prst="ellipse">
            <a:avLst/>
          </a:prstGeom>
          <a:solidFill>
            <a:srgbClr val="FFB6C2"/>
          </a:solidFill>
          <a:ln w="25400"/>
        </p:spPr>
        <p:txBody>
          <a:bodyPr lIns="50800" tIns="50800" rIns="50800" bIns="50800" anchor="ctr"/>
          <a:lstStyle/>
          <a:p>
            <a:pPr marL="39686" marR="39686">
              <a:defRPr sz="22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lang="pt-BR" sz="2200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E028DD5A-08C1-47F7-958E-5B2B67F797E8}"/>
              </a:ext>
            </a:extLst>
          </p:cNvPr>
          <p:cNvSpPr/>
          <p:nvPr/>
        </p:nvSpPr>
        <p:spPr>
          <a:xfrm>
            <a:off x="5289079" y="3733800"/>
            <a:ext cx="5143500" cy="1991716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39686" marR="39686">
              <a:defRPr sz="22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lang="pt-BR" sz="2200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12" name="Shorthand Notation for…">
            <a:extLst>
              <a:ext uri="{FF2B5EF4-FFF2-40B4-BE49-F238E27FC236}">
                <a16:creationId xmlns:a16="http://schemas.microsoft.com/office/drawing/2014/main" id="{2C1E300F-96EA-4AAA-BDA3-F272746B8388}"/>
              </a:ext>
            </a:extLst>
          </p:cNvPr>
          <p:cNvSpPr txBox="1"/>
          <p:nvPr/>
        </p:nvSpPr>
        <p:spPr>
          <a:xfrm>
            <a:off x="2120307" y="3697289"/>
            <a:ext cx="2592634" cy="528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 algn="ctr">
              <a:lnSpc>
                <a:spcPct val="85000"/>
              </a:lnSpc>
              <a:buClr>
                <a:srgbClr val="DA273E"/>
              </a:buClr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b="1" dirty="0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Notação abreviada para</a:t>
            </a:r>
          </a:p>
          <a:p>
            <a:pPr marL="38100" marR="38100" algn="ctr">
              <a:lnSpc>
                <a:spcPct val="85000"/>
              </a:lnSpc>
              <a:buClr>
                <a:srgbClr val="DA273E"/>
              </a:buClr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b="1" dirty="0" err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mintermos</a:t>
            </a:r>
            <a:r>
              <a:rPr lang="pt-BR" b="1" dirty="0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 de 3 Variáveis</a:t>
            </a:r>
          </a:p>
        </p:txBody>
      </p:sp>
      <p:sp>
        <p:nvSpPr>
          <p:cNvPr id="13" name="ƒ in canonical form:">
            <a:extLst>
              <a:ext uri="{FF2B5EF4-FFF2-40B4-BE49-F238E27FC236}">
                <a16:creationId xmlns:a16="http://schemas.microsoft.com/office/drawing/2014/main" id="{6C370343-AC7C-4334-B610-DC017707B447}"/>
              </a:ext>
            </a:extLst>
          </p:cNvPr>
          <p:cNvSpPr txBox="1"/>
          <p:nvPr/>
        </p:nvSpPr>
        <p:spPr>
          <a:xfrm>
            <a:off x="5201522" y="1018178"/>
            <a:ext cx="5260053" cy="687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marL="38100" marR="38100" defTabSz="914400">
              <a:lnSpc>
                <a:spcPct val="85000"/>
              </a:lnSpc>
              <a:buClr>
                <a:srgbClr val="062B6B"/>
              </a:buClr>
              <a:buFont typeface="Arial"/>
              <a:defRPr sz="1800" b="1" i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 lang="pt-BR" sz="2400" dirty="0">
                <a:latin typeface="Garamond"/>
              </a:rPr>
              <a:t>A função </a:t>
            </a:r>
            <a:r>
              <a:rPr lang="pt-BR" sz="2400" dirty="0" err="1">
                <a:latin typeface="Garamond"/>
              </a:rPr>
              <a:t>F</a:t>
            </a:r>
            <a:r>
              <a:rPr lang="pt-BR" sz="2400" dirty="0">
                <a:latin typeface="Garamond"/>
              </a:rPr>
              <a:t> do slide anterior na forma SOP em notação sigma:</a:t>
            </a:r>
          </a:p>
        </p:txBody>
      </p:sp>
      <p:sp>
        <p:nvSpPr>
          <p:cNvPr id="14" name="ƒ(A,B,C) = ∑m(3,4,5,6,7)">
            <a:extLst>
              <a:ext uri="{FF2B5EF4-FFF2-40B4-BE49-F238E27FC236}">
                <a16:creationId xmlns:a16="http://schemas.microsoft.com/office/drawing/2014/main" id="{E7F17F8B-89F5-4F15-8E65-568C5BDD237E}"/>
              </a:ext>
            </a:extLst>
          </p:cNvPr>
          <p:cNvSpPr txBox="1"/>
          <p:nvPr/>
        </p:nvSpPr>
        <p:spPr>
          <a:xfrm>
            <a:off x="5250979" y="1728788"/>
            <a:ext cx="2595262" cy="292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 marL="38100" marR="38100" defTabSz="914400">
              <a:lnSpc>
                <a:spcPct val="85000"/>
              </a:lnSpc>
              <a:buClr>
                <a:srgbClr val="062B6B"/>
              </a:buClr>
              <a:buFont typeface="Arial"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 lang="pt-BR" dirty="0" err="1">
                <a:latin typeface="Garamond"/>
              </a:rPr>
              <a:t>F</a:t>
            </a:r>
            <a:r>
              <a:rPr lang="pt-BR" dirty="0">
                <a:latin typeface="Garamond"/>
              </a:rPr>
              <a:t>(A,B,C) = ∑m(3,4,5,6,7)</a:t>
            </a:r>
          </a:p>
        </p:txBody>
      </p:sp>
      <p:sp>
        <p:nvSpPr>
          <p:cNvPr id="15" name="= m3 + m4 + m5 + m6 + m7">
            <a:extLst>
              <a:ext uri="{FF2B5EF4-FFF2-40B4-BE49-F238E27FC236}">
                <a16:creationId xmlns:a16="http://schemas.microsoft.com/office/drawing/2014/main" id="{AFFA5886-27F9-4576-A13C-35CEB3343755}"/>
              </a:ext>
            </a:extLst>
          </p:cNvPr>
          <p:cNvSpPr txBox="1"/>
          <p:nvPr/>
        </p:nvSpPr>
        <p:spPr>
          <a:xfrm>
            <a:off x="6216180" y="2033588"/>
            <a:ext cx="2939907" cy="292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 marL="38100" marR="38100" defTabSz="914400">
              <a:lnSpc>
                <a:spcPct val="85000"/>
              </a:lnSpc>
              <a:buClr>
                <a:srgbClr val="062B6B"/>
              </a:buClr>
              <a:buFont typeface="Arial"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 lang="pt-BR" dirty="0">
                <a:latin typeface="Garamond"/>
              </a:rPr>
              <a:t>= m3 + m4 + m5 + m6 + m7</a:t>
            </a:r>
          </a:p>
        </p:txBody>
      </p:sp>
      <p:sp>
        <p:nvSpPr>
          <p:cNvPr id="16" name="canonical form ≠ minimal form">
            <a:extLst>
              <a:ext uri="{FF2B5EF4-FFF2-40B4-BE49-F238E27FC236}">
                <a16:creationId xmlns:a16="http://schemas.microsoft.com/office/drawing/2014/main" id="{7A2F7D17-D834-42D6-80CC-1D67AB74B6E8}"/>
              </a:ext>
            </a:extLst>
          </p:cNvPr>
          <p:cNvSpPr txBox="1"/>
          <p:nvPr/>
        </p:nvSpPr>
        <p:spPr>
          <a:xfrm>
            <a:off x="5164603" y="3344694"/>
            <a:ext cx="4055597" cy="312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 marL="38100" marR="38100" defTabSz="914400">
              <a:lnSpc>
                <a:spcPct val="85000"/>
              </a:lnSpc>
              <a:buClr>
                <a:srgbClr val="062B6B"/>
              </a:buClr>
              <a:buFont typeface="Arial"/>
              <a:defRPr sz="1800" b="1" i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 lang="pt-BR" sz="2000" dirty="0"/>
              <a:t>Forma canônica ≠ forma mínima</a:t>
            </a:r>
          </a:p>
        </p:txBody>
      </p:sp>
      <p:sp>
        <p:nvSpPr>
          <p:cNvPr id="19" name="2-Level AND/OR…">
            <a:extLst>
              <a:ext uri="{FF2B5EF4-FFF2-40B4-BE49-F238E27FC236}">
                <a16:creationId xmlns:a16="http://schemas.microsoft.com/office/drawing/2014/main" id="{62F1A953-35C2-4054-8FA6-138A8DFF8BCC}"/>
              </a:ext>
            </a:extLst>
          </p:cNvPr>
          <p:cNvSpPr txBox="1"/>
          <p:nvPr/>
        </p:nvSpPr>
        <p:spPr>
          <a:xfrm>
            <a:off x="1434368" y="5589589"/>
            <a:ext cx="3429529" cy="292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 algn="ctr">
              <a:lnSpc>
                <a:spcPct val="85000"/>
              </a:lnSpc>
              <a:buClr>
                <a:srgbClr val="062B6B"/>
              </a:buClr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Implementação da forma mínima</a:t>
            </a:r>
          </a:p>
        </p:txBody>
      </p:sp>
      <p:grpSp>
        <p:nvGrpSpPr>
          <p:cNvPr id="20" name="Group">
            <a:extLst>
              <a:ext uri="{FF2B5EF4-FFF2-40B4-BE49-F238E27FC236}">
                <a16:creationId xmlns:a16="http://schemas.microsoft.com/office/drawing/2014/main" id="{A2769329-3F49-48AF-BA65-F23F0C6441AA}"/>
              </a:ext>
            </a:extLst>
          </p:cNvPr>
          <p:cNvGrpSpPr/>
          <p:nvPr/>
        </p:nvGrpSpPr>
        <p:grpSpPr>
          <a:xfrm>
            <a:off x="2036292" y="1219201"/>
            <a:ext cx="2550057" cy="2346283"/>
            <a:chOff x="0" y="0"/>
            <a:chExt cx="2550056" cy="2346282"/>
          </a:xfrm>
        </p:grpSpPr>
        <p:sp>
          <p:nvSpPr>
            <p:cNvPr id="21" name="A B C minterms…">
              <a:extLst>
                <a:ext uri="{FF2B5EF4-FFF2-40B4-BE49-F238E27FC236}">
                  <a16:creationId xmlns:a16="http://schemas.microsoft.com/office/drawing/2014/main" id="{D5AA62ED-702A-4420-A130-AEBDE86FF1EF}"/>
                </a:ext>
              </a:extLst>
            </p:cNvPr>
            <p:cNvSpPr txBox="1"/>
            <p:nvPr/>
          </p:nvSpPr>
          <p:spPr>
            <a:xfrm>
              <a:off x="0" y="0"/>
              <a:ext cx="2550056" cy="23462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marL="39686" marR="39686">
                <a:lnSpc>
                  <a:spcPct val="90000"/>
                </a:lnSpc>
                <a:buClr>
                  <a:srgbClr val="062B6B"/>
                </a:buClr>
                <a:tabLst>
                  <a:tab pos="444500" algn="ctr"/>
                  <a:tab pos="787400" algn="ctr"/>
                  <a:tab pos="1130300" algn="l"/>
                  <a:tab pos="1587500" algn="l"/>
                  <a:tab pos="1866900" algn="l"/>
                </a:tabLst>
                <a:defRPr sz="1800" b="1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lang="pt-BR" b="1" dirty="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Garamond"/>
                  <a:cs typeface="Arial"/>
                  <a:sym typeface="Arial"/>
                </a:rPr>
                <a:t>			</a:t>
              </a:r>
              <a:r>
                <a:rPr lang="pt-BR" b="1" dirty="0" err="1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Garamond"/>
                  <a:cs typeface="Arial"/>
                  <a:sym typeface="Arial"/>
                </a:rPr>
                <a:t>mintermos</a:t>
              </a:r>
              <a:endPara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endParaRPr>
            </a:p>
            <a:p>
              <a:pPr marL="39686" marR="39686">
                <a:lnSpc>
                  <a:spcPct val="90000"/>
                </a:lnSpc>
                <a:buClr>
                  <a:srgbClr val="062B6B"/>
                </a:buClr>
                <a:tabLst>
                  <a:tab pos="444500" algn="ctr"/>
                  <a:tab pos="787400" algn="ctr"/>
                  <a:tab pos="1130300" algn="l"/>
                  <a:tab pos="1587500" algn="l"/>
                  <a:tab pos="1866900" algn="l"/>
                </a:tabLst>
                <a:defRPr sz="1800" b="1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lang="pt-BR" b="1" dirty="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Garamond"/>
                  <a:cs typeface="Arial"/>
                  <a:sym typeface="Arial"/>
                </a:rPr>
                <a:t>0	0	0	             = m0</a:t>
              </a:r>
            </a:p>
            <a:p>
              <a:pPr marL="39686" marR="39686">
                <a:lnSpc>
                  <a:spcPct val="90000"/>
                </a:lnSpc>
                <a:buClr>
                  <a:srgbClr val="062B6B"/>
                </a:buClr>
                <a:tabLst>
                  <a:tab pos="444500" algn="ctr"/>
                  <a:tab pos="787400" algn="ctr"/>
                  <a:tab pos="1130300" algn="l"/>
                  <a:tab pos="1587500" algn="l"/>
                  <a:tab pos="1866900" algn="l"/>
                </a:tabLst>
                <a:defRPr sz="1800" b="1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lang="pt-BR" b="1" dirty="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Garamond"/>
                  <a:cs typeface="Arial"/>
                  <a:sym typeface="Arial"/>
                </a:rPr>
                <a:t>0	0	1			= m1</a:t>
              </a:r>
            </a:p>
            <a:p>
              <a:pPr marL="39686" marR="39686">
                <a:lnSpc>
                  <a:spcPct val="90000"/>
                </a:lnSpc>
                <a:buClr>
                  <a:srgbClr val="062B6B"/>
                </a:buClr>
                <a:tabLst>
                  <a:tab pos="444500" algn="ctr"/>
                  <a:tab pos="787400" algn="ctr"/>
                  <a:tab pos="1130300" algn="l"/>
                  <a:tab pos="1587500" algn="l"/>
                  <a:tab pos="1866900" algn="l"/>
                </a:tabLst>
                <a:defRPr sz="1800" b="1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lang="pt-BR" b="1" dirty="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Garamond"/>
                  <a:cs typeface="Arial"/>
                  <a:sym typeface="Arial"/>
                </a:rPr>
                <a:t>0	1	0			= m2</a:t>
              </a:r>
            </a:p>
            <a:p>
              <a:pPr marL="39686" marR="39686">
                <a:lnSpc>
                  <a:spcPct val="90000"/>
                </a:lnSpc>
                <a:buClr>
                  <a:srgbClr val="062B6B"/>
                </a:buClr>
                <a:tabLst>
                  <a:tab pos="444500" algn="ctr"/>
                  <a:tab pos="787400" algn="ctr"/>
                  <a:tab pos="1130300" algn="l"/>
                  <a:tab pos="1587500" algn="l"/>
                  <a:tab pos="1866900" algn="l"/>
                </a:tabLst>
                <a:defRPr sz="1800" b="1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lang="pt-BR" b="1" dirty="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Garamond"/>
                  <a:cs typeface="Arial"/>
                  <a:sym typeface="Arial"/>
                </a:rPr>
                <a:t>0	1	1			= m3</a:t>
              </a:r>
            </a:p>
            <a:p>
              <a:pPr marL="39686" marR="39686">
                <a:lnSpc>
                  <a:spcPct val="90000"/>
                </a:lnSpc>
                <a:buClr>
                  <a:srgbClr val="062B6B"/>
                </a:buClr>
                <a:tabLst>
                  <a:tab pos="444500" algn="ctr"/>
                  <a:tab pos="787400" algn="ctr"/>
                  <a:tab pos="1130300" algn="l"/>
                  <a:tab pos="1587500" algn="l"/>
                  <a:tab pos="1866900" algn="l"/>
                </a:tabLst>
                <a:defRPr sz="1800" b="1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lang="pt-BR" b="1" dirty="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Garamond"/>
                  <a:cs typeface="Arial"/>
                  <a:sym typeface="Arial"/>
                </a:rPr>
                <a:t>1	0	0			= m4</a:t>
              </a:r>
            </a:p>
            <a:p>
              <a:pPr marL="39686" marR="39686">
                <a:lnSpc>
                  <a:spcPct val="90000"/>
                </a:lnSpc>
                <a:buClr>
                  <a:srgbClr val="062B6B"/>
                </a:buClr>
                <a:tabLst>
                  <a:tab pos="444500" algn="ctr"/>
                  <a:tab pos="787400" algn="ctr"/>
                  <a:tab pos="1130300" algn="l"/>
                  <a:tab pos="1587500" algn="l"/>
                  <a:tab pos="1866900" algn="l"/>
                </a:tabLst>
                <a:defRPr sz="1800" b="1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lang="pt-BR" b="1" dirty="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Garamond"/>
                  <a:cs typeface="Arial"/>
                  <a:sym typeface="Arial"/>
                </a:rPr>
                <a:t>1	0	1			= m5</a:t>
              </a:r>
            </a:p>
            <a:p>
              <a:pPr marL="39686" marR="39686">
                <a:lnSpc>
                  <a:spcPct val="90000"/>
                </a:lnSpc>
                <a:buClr>
                  <a:srgbClr val="062B6B"/>
                </a:buClr>
                <a:tabLst>
                  <a:tab pos="444500" algn="ctr"/>
                  <a:tab pos="787400" algn="ctr"/>
                  <a:tab pos="1130300" algn="l"/>
                  <a:tab pos="1587500" algn="l"/>
                  <a:tab pos="1866900" algn="l"/>
                </a:tabLst>
                <a:defRPr sz="1800" b="1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lang="pt-BR" b="1" dirty="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Garamond"/>
                  <a:cs typeface="Arial"/>
                  <a:sym typeface="Arial"/>
                </a:rPr>
                <a:t>1	1	0			= m6</a:t>
              </a:r>
            </a:p>
            <a:p>
              <a:pPr marL="39686" marR="39686">
                <a:lnSpc>
                  <a:spcPct val="90000"/>
                </a:lnSpc>
                <a:buClr>
                  <a:srgbClr val="062B6B"/>
                </a:buClr>
                <a:tabLst>
                  <a:tab pos="444500" algn="ctr"/>
                  <a:tab pos="787400" algn="ctr"/>
                  <a:tab pos="1130300" algn="l"/>
                  <a:tab pos="1587500" algn="l"/>
                  <a:tab pos="1866900" algn="l"/>
                </a:tabLst>
                <a:defRPr sz="1800" b="1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lang="pt-BR" b="1" dirty="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Garamond"/>
                  <a:cs typeface="Arial"/>
                  <a:sym typeface="Arial"/>
                </a:rPr>
                <a:t>1	1	1			= m7</a:t>
              </a:r>
            </a:p>
          </p:txBody>
        </p:sp>
        <p:sp>
          <p:nvSpPr>
            <p:cNvPr id="22" name="Line">
              <a:extLst>
                <a:ext uri="{FF2B5EF4-FFF2-40B4-BE49-F238E27FC236}">
                  <a16:creationId xmlns:a16="http://schemas.microsoft.com/office/drawing/2014/main" id="{AF20CC38-D3F5-4677-B5AD-5CDCCC57D562}"/>
                </a:ext>
              </a:extLst>
            </p:cNvPr>
            <p:cNvSpPr/>
            <p:nvPr/>
          </p:nvSpPr>
          <p:spPr>
            <a:xfrm>
              <a:off x="65087" y="268287"/>
              <a:ext cx="2387601" cy="1588"/>
            </a:xfrm>
            <a:prstGeom prst="line">
              <a:avLst/>
            </a:prstGeom>
            <a:noFill/>
            <a:ln w="25400" cap="flat">
              <a:solidFill>
                <a:srgbClr val="062B6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/>
              </a:pPr>
              <a:endParaRPr lang="pt-BR" dirty="0">
                <a:solidFill>
                  <a:srgbClr val="000000"/>
                </a:solidFill>
                <a:latin typeface="Garamond"/>
              </a:endParaRPr>
            </a:p>
          </p:txBody>
        </p:sp>
        <p:sp>
          <p:nvSpPr>
            <p:cNvPr id="23" name="Line">
              <a:extLst>
                <a:ext uri="{FF2B5EF4-FFF2-40B4-BE49-F238E27FC236}">
                  <a16:creationId xmlns:a16="http://schemas.microsoft.com/office/drawing/2014/main" id="{3F508DAA-A852-4672-B488-FD89E80BD2BF}"/>
                </a:ext>
              </a:extLst>
            </p:cNvPr>
            <p:cNvSpPr/>
            <p:nvPr/>
          </p:nvSpPr>
          <p:spPr>
            <a:xfrm>
              <a:off x="1030287" y="103187"/>
              <a:ext cx="1588" cy="2095501"/>
            </a:xfrm>
            <a:prstGeom prst="line">
              <a:avLst/>
            </a:prstGeom>
            <a:noFill/>
            <a:ln w="25400" cap="flat">
              <a:solidFill>
                <a:srgbClr val="062B6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/>
              </a:pPr>
              <a:endParaRPr lang="pt-BR" dirty="0">
                <a:solidFill>
                  <a:srgbClr val="000000"/>
                </a:solidFill>
                <a:latin typeface="Garamond"/>
              </a:endParaRPr>
            </a:p>
          </p:txBody>
        </p:sp>
      </p:grpSp>
      <p:pic>
        <p:nvPicPr>
          <p:cNvPr id="24" name="droppedImage.pdf" descr="droppedImage.pdf">
            <a:extLst>
              <a:ext uri="{FF2B5EF4-FFF2-40B4-BE49-F238E27FC236}">
                <a16:creationId xmlns:a16="http://schemas.microsoft.com/office/drawing/2014/main" id="{28405014-B99B-4475-B390-BFE688829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979" y="4598988"/>
            <a:ext cx="2501900" cy="1016000"/>
          </a:xfrm>
          <a:prstGeom prst="rect">
            <a:avLst/>
          </a:prstGeom>
          <a:ln w="25400"/>
        </p:spPr>
      </p:pic>
      <p:sp>
        <p:nvSpPr>
          <p:cNvPr id="25" name="Line">
            <a:extLst>
              <a:ext uri="{FF2B5EF4-FFF2-40B4-BE49-F238E27FC236}">
                <a16:creationId xmlns:a16="http://schemas.microsoft.com/office/drawing/2014/main" id="{282C7447-6494-45B3-AC2C-EB84A5B077A8}"/>
              </a:ext>
            </a:extLst>
          </p:cNvPr>
          <p:cNvSpPr/>
          <p:nvPr/>
        </p:nvSpPr>
        <p:spPr>
          <a:xfrm>
            <a:off x="4610413" y="3107370"/>
            <a:ext cx="279576" cy="7650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1432" h="21600" extrusionOk="0">
                <a:moveTo>
                  <a:pt x="5959" y="21600"/>
                </a:moveTo>
                <a:cubicBezTo>
                  <a:pt x="5959" y="21600"/>
                  <a:pt x="21600" y="514"/>
                  <a:pt x="0" y="0"/>
                </a:cubicBezTo>
              </a:path>
            </a:pathLst>
          </a:custGeom>
          <a:ln w="25400">
            <a:solidFill>
              <a:srgbClr val="D21C42"/>
            </a:solidFill>
            <a:tailEnd type="stealth"/>
          </a:ln>
        </p:spPr>
        <p:txBody>
          <a:bodyPr lIns="50800" tIns="50800" rIns="50800" bIns="50800" anchor="ctr"/>
          <a:lstStyle/>
          <a:p>
            <a:pPr marL="39686" marR="39686">
              <a:defRPr sz="22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lang="pt-BR" sz="2200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727AD33-C804-418B-A30B-1AB2EE0EBDB9}"/>
                  </a:ext>
                </a:extLst>
              </p:cNvPr>
              <p:cNvSpPr/>
              <p:nvPr/>
            </p:nvSpPr>
            <p:spPr>
              <a:xfrm>
                <a:off x="5052534" y="2437640"/>
                <a:ext cx="4250266" cy="7092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𝑭</m:t>
                      </m:r>
                      <m:r>
                        <a:rPr lang="pt-BR" sz="2000" b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pt-BR" sz="20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pt-BR" sz="20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𝑨</m:t>
                          </m:r>
                        </m:e>
                      </m:acc>
                      <m:r>
                        <a:rPr lang="pt-BR" sz="2000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𝐁𝐂</m:t>
                      </m:r>
                      <m:r>
                        <a:rPr lang="pt-BR" sz="2000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   +  </m:t>
                      </m:r>
                      <m:r>
                        <a:rPr lang="pt-BR" sz="2000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𝐀</m:t>
                      </m:r>
                      <m:acc>
                        <m:accPr>
                          <m:chr m:val="̅"/>
                          <m:ctrlPr>
                            <a:rPr lang="pt-BR" sz="20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pt-BR" sz="20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pt-BR" sz="20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pt-BR" sz="20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𝑪</m:t>
                          </m:r>
                        </m:e>
                      </m:acc>
                      <m:r>
                        <a:rPr lang="pt-BR" sz="2000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   </m:t>
                      </m:r>
                    </m:oMath>
                  </m:oMathPara>
                </a14:m>
                <a:endParaRPr lang="pt-BR" sz="2000" b="1" dirty="0">
                  <a:solidFill>
                    <a:srgbClr val="0000FF"/>
                  </a:solidFill>
                  <a:uFill>
                    <a:solidFill>
                      <a:srgbClr val="D21C42"/>
                    </a:solidFill>
                  </a:uFill>
                  <a:latin typeface="Cambria Math" panose="02040503050406030204" pitchFamily="18" charset="0"/>
                  <a:cs typeface="Arial"/>
                  <a:sym typeface="Arial"/>
                </a:endParaRPr>
              </a:p>
              <a:p>
                <a:pPr>
                  <a:defRPr/>
                </a:pPr>
                <a:r>
                  <a:rPr lang="pt-BR" sz="2000" b="1" dirty="0">
                    <a:solidFill>
                      <a:srgbClr val="0000FF"/>
                    </a:solidFill>
                    <a:uFill>
                      <a:solidFill>
                        <a:srgbClr val="D21C42"/>
                      </a:solidFill>
                    </a:uFill>
                    <a:ea typeface="Arial"/>
                    <a:cs typeface="Arial"/>
                    <a:sym typeface="Arial"/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pt-BR" sz="2000" b="1">
                        <a:solidFill>
                          <a:srgbClr val="0000FF"/>
                        </a:solidFill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+  </m:t>
                    </m:r>
                    <m:r>
                      <a:rPr lang="pt-BR" sz="2000" b="1">
                        <a:solidFill>
                          <a:srgbClr val="0000FF"/>
                        </a:solidFill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𝐀</m:t>
                    </m:r>
                    <m:acc>
                      <m:accPr>
                        <m:chr m:val="̅"/>
                        <m:ctrlPr>
                          <a:rPr lang="pt-BR" sz="2000" b="1" i="1">
                            <a:solidFill>
                              <a:srgbClr val="0000FF"/>
                            </a:solidFill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accPr>
                      <m:e>
                        <m:r>
                          <a:rPr lang="pt-BR" sz="2000" b="1" i="1">
                            <a:solidFill>
                              <a:srgbClr val="0000FF"/>
                            </a:solidFill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𝑩</m:t>
                        </m:r>
                      </m:e>
                    </m:acc>
                    <m:r>
                      <a:rPr lang="pt-BR" sz="2000" b="1">
                        <a:solidFill>
                          <a:srgbClr val="0000FF"/>
                        </a:solidFill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𝐂</m:t>
                    </m:r>
                    <m:r>
                      <a:rPr lang="pt-BR" sz="2000" b="1">
                        <a:solidFill>
                          <a:srgbClr val="0000FF"/>
                        </a:solidFill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   +  </m:t>
                    </m:r>
                    <m:r>
                      <a:rPr lang="pt-BR" sz="2000" b="1">
                        <a:solidFill>
                          <a:srgbClr val="0000FF"/>
                        </a:solidFill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𝐀𝐁</m:t>
                    </m:r>
                    <m:acc>
                      <m:accPr>
                        <m:chr m:val="̅"/>
                        <m:ctrlPr>
                          <a:rPr lang="pt-BR" sz="2000" b="1" i="1">
                            <a:solidFill>
                              <a:srgbClr val="0000FF"/>
                            </a:solidFill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accPr>
                      <m:e>
                        <m:r>
                          <a:rPr lang="pt-BR" sz="2000" b="1" i="1">
                            <a:solidFill>
                              <a:srgbClr val="0000FF"/>
                            </a:solidFill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𝑪</m:t>
                        </m:r>
                      </m:e>
                    </m:acc>
                    <m:r>
                      <a:rPr lang="pt-BR" sz="2000" b="1">
                        <a:solidFill>
                          <a:srgbClr val="0000FF"/>
                        </a:solidFill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cs typeface="Arial"/>
                        <a:sym typeface="Arial"/>
                      </a:rPr>
                      <m:t>  </m:t>
                    </m:r>
                    <m:r>
                      <a:rPr lang="pt-BR" sz="2000" b="1">
                        <a:solidFill>
                          <a:srgbClr val="0000FF"/>
                        </a:solidFill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+  </m:t>
                    </m:r>
                    <m:r>
                      <a:rPr lang="pt-BR" sz="2000" b="1">
                        <a:solidFill>
                          <a:srgbClr val="0000FF"/>
                        </a:solidFill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𝐀𝐁𝐂</m:t>
                    </m:r>
                  </m:oMath>
                </a14:m>
                <a:endParaRPr lang="pt-BR" sz="2000" b="1" dirty="0">
                  <a:solidFill>
                    <a:srgbClr val="0000FF"/>
                  </a:solidFill>
                  <a:uFill>
                    <a:solidFill>
                      <a:srgbClr val="D21C42"/>
                    </a:solidFill>
                  </a:uFill>
                  <a:latin typeface="Garamond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727AD33-C804-418B-A30B-1AB2EE0EBD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534" y="2437640"/>
                <a:ext cx="4250266" cy="709297"/>
              </a:xfrm>
              <a:prstGeom prst="rect">
                <a:avLst/>
              </a:prstGeom>
              <a:blipFill>
                <a:blip r:embed="rId3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">
            <a:extLst>
              <a:ext uri="{FF2B5EF4-FFF2-40B4-BE49-F238E27FC236}">
                <a16:creationId xmlns:a16="http://schemas.microsoft.com/office/drawing/2014/main" id="{2130B369-0EC2-4B25-9E25-9C9871ABECBA}"/>
              </a:ext>
            </a:extLst>
          </p:cNvPr>
          <p:cNvSpPr/>
          <p:nvPr/>
        </p:nvSpPr>
        <p:spPr>
          <a:xfrm>
            <a:off x="6045200" y="2484053"/>
            <a:ext cx="3124200" cy="61923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txBody>
          <a:bodyPr lIns="50800" tIns="50800" rIns="50800" bIns="50800" anchor="ctr"/>
          <a:lstStyle/>
          <a:p>
            <a:pPr marL="39686" marR="39686">
              <a:defRPr sz="22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lang="pt-BR" sz="2200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575D117-0BF9-42B8-ADA7-6C4F7A602A86}"/>
                  </a:ext>
                </a:extLst>
              </p:cNvPr>
              <p:cNvSpPr/>
              <p:nvPr/>
            </p:nvSpPr>
            <p:spPr>
              <a:xfrm>
                <a:off x="5424170" y="3774907"/>
                <a:ext cx="5037405" cy="4008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𝑭</m:t>
                      </m:r>
                      <m:r>
                        <a:rPr lang="pt-BR" sz="2000" b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=</m:t>
                      </m:r>
                      <m:r>
                        <a:rPr lang="pt-BR" sz="2000" b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𝐀</m:t>
                      </m:r>
                      <m:acc>
                        <m:accPr>
                          <m:chr m:val="̅"/>
                          <m:ctrlPr>
                            <a:rPr lang="pt-BR" sz="20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pt-BR" sz="20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  <m:d>
                        <m:dPr>
                          <m:ctrlPr>
                            <a:rPr lang="pt-BR" sz="20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dPr>
                        <m:e>
                          <m:r>
                            <a:rPr lang="pt-BR" sz="20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𝑪</m:t>
                          </m:r>
                          <m:r>
                            <a:rPr lang="pt-BR" sz="20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pt-BR" sz="2000" b="1" i="1">
                                  <a:solidFill>
                                    <a:srgbClr val="0000FF"/>
                                  </a:solidFill>
                                  <a:uFill>
                                    <a:solidFill>
                                      <a:srgbClr val="D21C42"/>
                                    </a:solidFill>
                                  </a:u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</m:ctrlPr>
                            </m:accPr>
                            <m:e>
                              <m:r>
                                <a:rPr lang="pt-BR" sz="2000" b="1" i="1">
                                  <a:solidFill>
                                    <a:srgbClr val="0000FF"/>
                                  </a:solidFill>
                                  <a:uFill>
                                    <a:solidFill>
                                      <a:srgbClr val="D21C42"/>
                                    </a:solidFill>
                                  </a:u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𝑪</m:t>
                              </m:r>
                            </m:e>
                          </m:acc>
                        </m:e>
                      </m:d>
                      <m:r>
                        <a:rPr lang="pt-BR" sz="2000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+</m:t>
                      </m:r>
                      <m:r>
                        <a:rPr lang="pt-BR" sz="2000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𝐁𝐂</m:t>
                      </m:r>
                      <m:r>
                        <a:rPr lang="en-US" sz="2000" b="1" i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lang="pt-BR" sz="20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pt-BR" sz="20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𝑨</m:t>
                          </m:r>
                        </m:e>
                      </m:acc>
                      <m:r>
                        <a:rPr lang="en-US" sz="2000" b="1" i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+</m:t>
                      </m:r>
                      <m:r>
                        <a:rPr lang="en-US" sz="2000" b="1" i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𝑨</m:t>
                      </m:r>
                      <m:r>
                        <a:rPr lang="en-US" sz="2000" b="1" i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)</m:t>
                      </m:r>
                      <m:r>
                        <a:rPr lang="pt-BR" sz="2000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  </m:t>
                      </m:r>
                      <m:r>
                        <a:rPr lang="pt-BR" sz="2000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𝐀𝐁</m:t>
                      </m:r>
                      <m:r>
                        <a:rPr lang="pt-BR" sz="2000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(</m:t>
                      </m:r>
                      <m:r>
                        <a:rPr lang="pt-BR" sz="2000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𝑪</m:t>
                      </m:r>
                      <m:r>
                        <a:rPr lang="pt-BR" sz="2000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pt-BR" sz="20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pt-BR" sz="20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𝑪</m:t>
                          </m:r>
                        </m:e>
                      </m:acc>
                      <m:r>
                        <a:rPr lang="pt-BR" sz="2000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pt-BR" sz="2000" b="1" dirty="0">
                  <a:solidFill>
                    <a:srgbClr val="0000FF"/>
                  </a:solidFill>
                  <a:uFill>
                    <a:solidFill>
                      <a:srgbClr val="D21C42"/>
                    </a:solidFill>
                  </a:uFill>
                  <a:latin typeface="Garamond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575D117-0BF9-42B8-ADA7-6C4F7A602A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4170" y="3774907"/>
                <a:ext cx="5037405" cy="400815"/>
              </a:xfrm>
              <a:prstGeom prst="rect">
                <a:avLst/>
              </a:prstGeom>
              <a:blipFill>
                <a:blip r:embed="rId4"/>
                <a:stretch>
                  <a:fillRect b="-193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98F6D64-7E6C-4EEF-AC5A-EDE2533325D4}"/>
                  </a:ext>
                </a:extLst>
              </p:cNvPr>
              <p:cNvSpPr/>
              <p:nvPr/>
            </p:nvSpPr>
            <p:spPr>
              <a:xfrm>
                <a:off x="5670337" y="4235252"/>
                <a:ext cx="226645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=</m:t>
                      </m:r>
                      <m:r>
                        <a:rPr lang="pt-BR" sz="2000" b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𝐀</m:t>
                      </m:r>
                      <m:acc>
                        <m:accPr>
                          <m:chr m:val="̅"/>
                          <m:ctrlPr>
                            <a:rPr lang="pt-BR" sz="20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pt-BR" sz="20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  <m:r>
                        <a:rPr lang="pt-BR" sz="2000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+</m:t>
                      </m:r>
                      <m:r>
                        <a:rPr lang="pt-BR" sz="2000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𝐁𝐂</m:t>
                      </m:r>
                      <m:r>
                        <a:rPr lang="pt-BR" sz="2000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  </m:t>
                      </m:r>
                      <m:r>
                        <a:rPr lang="pt-BR" sz="2000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𝐀𝐁</m:t>
                      </m:r>
                    </m:oMath>
                  </m:oMathPara>
                </a14:m>
                <a:endParaRPr lang="pt-BR" sz="2000" b="1" dirty="0">
                  <a:solidFill>
                    <a:srgbClr val="0000FF"/>
                  </a:solidFill>
                  <a:uFill>
                    <a:solidFill>
                      <a:srgbClr val="D21C42"/>
                    </a:solidFill>
                  </a:uFill>
                  <a:latin typeface="Garamond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98F6D64-7E6C-4EEF-AC5A-EDE2533325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337" y="4235252"/>
                <a:ext cx="2266454" cy="400110"/>
              </a:xfrm>
              <a:prstGeom prst="rect">
                <a:avLst/>
              </a:prstGeom>
              <a:blipFill>
                <a:blip r:embed="rId5"/>
                <a:stretch>
                  <a:fillRect b="-193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7938A64-4E40-4F5B-837B-5C97CB86DB92}"/>
                  </a:ext>
                </a:extLst>
              </p:cNvPr>
              <p:cNvSpPr/>
              <p:nvPr/>
            </p:nvSpPr>
            <p:spPr>
              <a:xfrm>
                <a:off x="5670337" y="4694893"/>
                <a:ext cx="226164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=</m:t>
                      </m:r>
                      <m:r>
                        <a:rPr lang="pt-BR" sz="2000" b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𝐀</m:t>
                      </m:r>
                      <m:r>
                        <a:rPr lang="pt-BR" sz="2000" b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lang="pt-BR" sz="20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pt-BR" sz="20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  <m:r>
                        <a:rPr lang="pt-BR" sz="2000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+</m:t>
                      </m:r>
                      <m:r>
                        <a:rPr lang="pt-BR" sz="2000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𝑩</m:t>
                      </m:r>
                      <m:r>
                        <a:rPr lang="pt-BR" sz="2000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)+ </m:t>
                      </m:r>
                      <m:r>
                        <a:rPr lang="pt-BR" sz="2000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𝐁𝐂</m:t>
                      </m:r>
                    </m:oMath>
                  </m:oMathPara>
                </a14:m>
                <a:endParaRPr lang="pt-BR" sz="2000" b="1" dirty="0">
                  <a:solidFill>
                    <a:srgbClr val="0000FF"/>
                  </a:solidFill>
                  <a:uFill>
                    <a:solidFill>
                      <a:srgbClr val="D21C42"/>
                    </a:solidFill>
                  </a:uFill>
                  <a:latin typeface="Garamond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7938A64-4E40-4F5B-837B-5C97CB86DB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337" y="4694893"/>
                <a:ext cx="2261645" cy="400110"/>
              </a:xfrm>
              <a:prstGeom prst="rect">
                <a:avLst/>
              </a:prstGeom>
              <a:blipFill>
                <a:blip r:embed="rId6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08EDA3A-4FBB-4C64-926C-5BD05BBC048A}"/>
                  </a:ext>
                </a:extLst>
              </p:cNvPr>
              <p:cNvSpPr/>
              <p:nvPr/>
            </p:nvSpPr>
            <p:spPr>
              <a:xfrm>
                <a:off x="5670336" y="5154534"/>
                <a:ext cx="13717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=</m:t>
                      </m:r>
                      <m:r>
                        <a:rPr lang="pt-BR" sz="2000" b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𝐀</m:t>
                      </m:r>
                      <m:r>
                        <a:rPr lang="pt-BR" sz="2000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+ </m:t>
                      </m:r>
                      <m:r>
                        <a:rPr lang="pt-BR" sz="2000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𝐁𝐂</m:t>
                      </m:r>
                    </m:oMath>
                  </m:oMathPara>
                </a14:m>
                <a:endParaRPr lang="pt-BR" sz="2000" b="1" dirty="0">
                  <a:solidFill>
                    <a:srgbClr val="0000FF"/>
                  </a:solidFill>
                  <a:uFill>
                    <a:solidFill>
                      <a:srgbClr val="D21C42"/>
                    </a:solidFill>
                  </a:uFill>
                  <a:latin typeface="Garamond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08EDA3A-4FBB-4C64-926C-5BD05BBC04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336" y="5154534"/>
                <a:ext cx="1371786" cy="400110"/>
              </a:xfrm>
              <a:prstGeom prst="rect">
                <a:avLst/>
              </a:prstGeom>
              <a:blipFill>
                <a:blip r:embed="rId7"/>
                <a:stretch>
                  <a:fillRect b="-193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3DE4DCC-D187-4809-8D5F-657CCBB88BB4}"/>
                  </a:ext>
                </a:extLst>
              </p:cNvPr>
              <p:cNvSpPr/>
              <p:nvPr/>
            </p:nvSpPr>
            <p:spPr>
              <a:xfrm>
                <a:off x="3193699" y="1441440"/>
                <a:ext cx="763349" cy="3699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t-BR" b="1" i="1" smtClean="0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𝑨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𝑪</m:t>
                          </m:r>
                        </m:e>
                      </m:acc>
                      <m:r>
                        <a:rPr lang="pt-BR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 </m:t>
                      </m:r>
                    </m:oMath>
                  </m:oMathPara>
                </a14:m>
                <a:endParaRPr lang="pt-B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3DE4DCC-D187-4809-8D5F-657CCBB88B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3699" y="1441440"/>
                <a:ext cx="763349" cy="369909"/>
              </a:xfrm>
              <a:prstGeom prst="rect">
                <a:avLst/>
              </a:prstGeom>
              <a:blipFill>
                <a:blip r:embed="rId9"/>
                <a:stretch>
                  <a:fillRect b="-206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0ED55A9-DD8C-4B58-8793-6E39772F452F}"/>
                  </a:ext>
                </a:extLst>
              </p:cNvPr>
              <p:cNvSpPr/>
              <p:nvPr/>
            </p:nvSpPr>
            <p:spPr>
              <a:xfrm>
                <a:off x="3193699" y="1683418"/>
                <a:ext cx="7120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t-BR" b="1" i="1" smtClean="0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𝑨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𝑪</m:t>
                      </m:r>
                    </m:oMath>
                  </m:oMathPara>
                </a14:m>
                <a:endParaRPr lang="pt-B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0ED55A9-DD8C-4B58-8793-6E39772F4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3699" y="1683418"/>
                <a:ext cx="71205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9675701-9436-4CE0-A475-CA9BCFCC41B2}"/>
                  </a:ext>
                </a:extLst>
              </p:cNvPr>
              <p:cNvSpPr/>
              <p:nvPr/>
            </p:nvSpPr>
            <p:spPr>
              <a:xfrm>
                <a:off x="3193699" y="1925398"/>
                <a:ext cx="763351" cy="3699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t-BR" b="1" i="1" smtClean="0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𝑨</m:t>
                          </m:r>
                        </m:e>
                      </m:acc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𝑩</m:t>
                      </m:r>
                      <m:acc>
                        <m:accPr>
                          <m:chr m:val="̅"/>
                          <m:ctrlP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𝑪</m:t>
                          </m:r>
                        </m:e>
                      </m:acc>
                      <m:r>
                        <a:rPr lang="pt-BR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 </m:t>
                      </m:r>
                    </m:oMath>
                  </m:oMathPara>
                </a14:m>
                <a:endParaRPr lang="pt-B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9675701-9436-4CE0-A475-CA9BCFCC41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3699" y="1925398"/>
                <a:ext cx="763351" cy="369909"/>
              </a:xfrm>
              <a:prstGeom prst="rect">
                <a:avLst/>
              </a:prstGeom>
              <a:blipFill>
                <a:blip r:embed="rId11"/>
                <a:stretch>
                  <a:fillRect b="-206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DF561DF-A801-4099-80E8-6085FE637B49}"/>
                  </a:ext>
                </a:extLst>
              </p:cNvPr>
              <p:cNvSpPr/>
              <p:nvPr/>
            </p:nvSpPr>
            <p:spPr>
              <a:xfrm>
                <a:off x="3193699" y="2167376"/>
                <a:ext cx="7120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t-BR" b="1" i="1" smtClean="0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𝑨</m:t>
                          </m:r>
                        </m:e>
                      </m:acc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𝑩𝑪</m:t>
                      </m:r>
                    </m:oMath>
                  </m:oMathPara>
                </a14:m>
                <a:endParaRPr lang="pt-B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DF561DF-A801-4099-80E8-6085FE637B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3699" y="2167376"/>
                <a:ext cx="71205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D007670-A35D-4659-B3C3-8CE6C9F4B000}"/>
                  </a:ext>
                </a:extLst>
              </p:cNvPr>
              <p:cNvSpPr/>
              <p:nvPr/>
            </p:nvSpPr>
            <p:spPr>
              <a:xfrm>
                <a:off x="3193699" y="2409356"/>
                <a:ext cx="763351" cy="3699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𝑨</m:t>
                      </m:r>
                      <m:acc>
                        <m:accPr>
                          <m:chr m:val="̅"/>
                          <m:ctrlP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𝑪</m:t>
                          </m:r>
                        </m:e>
                      </m:acc>
                      <m:r>
                        <a:rPr lang="pt-BR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 </m:t>
                      </m:r>
                    </m:oMath>
                  </m:oMathPara>
                </a14:m>
                <a:endParaRPr lang="pt-B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D007670-A35D-4659-B3C3-8CE6C9F4B0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3699" y="2409356"/>
                <a:ext cx="763351" cy="369909"/>
              </a:xfrm>
              <a:prstGeom prst="rect">
                <a:avLst/>
              </a:prstGeom>
              <a:blipFill>
                <a:blip r:embed="rId13"/>
                <a:stretch>
                  <a:fillRect b="-206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C3D9EB9-4172-4C79-83A5-0EC4B638C3FC}"/>
                  </a:ext>
                </a:extLst>
              </p:cNvPr>
              <p:cNvSpPr/>
              <p:nvPr/>
            </p:nvSpPr>
            <p:spPr>
              <a:xfrm>
                <a:off x="3193699" y="2651334"/>
                <a:ext cx="7633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𝑨</m:t>
                      </m:r>
                      <m:acc>
                        <m:accPr>
                          <m:chr m:val="̅"/>
                          <m:ctrlP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𝑪</m:t>
                      </m:r>
                      <m:r>
                        <a:rPr lang="pt-BR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 </m:t>
                      </m:r>
                    </m:oMath>
                  </m:oMathPara>
                </a14:m>
                <a:endParaRPr lang="pt-B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C3D9EB9-4172-4C79-83A5-0EC4B638C3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3699" y="2651334"/>
                <a:ext cx="763351" cy="369332"/>
              </a:xfrm>
              <a:prstGeom prst="rect">
                <a:avLst/>
              </a:prstGeom>
              <a:blipFill>
                <a:blip r:embed="rId1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8346EAD-7D94-4202-96F5-FDFCD52EE283}"/>
                  </a:ext>
                </a:extLst>
              </p:cNvPr>
              <p:cNvSpPr/>
              <p:nvPr/>
            </p:nvSpPr>
            <p:spPr>
              <a:xfrm>
                <a:off x="3193699" y="2893314"/>
                <a:ext cx="763351" cy="3699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𝑨𝑩</m:t>
                      </m:r>
                      <m:acc>
                        <m:accPr>
                          <m:chr m:val="̅"/>
                          <m:ctrlP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𝑪</m:t>
                          </m:r>
                        </m:e>
                      </m:acc>
                      <m:r>
                        <a:rPr lang="pt-BR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 </m:t>
                      </m:r>
                    </m:oMath>
                  </m:oMathPara>
                </a14:m>
                <a:endParaRPr lang="pt-B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8346EAD-7D94-4202-96F5-FDFCD52EE2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3699" y="2893314"/>
                <a:ext cx="763351" cy="369909"/>
              </a:xfrm>
              <a:prstGeom prst="rect">
                <a:avLst/>
              </a:prstGeom>
              <a:blipFill>
                <a:blip r:embed="rId15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8129C9D-2D6C-4A81-AC04-DA2973349D6C}"/>
                  </a:ext>
                </a:extLst>
              </p:cNvPr>
              <p:cNvSpPr/>
              <p:nvPr/>
            </p:nvSpPr>
            <p:spPr>
              <a:xfrm>
                <a:off x="3193698" y="3135291"/>
                <a:ext cx="7120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𝑨𝑩𝑪</m:t>
                      </m:r>
                    </m:oMath>
                  </m:oMathPara>
                </a14:m>
                <a:endParaRPr lang="pt-B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8129C9D-2D6C-4A81-AC04-DA2973349D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3698" y="3135291"/>
                <a:ext cx="712054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33E7020-BEE3-4D6C-9FF2-CD6292F7544E}"/>
                  </a:ext>
                </a:extLst>
              </p:cNvPr>
              <p:cNvSpPr/>
              <p:nvPr/>
            </p:nvSpPr>
            <p:spPr>
              <a:xfrm>
                <a:off x="2001839" y="1154668"/>
                <a:ext cx="4058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𝐀</m:t>
                      </m:r>
                    </m:oMath>
                  </m:oMathPara>
                </a14:m>
                <a:endParaRPr lang="pt-B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33E7020-BEE3-4D6C-9FF2-CD6292F754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839" y="1154668"/>
                <a:ext cx="40588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660DBFA-EEAB-400F-B59E-39F2930E1414}"/>
                  </a:ext>
                </a:extLst>
              </p:cNvPr>
              <p:cNvSpPr/>
              <p:nvPr/>
            </p:nvSpPr>
            <p:spPr>
              <a:xfrm>
                <a:off x="2340526" y="1154668"/>
                <a:ext cx="402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𝐁</m:t>
                      </m:r>
                    </m:oMath>
                  </m:oMathPara>
                </a14:m>
                <a:endParaRPr lang="pt-B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660DBFA-EEAB-400F-B59E-39F2930E1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526" y="1154668"/>
                <a:ext cx="40267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72A0AA2-D4D5-4495-9C5D-0D4A9C38F0E7}"/>
                  </a:ext>
                </a:extLst>
              </p:cNvPr>
              <p:cNvSpPr/>
              <p:nvPr/>
            </p:nvSpPr>
            <p:spPr>
              <a:xfrm>
                <a:off x="2669140" y="1154668"/>
                <a:ext cx="3850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𝐂</m:t>
                      </m:r>
                    </m:oMath>
                  </m:oMathPara>
                </a14:m>
                <a:endParaRPr lang="pt-B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72A0AA2-D4D5-4495-9C5D-0D4A9C38F0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140" y="1154668"/>
                <a:ext cx="385041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9BA76D3-39AA-2744-847F-E50FEE132DE3}"/>
              </a:ext>
            </a:extLst>
          </p:cNvPr>
          <p:cNvSpPr txBox="1"/>
          <p:nvPr/>
        </p:nvSpPr>
        <p:spPr>
          <a:xfrm>
            <a:off x="3905752" y="14414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55447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5" grpId="0" animBg="1"/>
      <p:bldP spid="28" grpId="0"/>
      <p:bldP spid="9" grpId="0" animBg="1" advAuto="0"/>
      <p:bldP spid="9" grpId="1" animBg="1"/>
      <p:bldP spid="29" grpId="0"/>
      <p:bldP spid="30" grpId="0"/>
      <p:bldP spid="31" grpId="0"/>
      <p:bldP spid="32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D718C-7AE2-4DBE-A3EA-E38ABF250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29072"/>
          </a:xfrm>
        </p:spPr>
        <p:txBody>
          <a:bodyPr/>
          <a:lstStyle/>
          <a:p>
            <a:r>
              <a:rPr lang="pt-BR" dirty="0"/>
              <a:t>Implementação de Funções na Forma Canônica SOP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F8D34D2-EE61-41C1-803E-FADD577D97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990600"/>
                <a:ext cx="11658600" cy="5410200"/>
              </a:xfrm>
            </p:spPr>
            <p:txBody>
              <a:bodyPr/>
              <a:lstStyle/>
              <a:p>
                <a:pPr eaLnBrk="1" hangingPunct="1">
                  <a:spcBef>
                    <a:spcPts val="2400"/>
                  </a:spcBef>
                  <a:buClr>
                    <a:srgbClr val="4F0E2B">
                      <a:lumMod val="75000"/>
                      <a:lumOff val="25000"/>
                    </a:srgbClr>
                  </a:buClr>
                  <a:buSzPct val="60000"/>
                  <a:buFont typeface="Wingdings 2" pitchFamily="18" charset="2"/>
                  <a:buChar char="¢"/>
                </a:pPr>
                <a:r>
                  <a:rPr lang="pt-BR" dirty="0">
                    <a:ea typeface="+mn-ea"/>
                    <a:cs typeface="+mn-cs"/>
                  </a:rPr>
                  <a:t>A forma SOP </a:t>
                </a:r>
                <a:r>
                  <a:rPr lang="pt-BR" dirty="0"/>
                  <a:t>resulta na</a:t>
                </a:r>
                <a:r>
                  <a:rPr lang="pt-BR" dirty="0">
                    <a:ea typeface="+mn-ea"/>
                    <a:cs typeface="+mn-cs"/>
                  </a:rPr>
                  <a:t> lógica de dois níveis que pode ser implementada </a:t>
                </a:r>
                <a:r>
                  <a:rPr lang="pt-BR" dirty="0"/>
                  <a:t>usando</a:t>
                </a:r>
                <a:r>
                  <a:rPr lang="pt-BR" dirty="0">
                    <a:ea typeface="+mn-ea"/>
                    <a:cs typeface="+mn-cs"/>
                  </a:rPr>
                  <a:t> portas </a:t>
                </a:r>
                <a:r>
                  <a:rPr lang="pt-BR" b="1" dirty="0">
                    <a:solidFill>
                      <a:srgbClr val="0432FF"/>
                    </a:solidFill>
                    <a:ea typeface="+mn-ea"/>
                    <a:cs typeface="+mn-cs"/>
                  </a:rPr>
                  <a:t>AND</a:t>
                </a:r>
                <a:r>
                  <a:rPr lang="pt-BR" b="1" dirty="0">
                    <a:ea typeface="+mn-ea"/>
                    <a:cs typeface="+mn-cs"/>
                  </a:rPr>
                  <a:t>,</a:t>
                </a:r>
                <a:r>
                  <a:rPr lang="pt-BR" b="1" dirty="0">
                    <a:solidFill>
                      <a:srgbClr val="0432FF"/>
                    </a:solidFill>
                    <a:ea typeface="+mn-ea"/>
                    <a:cs typeface="+mn-cs"/>
                  </a:rPr>
                  <a:t> NOT </a:t>
                </a:r>
                <a:r>
                  <a:rPr lang="pt-BR" b="1" dirty="0">
                    <a:ea typeface="+mn-ea"/>
                    <a:cs typeface="+mn-cs"/>
                  </a:rPr>
                  <a:t>e</a:t>
                </a:r>
                <a:r>
                  <a:rPr lang="pt-BR" b="1" dirty="0">
                    <a:solidFill>
                      <a:srgbClr val="0432FF"/>
                    </a:solidFill>
                    <a:ea typeface="+mn-ea"/>
                    <a:cs typeface="+mn-cs"/>
                  </a:rPr>
                  <a:t> OR.</a:t>
                </a:r>
              </a:p>
              <a:p>
                <a:pPr eaLnBrk="1" hangingPunct="1">
                  <a:spcBef>
                    <a:spcPts val="2400"/>
                  </a:spcBef>
                  <a:buClr>
                    <a:srgbClr val="4F0E2B">
                      <a:lumMod val="75000"/>
                      <a:lumOff val="25000"/>
                    </a:srgbClr>
                  </a:buClr>
                  <a:buSzPct val="60000"/>
                  <a:buFont typeface="Wingdings 2" pitchFamily="18" charset="2"/>
                  <a:buChar char="¢"/>
                </a:pPr>
                <a:r>
                  <a:rPr lang="pt-BR" dirty="0">
                    <a:solidFill>
                      <a:srgbClr val="000000"/>
                    </a:solidFill>
                    <a:ea typeface="+mn-ea"/>
                    <a:cs typeface="+mn-cs"/>
                  </a:rPr>
                  <a:t>Exemplo:</a:t>
                </a:r>
                <a:r>
                  <a:rPr lang="pt-BR" b="1" dirty="0">
                    <a:solidFill>
                      <a:srgbClr val="000000"/>
                    </a:solidFill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lang="pt-BR" b="1" i="1" smtClean="0">
                        <a:solidFill>
                          <a:srgbClr val="C00000"/>
                        </a:solidFill>
                        <a:latin typeface="Cambria Math"/>
                        <a:ea typeface="+mn-ea"/>
                        <a:cs typeface="+mn-cs"/>
                      </a:rPr>
                      <m:t>𝒀</m:t>
                    </m:r>
                    <m:r>
                      <a:rPr lang="pt-BR" b="1" smtClean="0">
                        <a:solidFill>
                          <a:srgbClr val="C00000"/>
                        </a:solidFill>
                        <a:latin typeface="Cambria Math"/>
                        <a:ea typeface="+mn-ea"/>
                        <a:cs typeface="+mn-cs"/>
                      </a:rPr>
                      <m:t>=</m:t>
                    </m:r>
                    <m:d>
                      <m:dPr>
                        <m:ctrlPr>
                          <a:rPr lang="pt-B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bar>
                          <m:barPr>
                            <m:pos m:val="top"/>
                            <m:ctrlPr>
                              <a:rPr lang="pt-BR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barPr>
                          <m:e>
                            <m:r>
                              <a:rPr lang="pt-BR" b="1" i="1" smtClean="0">
                                <a:solidFill>
                                  <a:srgbClr val="C00000"/>
                                </a:solidFill>
                                <a:latin typeface="Cambria Math"/>
                                <a:ea typeface="+mn-ea"/>
                                <a:cs typeface="+mn-cs"/>
                              </a:rPr>
                              <m:t>𝑨</m:t>
                            </m:r>
                          </m:e>
                        </m:bar>
                        <m:r>
                          <a:rPr lang="pt-BR" b="1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  <a:cs typeface="+mn-cs"/>
                          </a:rPr>
                          <m:t>∙</m:t>
                        </m:r>
                        <m:bar>
                          <m:barPr>
                            <m:pos m:val="top"/>
                            <m:ctrlPr>
                              <a:rPr lang="pt-BR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/>
                                <a:cs typeface="+mn-cs"/>
                              </a:rPr>
                            </m:ctrlPr>
                          </m:barPr>
                          <m:e>
                            <m:r>
                              <a:rPr lang="pt-BR" b="1" i="1" smtClean="0">
                                <a:solidFill>
                                  <a:srgbClr val="C00000"/>
                                </a:solidFill>
                                <a:latin typeface="Cambria Math"/>
                                <a:ea typeface="Cambria Math"/>
                                <a:cs typeface="+mn-cs"/>
                              </a:rPr>
                              <m:t>𝑩</m:t>
                            </m:r>
                          </m:e>
                        </m:bar>
                        <m:r>
                          <a:rPr lang="pt-BR" b="1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  <a:cs typeface="+mn-cs"/>
                          </a:rPr>
                          <m:t>∙</m:t>
                        </m:r>
                        <m:bar>
                          <m:barPr>
                            <m:pos m:val="top"/>
                            <m:ctrlPr>
                              <a:rPr lang="pt-BR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/>
                                <a:cs typeface="+mn-cs"/>
                              </a:rPr>
                            </m:ctrlPr>
                          </m:barPr>
                          <m:e>
                            <m:r>
                              <a:rPr lang="pt-BR" b="1" i="1" smtClean="0">
                                <a:solidFill>
                                  <a:srgbClr val="C00000"/>
                                </a:solidFill>
                                <a:latin typeface="Cambria Math"/>
                                <a:ea typeface="Cambria Math"/>
                                <a:cs typeface="+mn-cs"/>
                              </a:rPr>
                              <m:t>𝑪</m:t>
                            </m:r>
                          </m:e>
                        </m:bar>
                      </m:e>
                    </m:d>
                    <m:r>
                      <a:rPr lang="pt-BR" b="1" i="1" smtClean="0">
                        <a:solidFill>
                          <a:srgbClr val="C00000"/>
                        </a:solidFill>
                        <a:latin typeface="Cambria Math"/>
                        <a:ea typeface="+mn-ea"/>
                        <a:cs typeface="+mn-cs"/>
                      </a:rPr>
                      <m:t>+</m:t>
                    </m:r>
                    <m:d>
                      <m:dPr>
                        <m:ctrlPr>
                          <a:rPr lang="pt-B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pt-BR" b="1" i="1" smtClean="0">
                            <a:solidFill>
                              <a:srgbClr val="C00000"/>
                            </a:solidFill>
                            <a:latin typeface="Cambria Math"/>
                            <a:ea typeface="+mn-ea"/>
                            <a:cs typeface="+mn-cs"/>
                          </a:rPr>
                          <m:t>𝑨</m:t>
                        </m:r>
                        <m:r>
                          <a:rPr lang="pt-BR" b="1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  <a:cs typeface="+mn-cs"/>
                          </a:rPr>
                          <m:t>∙</m:t>
                        </m:r>
                        <m:bar>
                          <m:barPr>
                            <m:pos m:val="top"/>
                            <m:ctrlPr>
                              <a:rPr lang="pt-BR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/>
                                <a:cs typeface="+mn-cs"/>
                              </a:rPr>
                            </m:ctrlPr>
                          </m:barPr>
                          <m:e>
                            <m:r>
                              <a:rPr lang="pt-BR" b="1" i="1" smtClean="0">
                                <a:solidFill>
                                  <a:srgbClr val="C00000"/>
                                </a:solidFill>
                                <a:latin typeface="Cambria Math"/>
                                <a:ea typeface="Cambria Math"/>
                                <a:cs typeface="+mn-cs"/>
                              </a:rPr>
                              <m:t>𝑩</m:t>
                            </m:r>
                          </m:e>
                        </m:bar>
                        <m:r>
                          <a:rPr lang="pt-BR" b="1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  <a:cs typeface="+mn-cs"/>
                          </a:rPr>
                          <m:t>∙</m:t>
                        </m:r>
                        <m:bar>
                          <m:barPr>
                            <m:pos m:val="top"/>
                            <m:ctrlPr>
                              <a:rPr lang="pt-BR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/>
                                <a:cs typeface="+mn-cs"/>
                              </a:rPr>
                            </m:ctrlPr>
                          </m:barPr>
                          <m:e>
                            <m:r>
                              <a:rPr lang="pt-BR" b="1" i="1" smtClean="0">
                                <a:solidFill>
                                  <a:srgbClr val="C00000"/>
                                </a:solidFill>
                                <a:latin typeface="Cambria Math"/>
                                <a:ea typeface="Cambria Math"/>
                                <a:cs typeface="+mn-cs"/>
                              </a:rPr>
                              <m:t>𝑪</m:t>
                            </m:r>
                          </m:e>
                        </m:bar>
                      </m:e>
                    </m:d>
                    <m:r>
                      <a:rPr lang="pt-BR" b="1" i="1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  <a:cs typeface="+mn-cs"/>
                      </a:rPr>
                      <m:t>+</m:t>
                    </m:r>
                    <m:d>
                      <m:dPr>
                        <m:ctrlPr>
                          <a:rPr lang="pt-B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pt-BR" b="1" i="1" smtClean="0">
                            <a:solidFill>
                              <a:srgbClr val="C00000"/>
                            </a:solidFill>
                            <a:latin typeface="Cambria Math"/>
                            <a:ea typeface="+mn-ea"/>
                            <a:cs typeface="+mn-cs"/>
                          </a:rPr>
                          <m:t>𝑨</m:t>
                        </m:r>
                        <m:r>
                          <a:rPr lang="pt-BR" b="1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  <a:cs typeface="+mn-cs"/>
                          </a:rPr>
                          <m:t>∙</m:t>
                        </m:r>
                        <m:bar>
                          <m:barPr>
                            <m:pos m:val="top"/>
                            <m:ctrlPr>
                              <a:rPr lang="pt-BR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/>
                                <a:cs typeface="+mn-cs"/>
                              </a:rPr>
                            </m:ctrlPr>
                          </m:barPr>
                          <m:e>
                            <m:r>
                              <a:rPr lang="pt-BR" b="1" i="1" smtClean="0">
                                <a:solidFill>
                                  <a:srgbClr val="C00000"/>
                                </a:solidFill>
                                <a:latin typeface="Cambria Math"/>
                                <a:ea typeface="Cambria Math"/>
                                <a:cs typeface="+mn-cs"/>
                              </a:rPr>
                              <m:t>𝑩</m:t>
                            </m:r>
                          </m:e>
                        </m:bar>
                        <m:r>
                          <a:rPr lang="pt-BR" b="1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  <a:cs typeface="+mn-cs"/>
                          </a:rPr>
                          <m:t>∙</m:t>
                        </m:r>
                        <m:r>
                          <a:rPr lang="pt-BR" b="1" i="1" smtClean="0">
                            <a:solidFill>
                              <a:srgbClr val="C00000"/>
                            </a:solidFill>
                            <a:latin typeface="Cambria Math"/>
                            <a:ea typeface="Cambria Math"/>
                            <a:cs typeface="+mn-cs"/>
                          </a:rPr>
                          <m:t>𝑪</m:t>
                        </m:r>
                      </m:e>
                    </m:d>
                  </m:oMath>
                </a14:m>
                <a:endParaRPr lang="pt-BR" b="1" dirty="0">
                  <a:solidFill>
                    <a:srgbClr val="000000"/>
                  </a:solidFill>
                  <a:latin typeface="Calibri" pitchFamily="34" charset="0"/>
                  <a:ea typeface="+mn-ea"/>
                  <a:cs typeface="+mn-cs"/>
                </a:endParaRP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F8D34D2-EE61-41C1-803E-FADD577D97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90600"/>
                <a:ext cx="11658600" cy="5410200"/>
              </a:xfrm>
              <a:blipFill>
                <a:blip r:embed="rId4"/>
                <a:stretch>
                  <a:fillRect l="-109" t="-117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CEE90A-412D-4EDD-AA6B-2E242CA2D9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1" hangingPunct="1">
              <a:defRPr/>
            </a:pPr>
            <a:fld id="{B279EF5C-C746-4084-8A0D-12DD977AB7F9}" type="slidenum">
              <a:rPr lang="pt-BR" altLang="en-US" smtClean="0">
                <a:solidFill>
                  <a:srgbClr val="000000"/>
                </a:solidFill>
                <a:cs typeface="Arial" panose="020B0604020202020204" pitchFamily="34" charset="0"/>
              </a:rPr>
              <a:pPr eaLnBrk="1" hangingPunct="1">
                <a:defRPr/>
              </a:pPr>
              <a:t>101</a:t>
            </a:fld>
            <a:endParaRPr lang="pt-BR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5" name="Object 1">
            <a:extLst>
              <a:ext uri="{FF2B5EF4-FFF2-40B4-BE49-F238E27FC236}">
                <a16:creationId xmlns:a16="http://schemas.microsoft.com/office/drawing/2014/main" id="{3C3AB2E1-6A87-415A-805E-82A32A8AF8DE}"/>
              </a:ext>
            </a:extLst>
          </p:cNvPr>
          <p:cNvGraphicFramePr>
            <a:graphicFrameLocks noGrp="1" noChangeAspect="1"/>
          </p:cNvGraphicFramePr>
          <p:nvPr>
            <p:custDataLst>
              <p:tags r:id="rId1"/>
            </p:custDataLst>
          </p:nvPr>
        </p:nvGraphicFramePr>
        <p:xfrm>
          <a:off x="2667000" y="2439578"/>
          <a:ext cx="6464300" cy="407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3042403" imgH="1914286" progId="Visio.Drawing.6">
                  <p:embed/>
                </p:oleObj>
              </mc:Choice>
              <mc:Fallback>
                <p:oleObj name="VISIO" r:id="rId5" imgW="3042403" imgH="1914286" progId="Visio.Drawing.6">
                  <p:embed/>
                  <p:pic>
                    <p:nvPicPr>
                      <p:cNvPr id="5" name="Object 1">
                        <a:extLst>
                          <a:ext uri="{FF2B5EF4-FFF2-40B4-BE49-F238E27FC236}">
                            <a16:creationId xmlns:a16="http://schemas.microsoft.com/office/drawing/2014/main" id="{3C3AB2E1-6A87-415A-805E-82A32A8AF8DE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2439578"/>
                        <a:ext cx="6464300" cy="407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96703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63F98C04-8F63-4A5C-935B-43B302F8AAC7}"/>
              </a:ext>
            </a:extLst>
          </p:cNvPr>
          <p:cNvSpPr/>
          <p:nvPr/>
        </p:nvSpPr>
        <p:spPr>
          <a:xfrm>
            <a:off x="2537460" y="4315641"/>
            <a:ext cx="1625600" cy="26670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8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marL="39686" marR="39686">
              <a:defRPr sz="22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lang="pt-BR" sz="2200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Tahoma"/>
              <a:sym typeface="Times"/>
            </a:endParaRPr>
          </a:p>
        </p:txBody>
      </p:sp>
      <p:graphicFrame>
        <p:nvGraphicFramePr>
          <p:cNvPr id="6" name="Table">
            <a:extLst>
              <a:ext uri="{FF2B5EF4-FFF2-40B4-BE49-F238E27FC236}">
                <a16:creationId xmlns:a16="http://schemas.microsoft.com/office/drawing/2014/main" id="{FED65F2A-6A19-45BE-8E17-37FFBB9E71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9660092"/>
              </p:ext>
            </p:extLst>
          </p:nvPr>
        </p:nvGraphicFramePr>
        <p:xfrm>
          <a:off x="2438400" y="3479981"/>
          <a:ext cx="1828800" cy="246888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endParaRPr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endParaRPr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endParaRPr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endParaRPr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070CBF-A304-4492-A317-4C207B7047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1" hangingPunct="1">
              <a:defRPr/>
            </a:pPr>
            <a:fld id="{F4A640EF-F0E2-4E49-9455-7E266BCEBB78}" type="slidenum">
              <a:rPr lang="pt-BR" altLang="en-US" smtClean="0">
                <a:solidFill>
                  <a:srgbClr val="000000"/>
                </a:solidFill>
                <a:cs typeface="Arial" panose="020B0604020202020204" pitchFamily="34" charset="0"/>
              </a:rPr>
              <a:pPr eaLnBrk="1" hangingPunct="1">
                <a:defRPr/>
              </a:pPr>
              <a:t>102</a:t>
            </a:fld>
            <a:endParaRPr lang="pt-BR" altLang="en-US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361F7D-AB25-43C1-AEB3-DBCBF933847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4000" y="152400"/>
            <a:ext cx="11480800" cy="737959"/>
          </a:xfrm>
        </p:spPr>
        <p:txBody>
          <a:bodyPr/>
          <a:lstStyle/>
          <a:p>
            <a:r>
              <a:rPr lang="pt-BR" dirty="0"/>
              <a:t>Forma Canônica Alternativa: Produto de Somas (POS) </a:t>
            </a:r>
          </a:p>
        </p:txBody>
      </p:sp>
      <p:sp>
        <p:nvSpPr>
          <p:cNvPr id="7" name="Each sum term represents one of the “zeros” of the function…">
            <a:extLst>
              <a:ext uri="{FF2B5EF4-FFF2-40B4-BE49-F238E27FC236}">
                <a16:creationId xmlns:a16="http://schemas.microsoft.com/office/drawing/2014/main" id="{638C40FE-16D0-4FA9-8BE0-47BEE26825C3}"/>
              </a:ext>
            </a:extLst>
          </p:cNvPr>
          <p:cNvSpPr txBox="1"/>
          <p:nvPr/>
        </p:nvSpPr>
        <p:spPr>
          <a:xfrm>
            <a:off x="4543426" y="4409522"/>
            <a:ext cx="7372351" cy="1908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marL="38100" marR="38100" algn="ctr">
              <a:lnSpc>
                <a:spcPct val="85000"/>
              </a:lnSpc>
              <a:buClr>
                <a:srgbClr val="062B6B"/>
              </a:buClr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lang="pt-BR" b="1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Tahoma"/>
              <a:cs typeface="Arial"/>
              <a:sym typeface="Arial"/>
            </a:endParaRPr>
          </a:p>
          <a:p>
            <a:pPr marL="38100" marR="38100" algn="ctr">
              <a:lnSpc>
                <a:spcPct val="85000"/>
              </a:lnSpc>
              <a:buClr>
                <a:srgbClr val="062B6B"/>
              </a:buClr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Considere a entrada sombreada, somente a combinação 0 1 0 resulta em zero para o </a:t>
            </a:r>
            <a:r>
              <a:rPr lang="pt-BR" b="1" dirty="0" err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maxtermo</a:t>
            </a: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 associado.</a:t>
            </a:r>
          </a:p>
          <a:p>
            <a:pPr marL="38100" marR="38100" lvl="2" indent="533400">
              <a:lnSpc>
                <a:spcPct val="85000"/>
              </a:lnSpc>
              <a:defRPr sz="16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lang="pt-BR" sz="1600" b="1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Tahoma"/>
              <a:cs typeface="Arial"/>
              <a:sym typeface="Arial"/>
            </a:endParaRPr>
          </a:p>
          <a:p>
            <a:pPr marL="38100" marR="38100">
              <a:lnSpc>
                <a:spcPct val="85000"/>
              </a:lnSpc>
              <a:buClr>
                <a:srgbClr val="062B6B"/>
              </a:buClr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lang="pt-BR" b="1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Tahoma"/>
              <a:cs typeface="Arial"/>
              <a:sym typeface="Arial"/>
            </a:endParaRPr>
          </a:p>
          <a:p>
            <a:pPr marL="38100" marR="38100" algn="ctr">
              <a:lnSpc>
                <a:spcPct val="85000"/>
              </a:lnSpc>
              <a:buClr>
                <a:srgbClr val="062B6B"/>
              </a:buClr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lang="pt-BR" b="1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Tahoma"/>
              <a:cs typeface="Arial"/>
              <a:sym typeface="Arial"/>
            </a:endParaRPr>
          </a:p>
          <a:p>
            <a:pPr marL="38100" marR="38100" algn="ctr">
              <a:lnSpc>
                <a:spcPct val="85000"/>
              </a:lnSpc>
              <a:buClr>
                <a:srgbClr val="062B6B"/>
              </a:buClr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Uma operação AND com 0 é sempre 0. Logo a saída de </a:t>
            </a:r>
            <a:r>
              <a:rPr lang="pt-BR" b="1" dirty="0" err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F</a:t>
            </a: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 será 0 se um dos </a:t>
            </a:r>
            <a:r>
              <a:rPr lang="pt-BR" b="1" dirty="0" err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maxtermos</a:t>
            </a: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 resultar em 0.</a:t>
            </a:r>
          </a:p>
        </p:txBody>
      </p:sp>
      <p:sp>
        <p:nvSpPr>
          <p:cNvPr id="8" name="A product of sums (pos)">
            <a:extLst>
              <a:ext uri="{FF2B5EF4-FFF2-40B4-BE49-F238E27FC236}">
                <a16:creationId xmlns:a16="http://schemas.microsoft.com/office/drawing/2014/main" id="{D1A94D01-BA83-40E4-B97F-BE6C0AB3FACC}"/>
              </a:ext>
            </a:extLst>
          </p:cNvPr>
          <p:cNvSpPr txBox="1"/>
          <p:nvPr/>
        </p:nvSpPr>
        <p:spPr>
          <a:xfrm>
            <a:off x="152400" y="2211209"/>
            <a:ext cx="5580385" cy="37959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marL="40639" marR="40639" defTabSz="914400">
              <a:lnSpc>
                <a:spcPct val="90000"/>
              </a:lnSpc>
              <a:buClr>
                <a:srgbClr val="062B6B"/>
              </a:buClr>
              <a:buFont typeface="Arial"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 lang="pt-BR" sz="2000" dirty="0">
                <a:solidFill>
                  <a:schemeClr val="tx1"/>
                </a:solidFill>
                <a:latin typeface="Tahoma"/>
              </a:rPr>
              <a:t>Alternativamente, dada a tabela verdade:</a:t>
            </a:r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948AA12E-03E3-4A04-9CFD-E33DB1614720}"/>
              </a:ext>
            </a:extLst>
          </p:cNvPr>
          <p:cNvSpPr/>
          <p:nvPr/>
        </p:nvSpPr>
        <p:spPr>
          <a:xfrm>
            <a:off x="8432800" y="3056288"/>
            <a:ext cx="1235138" cy="76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8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marL="39686" marR="39686">
              <a:defRPr sz="22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lang="pt-BR" sz="2200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Tahoma"/>
              <a:sym typeface="Times"/>
            </a:endParaRPr>
          </a:p>
        </p:txBody>
      </p:sp>
      <p:sp>
        <p:nvSpPr>
          <p:cNvPr id="11" name="0    0     0">
            <a:extLst>
              <a:ext uri="{FF2B5EF4-FFF2-40B4-BE49-F238E27FC236}">
                <a16:creationId xmlns:a16="http://schemas.microsoft.com/office/drawing/2014/main" id="{F20B9CE7-1283-46B2-980F-2354A545C165}"/>
              </a:ext>
            </a:extLst>
          </p:cNvPr>
          <p:cNvSpPr txBox="1"/>
          <p:nvPr/>
        </p:nvSpPr>
        <p:spPr>
          <a:xfrm>
            <a:off x="5829301" y="3205662"/>
            <a:ext cx="1197379" cy="286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>
              <a:lnSpc>
                <a:spcPct val="85000"/>
              </a:lnSpc>
              <a:buClr>
                <a:srgbClr val="062B6B"/>
              </a:buClr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 0   </a:t>
            </a:r>
            <a:r>
              <a:rPr lang="pt-BR" b="1" spc="162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 </a:t>
            </a: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0    0</a:t>
            </a:r>
          </a:p>
        </p:txBody>
      </p:sp>
      <p:sp>
        <p:nvSpPr>
          <p:cNvPr id="12" name="0    0    1'">
            <a:extLst>
              <a:ext uri="{FF2B5EF4-FFF2-40B4-BE49-F238E27FC236}">
                <a16:creationId xmlns:a16="http://schemas.microsoft.com/office/drawing/2014/main" id="{48C719A9-E0A3-4EAB-A9D8-058D12621E76}"/>
              </a:ext>
            </a:extLst>
          </p:cNvPr>
          <p:cNvSpPr txBox="1"/>
          <p:nvPr/>
        </p:nvSpPr>
        <p:spPr>
          <a:xfrm>
            <a:off x="7192290" y="3205662"/>
            <a:ext cx="1088118" cy="286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>
              <a:lnSpc>
                <a:spcPct val="85000"/>
              </a:lnSpc>
              <a:buClr>
                <a:srgbClr val="062B6B"/>
              </a:buClr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0  </a:t>
            </a:r>
            <a:r>
              <a:rPr lang="pt-BR" b="1" spc="180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  </a:t>
            </a: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0   1</a:t>
            </a:r>
          </a:p>
        </p:txBody>
      </p:sp>
      <p:grpSp>
        <p:nvGrpSpPr>
          <p:cNvPr id="26" name="Group">
            <a:extLst>
              <a:ext uri="{FF2B5EF4-FFF2-40B4-BE49-F238E27FC236}">
                <a16:creationId xmlns:a16="http://schemas.microsoft.com/office/drawing/2014/main" id="{126C9902-CB4E-4F48-9E1E-70B62F1DD281}"/>
              </a:ext>
            </a:extLst>
          </p:cNvPr>
          <p:cNvGrpSpPr/>
          <p:nvPr/>
        </p:nvGrpSpPr>
        <p:grpSpPr>
          <a:xfrm>
            <a:off x="4213796" y="3678588"/>
            <a:ext cx="2660741" cy="215977"/>
            <a:chOff x="0" y="0"/>
            <a:chExt cx="2660740" cy="215975"/>
          </a:xfrm>
        </p:grpSpPr>
        <p:sp>
          <p:nvSpPr>
            <p:cNvPr id="27" name="Line">
              <a:extLst>
                <a:ext uri="{FF2B5EF4-FFF2-40B4-BE49-F238E27FC236}">
                  <a16:creationId xmlns:a16="http://schemas.microsoft.com/office/drawing/2014/main" id="{B287F593-9830-4A56-A019-D5BB0B40E933}"/>
                </a:ext>
              </a:extLst>
            </p:cNvPr>
            <p:cNvSpPr/>
            <p:nvPr/>
          </p:nvSpPr>
          <p:spPr>
            <a:xfrm>
              <a:off x="1643614" y="2363"/>
              <a:ext cx="1017127" cy="2"/>
            </a:xfrm>
            <a:prstGeom prst="line">
              <a:avLst/>
            </a:prstGeom>
            <a:noFill/>
            <a:ln w="25400" cap="flat">
              <a:solidFill>
                <a:srgbClr val="062B6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/>
              </a:pPr>
              <a:endParaRPr lang="pt-BR" dirty="0">
                <a:solidFill>
                  <a:srgbClr val="000000"/>
                </a:solidFill>
                <a:latin typeface="Tahoma"/>
              </a:endParaRPr>
            </a:p>
          </p:txBody>
        </p:sp>
        <p:sp>
          <p:nvSpPr>
            <p:cNvPr id="28" name="Line">
              <a:extLst>
                <a:ext uri="{FF2B5EF4-FFF2-40B4-BE49-F238E27FC236}">
                  <a16:creationId xmlns:a16="http://schemas.microsoft.com/office/drawing/2014/main" id="{FA13E1C5-AAAD-475B-A32E-E7DE9D521E2E}"/>
                </a:ext>
              </a:extLst>
            </p:cNvPr>
            <p:cNvSpPr/>
            <p:nvPr/>
          </p:nvSpPr>
          <p:spPr>
            <a:xfrm>
              <a:off x="0" y="0"/>
              <a:ext cx="2161684" cy="215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349" extrusionOk="0">
                  <a:moveTo>
                    <a:pt x="21495" y="0"/>
                  </a:moveTo>
                  <a:cubicBezTo>
                    <a:pt x="21495" y="0"/>
                    <a:pt x="21600" y="8233"/>
                    <a:pt x="19376" y="11176"/>
                  </a:cubicBezTo>
                  <a:cubicBezTo>
                    <a:pt x="16408" y="15101"/>
                    <a:pt x="5577" y="21600"/>
                    <a:pt x="0" y="21341"/>
                  </a:cubicBezTo>
                </a:path>
              </a:pathLst>
            </a:custGeom>
            <a:noFill/>
            <a:ln w="25400" cap="flat">
              <a:solidFill>
                <a:srgbClr val="062B6B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39686" marR="39686">
                <a:defRPr sz="220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 lang="pt-BR" sz="2200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ahoma"/>
                <a:sym typeface="Times"/>
              </a:endParaRPr>
            </a:p>
          </p:txBody>
        </p:sp>
      </p:grpSp>
      <p:grpSp>
        <p:nvGrpSpPr>
          <p:cNvPr id="29" name="Group">
            <a:extLst>
              <a:ext uri="{FF2B5EF4-FFF2-40B4-BE49-F238E27FC236}">
                <a16:creationId xmlns:a16="http://schemas.microsoft.com/office/drawing/2014/main" id="{6246EA20-F200-42FA-8598-9E4D3E29C503}"/>
              </a:ext>
            </a:extLst>
          </p:cNvPr>
          <p:cNvGrpSpPr/>
          <p:nvPr/>
        </p:nvGrpSpPr>
        <p:grpSpPr>
          <a:xfrm>
            <a:off x="4283878" y="3678588"/>
            <a:ext cx="3945723" cy="469900"/>
            <a:chOff x="0" y="0"/>
            <a:chExt cx="3945721" cy="469900"/>
          </a:xfrm>
        </p:grpSpPr>
        <p:sp>
          <p:nvSpPr>
            <p:cNvPr id="30" name="Line">
              <a:extLst>
                <a:ext uri="{FF2B5EF4-FFF2-40B4-BE49-F238E27FC236}">
                  <a16:creationId xmlns:a16="http://schemas.microsoft.com/office/drawing/2014/main" id="{FCA2D178-737E-4E28-963B-449261F222C3}"/>
                </a:ext>
              </a:extLst>
            </p:cNvPr>
            <p:cNvSpPr/>
            <p:nvPr/>
          </p:nvSpPr>
          <p:spPr>
            <a:xfrm>
              <a:off x="2874395" y="0"/>
              <a:ext cx="1071327" cy="1"/>
            </a:xfrm>
            <a:prstGeom prst="line">
              <a:avLst/>
            </a:prstGeom>
            <a:noFill/>
            <a:ln w="25400" cap="flat">
              <a:solidFill>
                <a:srgbClr val="062B6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/>
              </a:pPr>
              <a:endParaRPr lang="pt-BR" dirty="0">
                <a:solidFill>
                  <a:srgbClr val="000000"/>
                </a:solidFill>
                <a:latin typeface="Tahoma"/>
              </a:endParaRPr>
            </a:p>
          </p:txBody>
        </p:sp>
        <p:sp>
          <p:nvSpPr>
            <p:cNvPr id="31" name="Line">
              <a:extLst>
                <a:ext uri="{FF2B5EF4-FFF2-40B4-BE49-F238E27FC236}">
                  <a16:creationId xmlns:a16="http://schemas.microsoft.com/office/drawing/2014/main" id="{96570265-36D6-4F9C-BD59-A6ACE6D4A463}"/>
                </a:ext>
              </a:extLst>
            </p:cNvPr>
            <p:cNvSpPr/>
            <p:nvPr/>
          </p:nvSpPr>
          <p:spPr>
            <a:xfrm>
              <a:off x="0" y="10368"/>
              <a:ext cx="3440237" cy="459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0"/>
                    <a:pt x="21554" y="6814"/>
                    <a:pt x="19713" y="11029"/>
                  </a:cubicBezTo>
                  <a:cubicBezTo>
                    <a:pt x="17872" y="15243"/>
                    <a:pt x="3284" y="21600"/>
                    <a:pt x="0" y="21600"/>
                  </a:cubicBezTo>
                </a:path>
              </a:pathLst>
            </a:custGeom>
            <a:noFill/>
            <a:ln w="25400" cap="flat">
              <a:solidFill>
                <a:srgbClr val="062B6B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39686" marR="39686">
                <a:defRPr sz="220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 lang="pt-BR" sz="2200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ahoma"/>
                <a:sym typeface="Times"/>
              </a:endParaRPr>
            </a:p>
          </p:txBody>
        </p:sp>
      </p:grpSp>
      <p:grpSp>
        <p:nvGrpSpPr>
          <p:cNvPr id="32" name="Group">
            <a:extLst>
              <a:ext uri="{FF2B5EF4-FFF2-40B4-BE49-F238E27FC236}">
                <a16:creationId xmlns:a16="http://schemas.microsoft.com/office/drawing/2014/main" id="{8D66BD93-0023-48F1-977A-F312EA6D5B01}"/>
              </a:ext>
            </a:extLst>
          </p:cNvPr>
          <p:cNvGrpSpPr/>
          <p:nvPr/>
        </p:nvGrpSpPr>
        <p:grpSpPr>
          <a:xfrm>
            <a:off x="4281892" y="3678589"/>
            <a:ext cx="5243108" cy="726579"/>
            <a:chOff x="0" y="0"/>
            <a:chExt cx="5243106" cy="726578"/>
          </a:xfrm>
        </p:grpSpPr>
        <p:sp>
          <p:nvSpPr>
            <p:cNvPr id="33" name="Line">
              <a:extLst>
                <a:ext uri="{FF2B5EF4-FFF2-40B4-BE49-F238E27FC236}">
                  <a16:creationId xmlns:a16="http://schemas.microsoft.com/office/drawing/2014/main" id="{E7B09B6B-BEBE-488F-AE23-5532E3FC267D}"/>
                </a:ext>
              </a:extLst>
            </p:cNvPr>
            <p:cNvSpPr/>
            <p:nvPr/>
          </p:nvSpPr>
          <p:spPr>
            <a:xfrm flipV="1">
              <a:off x="4127822" y="0"/>
              <a:ext cx="1115285" cy="18"/>
            </a:xfrm>
            <a:prstGeom prst="line">
              <a:avLst/>
            </a:prstGeom>
            <a:noFill/>
            <a:ln w="25400" cap="flat">
              <a:solidFill>
                <a:srgbClr val="062B6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/>
              </a:pPr>
              <a:endParaRPr lang="pt-BR" dirty="0">
                <a:solidFill>
                  <a:srgbClr val="000000"/>
                </a:solidFill>
                <a:latin typeface="Tahoma"/>
              </a:endParaRPr>
            </a:p>
          </p:txBody>
        </p:sp>
        <p:sp>
          <p:nvSpPr>
            <p:cNvPr id="34" name="Line">
              <a:extLst>
                <a:ext uri="{FF2B5EF4-FFF2-40B4-BE49-F238E27FC236}">
                  <a16:creationId xmlns:a16="http://schemas.microsoft.com/office/drawing/2014/main" id="{60639047-B95B-4A8C-BC1F-D93F3A95C288}"/>
                </a:ext>
              </a:extLst>
            </p:cNvPr>
            <p:cNvSpPr/>
            <p:nvPr/>
          </p:nvSpPr>
          <p:spPr>
            <a:xfrm>
              <a:off x="0" y="12030"/>
              <a:ext cx="4699472" cy="714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0"/>
                    <a:pt x="21399" y="8499"/>
                    <a:pt x="20146" y="10947"/>
                  </a:cubicBezTo>
                  <a:cubicBezTo>
                    <a:pt x="16952" y="17185"/>
                    <a:pt x="6451" y="21315"/>
                    <a:pt x="0" y="21600"/>
                  </a:cubicBezTo>
                </a:path>
              </a:pathLst>
            </a:custGeom>
            <a:noFill/>
            <a:ln w="25400" cap="flat">
              <a:solidFill>
                <a:srgbClr val="062B6B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39686" marR="39686">
                <a:defRPr sz="220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 lang="pt-BR" sz="2200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ahoma"/>
                <a:sym typeface="Time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7A8AA5A-B756-4AA7-A161-A4F56F8823DC}"/>
                  </a:ext>
                </a:extLst>
              </p:cNvPr>
              <p:cNvSpPr/>
              <p:nvPr/>
            </p:nvSpPr>
            <p:spPr>
              <a:xfrm>
                <a:off x="5257801" y="3369153"/>
                <a:ext cx="4508029" cy="3699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𝑭</m:t>
                      </m:r>
                      <m:r>
                        <a:rPr lang="pt-BR" b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=</m:t>
                      </m:r>
                      <m:d>
                        <m:dPr>
                          <m:ctrlP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dPr>
                        <m:e>
                          <m: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𝑨</m:t>
                          </m:r>
                          <m: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+</m:t>
                          </m:r>
                          <m: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𝑩</m:t>
                          </m:r>
                          <m: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+</m:t>
                          </m:r>
                          <m: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𝑪</m:t>
                          </m:r>
                        </m:e>
                      </m:d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  </m:t>
                      </m:r>
                      <m:d>
                        <m:dPr>
                          <m:ctrlP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dPr>
                        <m:e>
                          <m: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𝑨</m:t>
                          </m:r>
                          <m: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+</m:t>
                          </m:r>
                          <m: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𝑩</m:t>
                          </m:r>
                          <m: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pt-BR" b="1" i="1">
                                  <a:solidFill>
                                    <a:srgbClr val="0000FF"/>
                                  </a:solidFill>
                                  <a:uFill>
                                    <a:solidFill>
                                      <a:srgbClr val="D21C42"/>
                                    </a:solidFill>
                                  </a:u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</m:ctrlPr>
                            </m:accPr>
                            <m:e>
                              <m:r>
                                <a:rPr lang="pt-BR" b="1" i="1">
                                  <a:solidFill>
                                    <a:srgbClr val="0000FF"/>
                                  </a:solidFill>
                                  <a:uFill>
                                    <a:solidFill>
                                      <a:srgbClr val="D21C42"/>
                                    </a:solidFill>
                                  </a:uFill>
                                  <a:latin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𝑪</m:t>
                              </m:r>
                            </m:e>
                          </m:acc>
                        </m:e>
                      </m:d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  </m:t>
                      </m:r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(</m:t>
                      </m:r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</m:t>
                      </m:r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+</m:t>
                      </m:r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𝑪</m:t>
                      </m:r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pt-BR" b="1" dirty="0">
                  <a:solidFill>
                    <a:srgbClr val="0000FF"/>
                  </a:solidFill>
                  <a:uFill>
                    <a:solidFill>
                      <a:srgbClr val="D21C42"/>
                    </a:solidFill>
                  </a:uFill>
                  <a:latin typeface="Cambria Math" panose="02040503050406030204" pitchFamily="18" charset="0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7A8AA5A-B756-4AA7-A161-A4F56F882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1" y="3369153"/>
                <a:ext cx="4508029" cy="369909"/>
              </a:xfrm>
              <a:prstGeom prst="rect">
                <a:avLst/>
              </a:prstGeom>
              <a:blipFill>
                <a:blip r:embed="rId3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7B157F2-B0E9-42D4-A3DE-9BBD3FE6E9AF}"/>
                  </a:ext>
                </a:extLst>
              </p:cNvPr>
              <p:cNvSpPr/>
              <p:nvPr/>
            </p:nvSpPr>
            <p:spPr>
              <a:xfrm>
                <a:off x="2438400" y="3434261"/>
                <a:ext cx="4058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𝐀</m:t>
                      </m:r>
                    </m:oMath>
                  </m:oMathPara>
                </a14:m>
                <a:endParaRPr lang="pt-B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7B157F2-B0E9-42D4-A3DE-9BBD3FE6E9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3434261"/>
                <a:ext cx="40588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9F79463-BFCF-4EAF-9DCD-C6BB1443357C}"/>
                  </a:ext>
                </a:extLst>
              </p:cNvPr>
              <p:cNvSpPr/>
              <p:nvPr/>
            </p:nvSpPr>
            <p:spPr>
              <a:xfrm>
                <a:off x="2895600" y="3434261"/>
                <a:ext cx="402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𝐁</m:t>
                      </m:r>
                    </m:oMath>
                  </m:oMathPara>
                </a14:m>
                <a:endParaRPr lang="pt-B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9F79463-BFCF-4EAF-9DCD-C6BB144335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3434261"/>
                <a:ext cx="40267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CB5E20D-4D57-4866-A687-640CB43669CB}"/>
                  </a:ext>
                </a:extLst>
              </p:cNvPr>
              <p:cNvSpPr/>
              <p:nvPr/>
            </p:nvSpPr>
            <p:spPr>
              <a:xfrm>
                <a:off x="3352801" y="3434261"/>
                <a:ext cx="3850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𝐂</m:t>
                      </m:r>
                    </m:oMath>
                  </m:oMathPara>
                </a14:m>
                <a:endParaRPr lang="pt-B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CB5E20D-4D57-4866-A687-640CB43669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1" y="3434261"/>
                <a:ext cx="38504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DFC45AD-E7EE-4F4C-AB04-A81D6E394882}"/>
                  </a:ext>
                </a:extLst>
              </p:cNvPr>
              <p:cNvSpPr/>
              <p:nvPr/>
            </p:nvSpPr>
            <p:spPr>
              <a:xfrm>
                <a:off x="3812372" y="3434261"/>
                <a:ext cx="3786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𝐅</m:t>
                      </m:r>
                    </m:oMath>
                  </m:oMathPara>
                </a14:m>
                <a:endParaRPr lang="pt-B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DFC45AD-E7EE-4F4C-AB04-A81D6E3948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372" y="3434261"/>
                <a:ext cx="37862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4CA35149-0144-404D-86D8-C32F256C4EA3}"/>
              </a:ext>
            </a:extLst>
          </p:cNvPr>
          <p:cNvSpPr/>
          <p:nvPr/>
        </p:nvSpPr>
        <p:spPr>
          <a:xfrm>
            <a:off x="152400" y="2673009"/>
            <a:ext cx="6072662" cy="798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100" marR="38100" algn="ctr">
              <a:lnSpc>
                <a:spcPct val="85000"/>
              </a:lnSpc>
              <a:buClr>
                <a:srgbClr val="062B6B"/>
              </a:buClr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rPr>
              <a:t>Para cada saída 0 construa um </a:t>
            </a:r>
            <a:r>
              <a:rPr lang="pt-BR" b="1" dirty="0" err="1">
                <a:solidFill>
                  <a:srgbClr val="C00000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rPr>
              <a:t>maxtermo</a:t>
            </a: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rPr>
              <a:t>, isto é, uma soma (OR) das entradas que resulte em saída </a:t>
            </a:r>
            <a:r>
              <a:rPr lang="pt-BR" b="1" dirty="0">
                <a:solidFill>
                  <a:srgbClr val="C00000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rPr>
              <a:t>zero</a:t>
            </a: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rPr>
              <a:t> para os valores considerados.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725A84A-7F42-4B63-A098-4B5A68F3A9E0}"/>
                  </a:ext>
                </a:extLst>
              </p:cNvPr>
              <p:cNvSpPr/>
              <p:nvPr/>
            </p:nvSpPr>
            <p:spPr>
              <a:xfrm>
                <a:off x="7287103" y="5432936"/>
                <a:ext cx="2529860" cy="3699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</m:t>
                      </m:r>
                      <m:r>
                        <a:rPr lang="pt-BR" b="1" i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+</m:t>
                      </m:r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𝑪</m:t>
                      </m:r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=</m:t>
                      </m:r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𝟎</m:t>
                      </m:r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𝟏</m:t>
                          </m:r>
                        </m:e>
                      </m:acc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+</m:t>
                      </m:r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𝟎</m:t>
                      </m:r>
                    </m:oMath>
                  </m:oMathPara>
                </a14:m>
                <a:endParaRPr lang="pt-B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725A84A-7F42-4B63-A098-4B5A68F3A9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103" y="5432936"/>
                <a:ext cx="2529860" cy="3699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0    0    1'">
            <a:extLst>
              <a:ext uri="{FF2B5EF4-FFF2-40B4-BE49-F238E27FC236}">
                <a16:creationId xmlns:a16="http://schemas.microsoft.com/office/drawing/2014/main" id="{81DAA4C6-9030-4E5E-A992-49E74233E7E5}"/>
              </a:ext>
            </a:extLst>
          </p:cNvPr>
          <p:cNvSpPr txBox="1"/>
          <p:nvPr/>
        </p:nvSpPr>
        <p:spPr>
          <a:xfrm>
            <a:off x="8456058" y="3194804"/>
            <a:ext cx="1111202" cy="286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>
              <a:lnSpc>
                <a:spcPct val="85000"/>
              </a:lnSpc>
              <a:buClr>
                <a:srgbClr val="062B6B"/>
              </a:buClr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0  </a:t>
            </a:r>
            <a:r>
              <a:rPr lang="pt-BR" b="1" spc="180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  1</a:t>
            </a: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  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053843C-D1FA-41AE-A436-D10FE3A36EE7}"/>
                  </a:ext>
                </a:extLst>
              </p:cNvPr>
              <p:cNvSpPr/>
              <p:nvPr/>
            </p:nvSpPr>
            <p:spPr>
              <a:xfrm>
                <a:off x="2728050" y="1135352"/>
                <a:ext cx="6532700" cy="646331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pt-BR" b="1" dirty="0">
                    <a:solidFill>
                      <a:srgbClr val="000000"/>
                    </a:solidFill>
                  </a:rPr>
                  <a:t>A forma POS  de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pt-BR" b="1" dirty="0">
                    <a:solidFill>
                      <a:srgbClr val="000000"/>
                    </a:solidFill>
                  </a:rPr>
                  <a:t> pode ser obtida aplicando a lei de </a:t>
                </a:r>
                <a:r>
                  <a:rPr lang="pt-BR" b="1" dirty="0" err="1">
                    <a:solidFill>
                      <a:srgbClr val="000000"/>
                    </a:solidFill>
                  </a:rPr>
                  <a:t>DeMorgan</a:t>
                </a:r>
                <a:r>
                  <a:rPr lang="pt-BR" b="1" dirty="0">
                    <a:solidFill>
                      <a:srgbClr val="000000"/>
                    </a:solidFill>
                  </a:rPr>
                  <a:t> na forma SOP de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</m:acc>
                  </m:oMath>
                </a14:m>
                <a:endParaRPr lang="pt-BR" b="1" dirty="0">
                  <a:solidFill>
                    <a:srgbClr val="000000"/>
                  </a:solidFill>
                  <a:latin typeface="Tahoma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053843C-D1FA-41AE-A436-D10FE3A36E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8050" y="1135352"/>
                <a:ext cx="6532700" cy="646331"/>
              </a:xfrm>
              <a:prstGeom prst="rect">
                <a:avLst/>
              </a:prstGeom>
              <a:blipFill>
                <a:blip r:embed="rId9"/>
                <a:stretch>
                  <a:fillRect t="-3922" b="-137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947295FC-C12C-7A43-BBCE-BE371E17B383}"/>
              </a:ext>
            </a:extLst>
          </p:cNvPr>
          <p:cNvSpPr/>
          <p:nvPr/>
        </p:nvSpPr>
        <p:spPr bwMode="auto">
          <a:xfrm>
            <a:off x="3854879" y="3755196"/>
            <a:ext cx="299724" cy="816804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3569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1" grpId="0" animBg="1"/>
      <p:bldP spid="12" grpId="0" animBg="1"/>
      <p:bldP spid="35" grpId="0"/>
      <p:bldP spid="36" grpId="0"/>
      <p:bldP spid="37" grpId="0"/>
      <p:bldP spid="38" grpId="0"/>
      <p:bldP spid="39" grpId="0"/>
      <p:bldP spid="40" grpId="0"/>
      <p:bldP spid="43" grpId="0"/>
      <p:bldP spid="46" grpId="0" animBg="1"/>
      <p:bldP spid="10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">
            <a:extLst>
              <a:ext uri="{FF2B5EF4-FFF2-40B4-BE49-F238E27FC236}">
                <a16:creationId xmlns:a16="http://schemas.microsoft.com/office/drawing/2014/main" id="{B253077B-485B-6F4B-AB55-064CC695D148}"/>
              </a:ext>
            </a:extLst>
          </p:cNvPr>
          <p:cNvSpPr/>
          <p:nvPr/>
        </p:nvSpPr>
        <p:spPr>
          <a:xfrm>
            <a:off x="2233799" y="1981200"/>
            <a:ext cx="1174759" cy="257516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8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marL="39686" marR="39686">
              <a:defRPr sz="22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lang="pt-BR" sz="2200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Tahoma"/>
              <a:sym typeface="Times"/>
            </a:endParaRPr>
          </a:p>
        </p:txBody>
      </p:sp>
      <p:graphicFrame>
        <p:nvGraphicFramePr>
          <p:cNvPr id="50" name="Table">
            <a:extLst>
              <a:ext uri="{FF2B5EF4-FFF2-40B4-BE49-F238E27FC236}">
                <a16:creationId xmlns:a16="http://schemas.microsoft.com/office/drawing/2014/main" id="{6C589A3D-DA3F-4757-8DE3-8EE6FF5663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3222273"/>
              </p:ext>
            </p:extLst>
          </p:nvPr>
        </p:nvGraphicFramePr>
        <p:xfrm>
          <a:off x="2109117" y="1183852"/>
          <a:ext cx="1828800" cy="246888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endParaRPr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endParaRPr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endParaRPr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endParaRPr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 dirty="0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 dirty="0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 dirty="0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EFD1A8B-11B1-4001-A39E-B55EC4E41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Produto de Somas (POS) (Cont.)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B57A79-795E-4A71-977D-F1E91124B5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1" hangingPunct="1">
              <a:defRPr/>
            </a:pPr>
            <a:fld id="{B279EF5C-C746-4084-8A0D-12DD977AB7F9}" type="slidenum">
              <a:rPr lang="pt-BR" altLang="en-US" smtClean="0">
                <a:solidFill>
                  <a:srgbClr val="000000"/>
                </a:solidFill>
                <a:cs typeface="Arial" panose="020B0604020202020204" pitchFamily="34" charset="0"/>
              </a:rPr>
              <a:pPr eaLnBrk="1" hangingPunct="1">
                <a:defRPr/>
              </a:pPr>
              <a:t>103</a:t>
            </a:fld>
            <a:endParaRPr lang="pt-BR" altLang="en-US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Only one of the products will be 0, anything ANDed with 0 is 0…">
            <a:extLst>
              <a:ext uri="{FF2B5EF4-FFF2-40B4-BE49-F238E27FC236}">
                <a16:creationId xmlns:a16="http://schemas.microsoft.com/office/drawing/2014/main" id="{57C709D7-A43A-4F3C-836C-3C9FCBA36342}"/>
              </a:ext>
            </a:extLst>
          </p:cNvPr>
          <p:cNvSpPr txBox="1"/>
          <p:nvPr/>
        </p:nvSpPr>
        <p:spPr>
          <a:xfrm>
            <a:off x="1752600" y="5562601"/>
            <a:ext cx="8915399" cy="757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marL="38100" marR="38100">
              <a:lnSpc>
                <a:spcPct val="85000"/>
              </a:lnSpc>
              <a:buClr>
                <a:srgbClr val="062B6B"/>
              </a:buClr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b="1" dirty="0">
                <a:solidFill>
                  <a:srgbClr val="C00000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Somente um dos </a:t>
            </a:r>
            <a:r>
              <a:rPr lang="pt-BR" b="1" dirty="0" err="1">
                <a:solidFill>
                  <a:srgbClr val="C00000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maxtermos</a:t>
            </a:r>
            <a:r>
              <a:rPr lang="pt-BR" b="1" dirty="0">
                <a:solidFill>
                  <a:srgbClr val="C00000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será 0, um AND com uma entrada em 0 é sempre 0.</a:t>
            </a:r>
          </a:p>
          <a:p>
            <a:pPr marL="38100" marR="38100">
              <a:lnSpc>
                <a:spcPct val="85000"/>
              </a:lnSpc>
              <a:buClr>
                <a:srgbClr val="062B6B"/>
              </a:buClr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lang="pt-BR" b="1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Arial"/>
              <a:cs typeface="Arial"/>
              <a:sym typeface="Arial"/>
            </a:endParaRPr>
          </a:p>
          <a:p>
            <a:pPr marL="38100" marR="38100">
              <a:lnSpc>
                <a:spcPct val="85000"/>
              </a:lnSpc>
              <a:buClr>
                <a:srgbClr val="062B6B"/>
              </a:buClr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Consequentemente,  </a:t>
            </a:r>
            <a:r>
              <a:rPr lang="pt-BR" b="1" dirty="0" err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F</a:t>
            </a: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= 0.</a:t>
            </a:r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A981AFB2-2B8B-41D6-BC58-F0C274F01E7B}"/>
              </a:ext>
            </a:extLst>
          </p:cNvPr>
          <p:cNvSpPr/>
          <p:nvPr/>
        </p:nvSpPr>
        <p:spPr>
          <a:xfrm>
            <a:off x="6883400" y="3340100"/>
            <a:ext cx="3098800" cy="3429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39686" marR="39686">
              <a:defRPr sz="22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lang="pt-BR" sz="2200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31066297-2771-4F6B-86CD-1E64680ECE00}"/>
              </a:ext>
            </a:extLst>
          </p:cNvPr>
          <p:cNvSpPr/>
          <p:nvPr/>
        </p:nvSpPr>
        <p:spPr>
          <a:xfrm>
            <a:off x="7848600" y="4875768"/>
            <a:ext cx="977900" cy="3165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39686" marR="39686">
              <a:defRPr sz="22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lang="pt-BR" sz="2200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F0841FCF-1C3C-49ED-8ADF-5062D64A37C3}"/>
              </a:ext>
            </a:extLst>
          </p:cNvPr>
          <p:cNvSpPr/>
          <p:nvPr/>
        </p:nvSpPr>
        <p:spPr>
          <a:xfrm>
            <a:off x="6527800" y="1816100"/>
            <a:ext cx="3733800" cy="4191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39686" marR="39686">
              <a:defRPr sz="22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lang="pt-BR" sz="2200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13" name="1">
            <a:extLst>
              <a:ext uri="{FF2B5EF4-FFF2-40B4-BE49-F238E27FC236}">
                <a16:creationId xmlns:a16="http://schemas.microsoft.com/office/drawing/2014/main" id="{BF29A758-621D-4BFD-B869-0E5E82B4C473}"/>
              </a:ext>
            </a:extLst>
          </p:cNvPr>
          <p:cNvSpPr txBox="1"/>
          <p:nvPr/>
        </p:nvSpPr>
        <p:spPr>
          <a:xfrm>
            <a:off x="6934201" y="3321756"/>
            <a:ext cx="310341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9686" marR="39686" defTabSz="914400"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 lang="pt-BR" dirty="0"/>
              <a:t>1</a:t>
            </a:r>
          </a:p>
        </p:txBody>
      </p:sp>
      <p:sp>
        <p:nvSpPr>
          <p:cNvPr id="14" name="1">
            <a:extLst>
              <a:ext uri="{FF2B5EF4-FFF2-40B4-BE49-F238E27FC236}">
                <a16:creationId xmlns:a16="http://schemas.microsoft.com/office/drawing/2014/main" id="{0BE7B6A2-07D9-489F-AB4C-8158991ACDCF}"/>
              </a:ext>
            </a:extLst>
          </p:cNvPr>
          <p:cNvSpPr txBox="1"/>
          <p:nvPr/>
        </p:nvSpPr>
        <p:spPr>
          <a:xfrm>
            <a:off x="8153401" y="3343495"/>
            <a:ext cx="295915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9686" marR="39686" defTabSz="914400">
              <a:defRPr sz="16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 lang="pt-BR" dirty="0"/>
              <a:t>1</a:t>
            </a:r>
          </a:p>
        </p:txBody>
      </p:sp>
      <p:sp>
        <p:nvSpPr>
          <p:cNvPr id="15" name="0">
            <a:extLst>
              <a:ext uri="{FF2B5EF4-FFF2-40B4-BE49-F238E27FC236}">
                <a16:creationId xmlns:a16="http://schemas.microsoft.com/office/drawing/2014/main" id="{1AD8C727-0908-4BA5-A22E-DB278C484B63}"/>
              </a:ext>
            </a:extLst>
          </p:cNvPr>
          <p:cNvSpPr txBox="1"/>
          <p:nvPr/>
        </p:nvSpPr>
        <p:spPr>
          <a:xfrm>
            <a:off x="9410701" y="3343495"/>
            <a:ext cx="295915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9686" marR="39686" defTabSz="914400">
              <a:defRPr sz="16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 lang="pt-BR" dirty="0"/>
              <a:t>0</a:t>
            </a:r>
          </a:p>
        </p:txBody>
      </p:sp>
      <p:grpSp>
        <p:nvGrpSpPr>
          <p:cNvPr id="16" name="Group">
            <a:extLst>
              <a:ext uri="{FF2B5EF4-FFF2-40B4-BE49-F238E27FC236}">
                <a16:creationId xmlns:a16="http://schemas.microsoft.com/office/drawing/2014/main" id="{6AA9FDB8-E6E5-4836-B130-B96836A02767}"/>
              </a:ext>
            </a:extLst>
          </p:cNvPr>
          <p:cNvGrpSpPr/>
          <p:nvPr/>
        </p:nvGrpSpPr>
        <p:grpSpPr>
          <a:xfrm>
            <a:off x="6629401" y="1457241"/>
            <a:ext cx="3429001" cy="349418"/>
            <a:chOff x="0" y="0"/>
            <a:chExt cx="3429000" cy="349417"/>
          </a:xfrm>
        </p:grpSpPr>
        <p:sp>
          <p:nvSpPr>
            <p:cNvPr id="17" name="Line">
              <a:extLst>
                <a:ext uri="{FF2B5EF4-FFF2-40B4-BE49-F238E27FC236}">
                  <a16:creationId xmlns:a16="http://schemas.microsoft.com/office/drawing/2014/main" id="{2C04B255-B3C0-472A-97A2-5036B0ACF119}"/>
                </a:ext>
              </a:extLst>
            </p:cNvPr>
            <p:cNvSpPr/>
            <p:nvPr/>
          </p:nvSpPr>
          <p:spPr>
            <a:xfrm flipV="1">
              <a:off x="-1" y="0"/>
              <a:ext cx="2" cy="346159"/>
            </a:xfrm>
            <a:prstGeom prst="line">
              <a:avLst/>
            </a:prstGeom>
            <a:noFill/>
            <a:ln w="25400" cap="flat">
              <a:solidFill>
                <a:srgbClr val="062B6B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sp>
          <p:nvSpPr>
            <p:cNvPr id="18" name="Line">
              <a:extLst>
                <a:ext uri="{FF2B5EF4-FFF2-40B4-BE49-F238E27FC236}">
                  <a16:creationId xmlns:a16="http://schemas.microsoft.com/office/drawing/2014/main" id="{B7287BBA-4376-4A19-8143-D2E84C68A9EF}"/>
                </a:ext>
              </a:extLst>
            </p:cNvPr>
            <p:cNvSpPr/>
            <p:nvPr/>
          </p:nvSpPr>
          <p:spPr>
            <a:xfrm flipV="1">
              <a:off x="431800" y="3258"/>
              <a:ext cx="0" cy="346160"/>
            </a:xfrm>
            <a:prstGeom prst="line">
              <a:avLst/>
            </a:prstGeom>
            <a:noFill/>
            <a:ln w="25400" cap="flat">
              <a:solidFill>
                <a:srgbClr val="062B6B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sp>
          <p:nvSpPr>
            <p:cNvPr id="19" name="Line">
              <a:extLst>
                <a:ext uri="{FF2B5EF4-FFF2-40B4-BE49-F238E27FC236}">
                  <a16:creationId xmlns:a16="http://schemas.microsoft.com/office/drawing/2014/main" id="{F70BCB00-3178-46C8-B1EE-AB3E26409E20}"/>
                </a:ext>
              </a:extLst>
            </p:cNvPr>
            <p:cNvSpPr/>
            <p:nvPr/>
          </p:nvSpPr>
          <p:spPr>
            <a:xfrm flipV="1">
              <a:off x="863600" y="3258"/>
              <a:ext cx="0" cy="346160"/>
            </a:xfrm>
            <a:prstGeom prst="line">
              <a:avLst/>
            </a:prstGeom>
            <a:noFill/>
            <a:ln w="25400" cap="flat">
              <a:solidFill>
                <a:srgbClr val="062B6B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sp>
          <p:nvSpPr>
            <p:cNvPr id="20" name="Line">
              <a:extLst>
                <a:ext uri="{FF2B5EF4-FFF2-40B4-BE49-F238E27FC236}">
                  <a16:creationId xmlns:a16="http://schemas.microsoft.com/office/drawing/2014/main" id="{F3F93D18-2F78-4C43-AECE-0A1C49946447}"/>
                </a:ext>
              </a:extLst>
            </p:cNvPr>
            <p:cNvSpPr/>
            <p:nvPr/>
          </p:nvSpPr>
          <p:spPr>
            <a:xfrm flipV="1">
              <a:off x="1244600" y="3258"/>
              <a:ext cx="0" cy="346160"/>
            </a:xfrm>
            <a:prstGeom prst="line">
              <a:avLst/>
            </a:prstGeom>
            <a:noFill/>
            <a:ln w="25400" cap="flat">
              <a:solidFill>
                <a:srgbClr val="062B6B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sp>
          <p:nvSpPr>
            <p:cNvPr id="21" name="Line">
              <a:extLst>
                <a:ext uri="{FF2B5EF4-FFF2-40B4-BE49-F238E27FC236}">
                  <a16:creationId xmlns:a16="http://schemas.microsoft.com/office/drawing/2014/main" id="{1B40DB1C-5E07-4B53-B8A9-D18E040397EC}"/>
                </a:ext>
              </a:extLst>
            </p:cNvPr>
            <p:cNvSpPr/>
            <p:nvPr/>
          </p:nvSpPr>
          <p:spPr>
            <a:xfrm flipV="1">
              <a:off x="1689100" y="3258"/>
              <a:ext cx="0" cy="346160"/>
            </a:xfrm>
            <a:prstGeom prst="line">
              <a:avLst/>
            </a:prstGeom>
            <a:noFill/>
            <a:ln w="25400" cap="flat">
              <a:solidFill>
                <a:srgbClr val="062B6B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sp>
          <p:nvSpPr>
            <p:cNvPr id="22" name="Line">
              <a:extLst>
                <a:ext uri="{FF2B5EF4-FFF2-40B4-BE49-F238E27FC236}">
                  <a16:creationId xmlns:a16="http://schemas.microsoft.com/office/drawing/2014/main" id="{4E7782B8-B19C-43DA-98BE-F6D322370007}"/>
                </a:ext>
              </a:extLst>
            </p:cNvPr>
            <p:cNvSpPr/>
            <p:nvPr/>
          </p:nvSpPr>
          <p:spPr>
            <a:xfrm flipV="1">
              <a:off x="2057400" y="3258"/>
              <a:ext cx="1" cy="346160"/>
            </a:xfrm>
            <a:prstGeom prst="line">
              <a:avLst/>
            </a:prstGeom>
            <a:noFill/>
            <a:ln w="25400" cap="flat">
              <a:solidFill>
                <a:srgbClr val="062B6B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sp>
          <p:nvSpPr>
            <p:cNvPr id="23" name="Line">
              <a:extLst>
                <a:ext uri="{FF2B5EF4-FFF2-40B4-BE49-F238E27FC236}">
                  <a16:creationId xmlns:a16="http://schemas.microsoft.com/office/drawing/2014/main" id="{FB0F2B7B-9660-4A5F-B365-1D2C940CD7D5}"/>
                </a:ext>
              </a:extLst>
            </p:cNvPr>
            <p:cNvSpPr/>
            <p:nvPr/>
          </p:nvSpPr>
          <p:spPr>
            <a:xfrm flipV="1">
              <a:off x="2514600" y="3258"/>
              <a:ext cx="1" cy="346160"/>
            </a:xfrm>
            <a:prstGeom prst="line">
              <a:avLst/>
            </a:prstGeom>
            <a:noFill/>
            <a:ln w="25400" cap="flat">
              <a:solidFill>
                <a:srgbClr val="062B6B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sp>
          <p:nvSpPr>
            <p:cNvPr id="24" name="Line">
              <a:extLst>
                <a:ext uri="{FF2B5EF4-FFF2-40B4-BE49-F238E27FC236}">
                  <a16:creationId xmlns:a16="http://schemas.microsoft.com/office/drawing/2014/main" id="{0C5CC9B1-4CC3-459C-A7A8-9E1BDB4D0F95}"/>
                </a:ext>
              </a:extLst>
            </p:cNvPr>
            <p:cNvSpPr/>
            <p:nvPr/>
          </p:nvSpPr>
          <p:spPr>
            <a:xfrm flipV="1">
              <a:off x="2959100" y="3258"/>
              <a:ext cx="1" cy="346160"/>
            </a:xfrm>
            <a:prstGeom prst="line">
              <a:avLst/>
            </a:prstGeom>
            <a:noFill/>
            <a:ln w="25400" cap="flat">
              <a:solidFill>
                <a:srgbClr val="062B6B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sp>
          <p:nvSpPr>
            <p:cNvPr id="25" name="Line">
              <a:extLst>
                <a:ext uri="{FF2B5EF4-FFF2-40B4-BE49-F238E27FC236}">
                  <a16:creationId xmlns:a16="http://schemas.microsoft.com/office/drawing/2014/main" id="{5742E7C4-D32C-4EA0-BDCF-3C11FECF0712}"/>
                </a:ext>
              </a:extLst>
            </p:cNvPr>
            <p:cNvSpPr/>
            <p:nvPr/>
          </p:nvSpPr>
          <p:spPr>
            <a:xfrm flipV="1">
              <a:off x="3429000" y="3258"/>
              <a:ext cx="1" cy="346160"/>
            </a:xfrm>
            <a:prstGeom prst="line">
              <a:avLst/>
            </a:prstGeom>
            <a:noFill/>
            <a:ln w="25400" cap="flat">
              <a:solidFill>
                <a:srgbClr val="062B6B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</p:grpSp>
      <p:pic>
        <p:nvPicPr>
          <p:cNvPr id="26" name="droppedImage.pdf" descr="droppedImage.pdf">
            <a:extLst>
              <a:ext uri="{FF2B5EF4-FFF2-40B4-BE49-F238E27FC236}">
                <a16:creationId xmlns:a16="http://schemas.microsoft.com/office/drawing/2014/main" id="{8BBD6E59-D84B-4BCE-86E6-B978B124E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975600" y="4025900"/>
            <a:ext cx="622300" cy="508000"/>
          </a:xfrm>
          <a:prstGeom prst="rect">
            <a:avLst/>
          </a:prstGeom>
          <a:ln w="25400"/>
        </p:spPr>
      </p:pic>
      <p:pic>
        <p:nvPicPr>
          <p:cNvPr id="27" name="droppedImage.pdf" descr="droppedImage.pdf">
            <a:extLst>
              <a:ext uri="{FF2B5EF4-FFF2-40B4-BE49-F238E27FC236}">
                <a16:creationId xmlns:a16="http://schemas.microsoft.com/office/drawing/2014/main" id="{E5705BD9-36F9-4226-97CB-BEFB62539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756400" y="2667000"/>
            <a:ext cx="622300" cy="508000"/>
          </a:xfrm>
          <a:prstGeom prst="rect">
            <a:avLst/>
          </a:prstGeom>
          <a:ln w="25400"/>
        </p:spPr>
      </p:pic>
      <p:pic>
        <p:nvPicPr>
          <p:cNvPr id="28" name="droppedImage.pdf" descr="droppedImage.pdf">
            <a:extLst>
              <a:ext uri="{FF2B5EF4-FFF2-40B4-BE49-F238E27FC236}">
                <a16:creationId xmlns:a16="http://schemas.microsoft.com/office/drawing/2014/main" id="{30A15003-BAD0-4478-A3E2-2C83171B1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981950" y="2660650"/>
            <a:ext cx="622300" cy="508000"/>
          </a:xfrm>
          <a:prstGeom prst="rect">
            <a:avLst/>
          </a:prstGeom>
          <a:ln w="25400"/>
        </p:spPr>
      </p:pic>
      <p:pic>
        <p:nvPicPr>
          <p:cNvPr id="29" name="droppedImage.pdf" descr="droppedImage.pdf">
            <a:extLst>
              <a:ext uri="{FF2B5EF4-FFF2-40B4-BE49-F238E27FC236}">
                <a16:creationId xmlns:a16="http://schemas.microsoft.com/office/drawing/2014/main" id="{FB13C51D-7B39-4A7A-B1DB-E9EA95BAC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239250" y="2660650"/>
            <a:ext cx="622300" cy="508000"/>
          </a:xfrm>
          <a:prstGeom prst="rect">
            <a:avLst/>
          </a:prstGeom>
          <a:ln w="25400"/>
        </p:spPr>
      </p:pic>
      <p:sp>
        <p:nvSpPr>
          <p:cNvPr id="30" name="Line">
            <a:extLst>
              <a:ext uri="{FF2B5EF4-FFF2-40B4-BE49-F238E27FC236}">
                <a16:creationId xmlns:a16="http://schemas.microsoft.com/office/drawing/2014/main" id="{53BC9D9C-7BEF-47AB-B264-30E0AB7B87F1}"/>
              </a:ext>
            </a:extLst>
          </p:cNvPr>
          <p:cNvSpPr/>
          <p:nvPr/>
        </p:nvSpPr>
        <p:spPr>
          <a:xfrm flipH="1" flipV="1">
            <a:off x="6642100" y="2209800"/>
            <a:ext cx="292100" cy="355600"/>
          </a:xfrm>
          <a:prstGeom prst="line">
            <a:avLst/>
          </a:prstGeom>
          <a:ln w="25400">
            <a:solidFill>
              <a:srgbClr val="062B6B"/>
            </a:solidFill>
            <a:headEnd type="stealth"/>
          </a:ln>
        </p:spPr>
        <p:txBody>
          <a:bodyPr lIns="0" tIns="0" rIns="0" bIns="0"/>
          <a:lstStyle/>
          <a:p>
            <a:pPr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31" name="Line">
            <a:extLst>
              <a:ext uri="{FF2B5EF4-FFF2-40B4-BE49-F238E27FC236}">
                <a16:creationId xmlns:a16="http://schemas.microsoft.com/office/drawing/2014/main" id="{E9686D0E-CA4D-44EE-83DE-4CF16F5AF04E}"/>
              </a:ext>
            </a:extLst>
          </p:cNvPr>
          <p:cNvSpPr/>
          <p:nvPr/>
        </p:nvSpPr>
        <p:spPr>
          <a:xfrm flipV="1">
            <a:off x="7073901" y="2213060"/>
            <a:ext cx="1" cy="346159"/>
          </a:xfrm>
          <a:prstGeom prst="line">
            <a:avLst/>
          </a:prstGeom>
          <a:ln w="25400">
            <a:solidFill>
              <a:srgbClr val="062B6B"/>
            </a:solidFill>
            <a:headEnd type="stealth"/>
          </a:ln>
        </p:spPr>
        <p:txBody>
          <a:bodyPr lIns="0" tIns="0" rIns="0" bIns="0"/>
          <a:lstStyle/>
          <a:p>
            <a:pPr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32" name="Line">
            <a:extLst>
              <a:ext uri="{FF2B5EF4-FFF2-40B4-BE49-F238E27FC236}">
                <a16:creationId xmlns:a16="http://schemas.microsoft.com/office/drawing/2014/main" id="{ECAEFFA5-7077-48F3-87E1-2F1F4FF4C794}"/>
              </a:ext>
            </a:extLst>
          </p:cNvPr>
          <p:cNvSpPr/>
          <p:nvPr/>
        </p:nvSpPr>
        <p:spPr>
          <a:xfrm flipV="1">
            <a:off x="7213600" y="2213058"/>
            <a:ext cx="292100" cy="352342"/>
          </a:xfrm>
          <a:prstGeom prst="line">
            <a:avLst/>
          </a:prstGeom>
          <a:ln w="25400">
            <a:solidFill>
              <a:srgbClr val="062B6B"/>
            </a:solidFill>
            <a:headEnd type="stealth"/>
          </a:ln>
        </p:spPr>
        <p:txBody>
          <a:bodyPr lIns="0" tIns="0" rIns="0" bIns="0"/>
          <a:lstStyle/>
          <a:p>
            <a:pPr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33" name="Line">
            <a:extLst>
              <a:ext uri="{FF2B5EF4-FFF2-40B4-BE49-F238E27FC236}">
                <a16:creationId xmlns:a16="http://schemas.microsoft.com/office/drawing/2014/main" id="{E8E9E4B4-1778-4CAB-B800-DFF5F59A6F0F}"/>
              </a:ext>
            </a:extLst>
          </p:cNvPr>
          <p:cNvSpPr/>
          <p:nvPr/>
        </p:nvSpPr>
        <p:spPr>
          <a:xfrm flipH="1" flipV="1">
            <a:off x="7886700" y="2213058"/>
            <a:ext cx="254000" cy="352342"/>
          </a:xfrm>
          <a:prstGeom prst="line">
            <a:avLst/>
          </a:prstGeom>
          <a:ln w="25400">
            <a:solidFill>
              <a:srgbClr val="062B6B"/>
            </a:solidFill>
            <a:headEnd type="stealth"/>
          </a:ln>
        </p:spPr>
        <p:txBody>
          <a:bodyPr lIns="0" tIns="0" rIns="0" bIns="0"/>
          <a:lstStyle/>
          <a:p>
            <a:pPr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34" name="Line">
            <a:extLst>
              <a:ext uri="{FF2B5EF4-FFF2-40B4-BE49-F238E27FC236}">
                <a16:creationId xmlns:a16="http://schemas.microsoft.com/office/drawing/2014/main" id="{1A9D5758-2765-4EAB-8C40-9162614B58EF}"/>
              </a:ext>
            </a:extLst>
          </p:cNvPr>
          <p:cNvSpPr/>
          <p:nvPr/>
        </p:nvSpPr>
        <p:spPr>
          <a:xfrm flipV="1">
            <a:off x="8331201" y="2213060"/>
            <a:ext cx="1" cy="346159"/>
          </a:xfrm>
          <a:prstGeom prst="line">
            <a:avLst/>
          </a:prstGeom>
          <a:ln w="25400">
            <a:solidFill>
              <a:srgbClr val="062B6B"/>
            </a:solidFill>
            <a:headEnd type="stealth"/>
          </a:ln>
        </p:spPr>
        <p:txBody>
          <a:bodyPr lIns="0" tIns="0" rIns="0" bIns="0"/>
          <a:lstStyle/>
          <a:p>
            <a:pPr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35" name="Line">
            <a:extLst>
              <a:ext uri="{FF2B5EF4-FFF2-40B4-BE49-F238E27FC236}">
                <a16:creationId xmlns:a16="http://schemas.microsoft.com/office/drawing/2014/main" id="{BEF305BE-F8BC-43F9-B398-2D500E3BEA5B}"/>
              </a:ext>
            </a:extLst>
          </p:cNvPr>
          <p:cNvSpPr/>
          <p:nvPr/>
        </p:nvSpPr>
        <p:spPr>
          <a:xfrm flipV="1">
            <a:off x="8432800" y="2213059"/>
            <a:ext cx="266700" cy="352343"/>
          </a:xfrm>
          <a:prstGeom prst="line">
            <a:avLst/>
          </a:prstGeom>
          <a:ln w="25400">
            <a:solidFill>
              <a:srgbClr val="062B6B"/>
            </a:solidFill>
            <a:headEnd type="stealth"/>
          </a:ln>
        </p:spPr>
        <p:txBody>
          <a:bodyPr lIns="0" tIns="0" rIns="0" bIns="0"/>
          <a:lstStyle/>
          <a:p>
            <a:pPr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36" name="Line">
            <a:extLst>
              <a:ext uri="{FF2B5EF4-FFF2-40B4-BE49-F238E27FC236}">
                <a16:creationId xmlns:a16="http://schemas.microsoft.com/office/drawing/2014/main" id="{1F0C1C40-CD1C-42FA-A459-09E6F7F6B677}"/>
              </a:ext>
            </a:extLst>
          </p:cNvPr>
          <p:cNvSpPr/>
          <p:nvPr/>
        </p:nvSpPr>
        <p:spPr>
          <a:xfrm flipH="1" flipV="1">
            <a:off x="9156700" y="2213059"/>
            <a:ext cx="254000" cy="352343"/>
          </a:xfrm>
          <a:prstGeom prst="line">
            <a:avLst/>
          </a:prstGeom>
          <a:ln w="25400">
            <a:solidFill>
              <a:srgbClr val="062B6B"/>
            </a:solidFill>
            <a:headEnd type="stealth"/>
          </a:ln>
        </p:spPr>
        <p:txBody>
          <a:bodyPr lIns="0" tIns="0" rIns="0" bIns="0"/>
          <a:lstStyle/>
          <a:p>
            <a:pPr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37" name="Line">
            <a:extLst>
              <a:ext uri="{FF2B5EF4-FFF2-40B4-BE49-F238E27FC236}">
                <a16:creationId xmlns:a16="http://schemas.microsoft.com/office/drawing/2014/main" id="{9BEA0F0D-E4EE-4D89-9F2C-0181F2143EC9}"/>
              </a:ext>
            </a:extLst>
          </p:cNvPr>
          <p:cNvSpPr/>
          <p:nvPr/>
        </p:nvSpPr>
        <p:spPr>
          <a:xfrm flipV="1">
            <a:off x="9601201" y="2213060"/>
            <a:ext cx="1" cy="346159"/>
          </a:xfrm>
          <a:prstGeom prst="line">
            <a:avLst/>
          </a:prstGeom>
          <a:ln w="25400">
            <a:solidFill>
              <a:srgbClr val="062B6B"/>
            </a:solidFill>
            <a:headEnd type="stealth"/>
          </a:ln>
        </p:spPr>
        <p:txBody>
          <a:bodyPr lIns="0" tIns="0" rIns="0" bIns="0"/>
          <a:lstStyle/>
          <a:p>
            <a:pPr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38" name="Line">
            <a:extLst>
              <a:ext uri="{FF2B5EF4-FFF2-40B4-BE49-F238E27FC236}">
                <a16:creationId xmlns:a16="http://schemas.microsoft.com/office/drawing/2014/main" id="{57EEE0FA-C54E-49FF-B43B-C2B1501B5965}"/>
              </a:ext>
            </a:extLst>
          </p:cNvPr>
          <p:cNvSpPr/>
          <p:nvPr/>
        </p:nvSpPr>
        <p:spPr>
          <a:xfrm flipV="1">
            <a:off x="9690100" y="2213059"/>
            <a:ext cx="381000" cy="352343"/>
          </a:xfrm>
          <a:prstGeom prst="line">
            <a:avLst/>
          </a:prstGeom>
          <a:ln w="25400">
            <a:solidFill>
              <a:srgbClr val="062B6B"/>
            </a:solidFill>
            <a:headEnd type="stealth"/>
          </a:ln>
        </p:spPr>
        <p:txBody>
          <a:bodyPr lIns="0" tIns="0" rIns="0" bIns="0"/>
          <a:lstStyle/>
          <a:p>
            <a:pPr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39" name="Line">
            <a:extLst>
              <a:ext uri="{FF2B5EF4-FFF2-40B4-BE49-F238E27FC236}">
                <a16:creationId xmlns:a16="http://schemas.microsoft.com/office/drawing/2014/main" id="{821A9FCC-E518-4D05-B08B-D80231213CE1}"/>
              </a:ext>
            </a:extLst>
          </p:cNvPr>
          <p:cNvSpPr/>
          <p:nvPr/>
        </p:nvSpPr>
        <p:spPr>
          <a:xfrm flipH="1" flipV="1">
            <a:off x="7188200" y="3581400"/>
            <a:ext cx="825500" cy="317030"/>
          </a:xfrm>
          <a:prstGeom prst="line">
            <a:avLst/>
          </a:prstGeom>
          <a:ln w="25400">
            <a:solidFill>
              <a:srgbClr val="062B6B"/>
            </a:solidFill>
            <a:headEnd type="stealth"/>
          </a:ln>
        </p:spPr>
        <p:txBody>
          <a:bodyPr lIns="0" tIns="0" rIns="0" bIns="0"/>
          <a:lstStyle/>
          <a:p>
            <a:pPr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40" name="Line">
            <a:extLst>
              <a:ext uri="{FF2B5EF4-FFF2-40B4-BE49-F238E27FC236}">
                <a16:creationId xmlns:a16="http://schemas.microsoft.com/office/drawing/2014/main" id="{F79C6E19-25B4-4ECC-9831-053D7952D8B7}"/>
              </a:ext>
            </a:extLst>
          </p:cNvPr>
          <p:cNvSpPr/>
          <p:nvPr/>
        </p:nvSpPr>
        <p:spPr>
          <a:xfrm flipV="1">
            <a:off x="8610600" y="3568700"/>
            <a:ext cx="825500" cy="317030"/>
          </a:xfrm>
          <a:prstGeom prst="line">
            <a:avLst/>
          </a:prstGeom>
          <a:ln w="25400">
            <a:solidFill>
              <a:srgbClr val="062B6B"/>
            </a:solidFill>
            <a:headEnd type="stealth"/>
          </a:ln>
        </p:spPr>
        <p:txBody>
          <a:bodyPr lIns="0" tIns="0" rIns="0" bIns="0"/>
          <a:lstStyle/>
          <a:p>
            <a:pPr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41" name="Line">
            <a:extLst>
              <a:ext uri="{FF2B5EF4-FFF2-40B4-BE49-F238E27FC236}">
                <a16:creationId xmlns:a16="http://schemas.microsoft.com/office/drawing/2014/main" id="{C93990A8-870F-4221-917C-D55560962ED6}"/>
              </a:ext>
            </a:extLst>
          </p:cNvPr>
          <p:cNvSpPr/>
          <p:nvPr/>
        </p:nvSpPr>
        <p:spPr>
          <a:xfrm flipV="1">
            <a:off x="8305800" y="3694439"/>
            <a:ext cx="1" cy="207721"/>
          </a:xfrm>
          <a:prstGeom prst="line">
            <a:avLst/>
          </a:prstGeom>
          <a:ln w="25400">
            <a:solidFill>
              <a:srgbClr val="062B6B"/>
            </a:solidFill>
            <a:headEnd type="stealth"/>
          </a:ln>
        </p:spPr>
        <p:txBody>
          <a:bodyPr lIns="0" tIns="0" rIns="0" bIns="0"/>
          <a:lstStyle/>
          <a:p>
            <a:pPr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42" name="Line">
            <a:extLst>
              <a:ext uri="{FF2B5EF4-FFF2-40B4-BE49-F238E27FC236}">
                <a16:creationId xmlns:a16="http://schemas.microsoft.com/office/drawing/2014/main" id="{ED730BA0-B56C-42BC-A877-C156B1993146}"/>
              </a:ext>
            </a:extLst>
          </p:cNvPr>
          <p:cNvSpPr/>
          <p:nvPr/>
        </p:nvSpPr>
        <p:spPr>
          <a:xfrm flipV="1">
            <a:off x="8293100" y="4648201"/>
            <a:ext cx="1" cy="207721"/>
          </a:xfrm>
          <a:prstGeom prst="line">
            <a:avLst/>
          </a:prstGeom>
          <a:ln w="25400">
            <a:solidFill>
              <a:srgbClr val="062B6B"/>
            </a:solidFill>
            <a:headEnd type="stealth"/>
          </a:ln>
        </p:spPr>
        <p:txBody>
          <a:bodyPr lIns="0" tIns="0" rIns="0" bIns="0"/>
          <a:lstStyle/>
          <a:p>
            <a:pPr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A737C7C-4342-4AA8-9CD3-FB4B01547728}"/>
                  </a:ext>
                </a:extLst>
              </p:cNvPr>
              <p:cNvSpPr/>
              <p:nvPr/>
            </p:nvSpPr>
            <p:spPr>
              <a:xfrm>
                <a:off x="5982618" y="1154092"/>
                <a:ext cx="4304383" cy="3699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𝑭</m:t>
                      </m:r>
                      <m:r>
                        <a:rPr lang="pt-BR" b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=</m:t>
                      </m:r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(</m:t>
                      </m:r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</m:t>
                      </m:r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𝑩</m:t>
                      </m:r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𝑪</m:t>
                      </m:r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)(</m:t>
                      </m:r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</m:t>
                      </m:r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𝑩</m:t>
                      </m:r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𝑪</m:t>
                          </m:r>
                        </m:e>
                      </m:acc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)(</m:t>
                      </m:r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</m:t>
                      </m:r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+</m:t>
                      </m:r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𝑪</m:t>
                      </m:r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pt-BR" b="1" dirty="0">
                  <a:solidFill>
                    <a:srgbClr val="0000FF"/>
                  </a:solidFill>
                  <a:uFill>
                    <a:solidFill>
                      <a:srgbClr val="D21C42"/>
                    </a:solidFill>
                  </a:uFill>
                  <a:latin typeface="Cambria Math" panose="02040503050406030204" pitchFamily="18" charset="0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A737C7C-4342-4AA8-9CD3-FB4B015477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2618" y="1154092"/>
                <a:ext cx="4304383" cy="369909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">
            <a:extLst>
              <a:ext uri="{FF2B5EF4-FFF2-40B4-BE49-F238E27FC236}">
                <a16:creationId xmlns:a16="http://schemas.microsoft.com/office/drawing/2014/main" id="{6B2E93B1-EC3F-44ED-B5F9-5F1FA91B8185}"/>
              </a:ext>
            </a:extLst>
          </p:cNvPr>
          <p:cNvSpPr/>
          <p:nvPr/>
        </p:nvSpPr>
        <p:spPr>
          <a:xfrm>
            <a:off x="4370491" y="1223737"/>
            <a:ext cx="1067708" cy="32893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8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marL="39686" marR="39686">
              <a:defRPr sz="22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lang="pt-BR" sz="2200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Tahoma"/>
              <a:sym typeface="Time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52BEE38-F2C0-46A7-9D9E-4BF716936E86}"/>
                  </a:ext>
                </a:extLst>
              </p:cNvPr>
              <p:cNvSpPr/>
              <p:nvPr/>
            </p:nvSpPr>
            <p:spPr>
              <a:xfrm>
                <a:off x="2109117" y="1138132"/>
                <a:ext cx="4058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𝐀</m:t>
                      </m:r>
                    </m:oMath>
                  </m:oMathPara>
                </a14:m>
                <a:endParaRPr lang="pt-B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52BEE38-F2C0-46A7-9D9E-4BF716936E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117" y="1138132"/>
                <a:ext cx="40588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041F84B5-1FAD-4C1E-A435-7C6199735E1C}"/>
                  </a:ext>
                </a:extLst>
              </p:cNvPr>
              <p:cNvSpPr/>
              <p:nvPr/>
            </p:nvSpPr>
            <p:spPr>
              <a:xfrm>
                <a:off x="2566317" y="1138132"/>
                <a:ext cx="402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𝐁</m:t>
                      </m:r>
                    </m:oMath>
                  </m:oMathPara>
                </a14:m>
                <a:endParaRPr lang="pt-B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041F84B5-1FAD-4C1E-A435-7C6199735E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317" y="1138132"/>
                <a:ext cx="40267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7B9D2D0-E227-4A36-B0D3-D854DDD99695}"/>
                  </a:ext>
                </a:extLst>
              </p:cNvPr>
              <p:cNvSpPr/>
              <p:nvPr/>
            </p:nvSpPr>
            <p:spPr>
              <a:xfrm>
                <a:off x="3023518" y="1138132"/>
                <a:ext cx="3850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𝐂</m:t>
                      </m:r>
                    </m:oMath>
                  </m:oMathPara>
                </a14:m>
                <a:endParaRPr lang="pt-B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7B9D2D0-E227-4A36-B0D3-D854DDD996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518" y="1138132"/>
                <a:ext cx="38504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FEE00C1-EF21-4F13-A248-1C2B35F8AA1F}"/>
                  </a:ext>
                </a:extLst>
              </p:cNvPr>
              <p:cNvSpPr/>
              <p:nvPr/>
            </p:nvSpPr>
            <p:spPr>
              <a:xfrm>
                <a:off x="3483089" y="1138132"/>
                <a:ext cx="3786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𝐅</m:t>
                      </m:r>
                    </m:oMath>
                  </m:oMathPara>
                </a14:m>
                <a:endParaRPr lang="pt-B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FEE00C1-EF21-4F13-A248-1C2B35F8A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089" y="1138132"/>
                <a:ext cx="37862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E3DEED13-1075-4925-BA61-4E77979C32FE}"/>
                  </a:ext>
                </a:extLst>
              </p:cNvPr>
              <p:cNvSpPr/>
              <p:nvPr/>
            </p:nvSpPr>
            <p:spPr>
              <a:xfrm>
                <a:off x="7907649" y="4844645"/>
                <a:ext cx="82170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𝑭</m:t>
                      </m:r>
                      <m:r>
                        <a:rPr lang="pt-BR" b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=</m:t>
                      </m:r>
                      <m:r>
                        <a:rPr lang="pt-BR" b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𝟎</m:t>
                      </m:r>
                    </m:oMath>
                  </m:oMathPara>
                </a14:m>
                <a:endParaRPr lang="pt-B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E3DEED13-1075-4925-BA61-4E77979C32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649" y="4844645"/>
                <a:ext cx="82170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1D83658-3E16-4094-8071-41F7C752B5D1}"/>
                  </a:ext>
                </a:extLst>
              </p:cNvPr>
              <p:cNvSpPr/>
              <p:nvPr/>
            </p:nvSpPr>
            <p:spPr>
              <a:xfrm>
                <a:off x="9009086" y="1796307"/>
                <a:ext cx="1277914" cy="3699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𝟎</m:t>
                      </m:r>
                      <m:r>
                        <a:rPr lang="pt-BR" b="1" i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      </m:t>
                      </m:r>
                      <m:acc>
                        <m:accPr>
                          <m:chr m:val="̅"/>
                          <m:ctrlP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𝟏</m:t>
                          </m:r>
                        </m:e>
                      </m:acc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      </m:t>
                      </m:r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𝟎</m:t>
                      </m:r>
                    </m:oMath>
                  </m:oMathPara>
                </a14:m>
                <a:endParaRPr lang="pt-B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1D83658-3E16-4094-8071-41F7C752B5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9086" y="1796307"/>
                <a:ext cx="1277914" cy="369909"/>
              </a:xfrm>
              <a:prstGeom prst="rect">
                <a:avLst/>
              </a:prstGeom>
              <a:blipFill>
                <a:blip r:embed="rId10"/>
                <a:stretch>
                  <a:fillRect b="-206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0586E1F-D212-4622-B190-62E937FA289D}"/>
                  </a:ext>
                </a:extLst>
              </p:cNvPr>
              <p:cNvSpPr/>
              <p:nvPr/>
            </p:nvSpPr>
            <p:spPr>
              <a:xfrm>
                <a:off x="7691986" y="1796307"/>
                <a:ext cx="1226618" cy="3699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𝟎</m:t>
                      </m:r>
                      <m:r>
                        <a:rPr lang="pt-BR" b="1" i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      </m:t>
                      </m:r>
                      <m:r>
                        <a:rPr lang="pt-BR" b="1" i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𝟏</m:t>
                      </m:r>
                      <m:r>
                        <a:rPr lang="pt-BR" b="1" i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     </m:t>
                      </m:r>
                      <m:acc>
                        <m:accPr>
                          <m:chr m:val="̅"/>
                          <m:ctrlP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𝟎</m:t>
                          </m:r>
                        </m:e>
                      </m:acc>
                    </m:oMath>
                  </m:oMathPara>
                </a14:m>
                <a:endParaRPr lang="pt-B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0586E1F-D212-4622-B190-62E937FA28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986" y="1796307"/>
                <a:ext cx="1226618" cy="369909"/>
              </a:xfrm>
              <a:prstGeom prst="rect">
                <a:avLst/>
              </a:prstGeom>
              <a:blipFill>
                <a:blip r:embed="rId11"/>
                <a:stretch>
                  <a:fillRect b="-206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0E1018E-921C-4109-8EC5-3AD6A03302D8}"/>
                  </a:ext>
                </a:extLst>
              </p:cNvPr>
              <p:cNvSpPr/>
              <p:nvPr/>
            </p:nvSpPr>
            <p:spPr>
              <a:xfrm>
                <a:off x="6438900" y="1796594"/>
                <a:ext cx="12779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𝟎</m:t>
                      </m:r>
                      <m:r>
                        <a:rPr lang="pt-BR" b="1" i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      </m:t>
                      </m:r>
                      <m:r>
                        <a:rPr lang="pt-BR" b="1" i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𝟏</m:t>
                      </m:r>
                      <m:r>
                        <a:rPr lang="pt-BR" b="1" i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      </m:t>
                      </m:r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𝟎</m:t>
                      </m:r>
                    </m:oMath>
                  </m:oMathPara>
                </a14:m>
                <a:endParaRPr lang="pt-B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0E1018E-921C-4109-8EC5-3AD6A03302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8900" y="1796594"/>
                <a:ext cx="1277914" cy="369332"/>
              </a:xfrm>
              <a:prstGeom prst="rect">
                <a:avLst/>
              </a:prstGeom>
              <a:blipFill>
                <a:blip r:embed="rId12"/>
                <a:stretch>
                  <a:fillRect b="-206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9E40513-CEB7-4EA5-B54C-584F31F5EDA8}"/>
              </a:ext>
            </a:extLst>
          </p:cNvPr>
          <p:cNvSpPr/>
          <p:nvPr/>
        </p:nvSpPr>
        <p:spPr>
          <a:xfrm>
            <a:off x="4380342" y="1147356"/>
            <a:ext cx="10390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2400" b="1" dirty="0">
                <a:solidFill>
                  <a:srgbClr val="FF0000"/>
                </a:solidFill>
              </a:rPr>
              <a:t>0  1  0</a:t>
            </a:r>
          </a:p>
        </p:txBody>
      </p:sp>
      <p:sp>
        <p:nvSpPr>
          <p:cNvPr id="44" name="Line">
            <a:extLst>
              <a:ext uri="{FF2B5EF4-FFF2-40B4-BE49-F238E27FC236}">
                <a16:creationId xmlns:a16="http://schemas.microsoft.com/office/drawing/2014/main" id="{B5B75161-4B32-4AA3-9F28-77FF47DC3A25}"/>
              </a:ext>
            </a:extLst>
          </p:cNvPr>
          <p:cNvSpPr/>
          <p:nvPr/>
        </p:nvSpPr>
        <p:spPr>
          <a:xfrm flipH="1" flipV="1">
            <a:off x="5448049" y="1371601"/>
            <a:ext cx="520139" cy="6588"/>
          </a:xfrm>
          <a:prstGeom prst="line">
            <a:avLst/>
          </a:prstGeom>
          <a:ln w="57150">
            <a:solidFill>
              <a:srgbClr val="062B6B"/>
            </a:solidFill>
            <a:headEnd type="stealth"/>
          </a:ln>
        </p:spPr>
        <p:txBody>
          <a:bodyPr lIns="0" tIns="0" rIns="0" bIns="0"/>
          <a:lstStyle/>
          <a:p>
            <a:pPr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6C90C8-1884-4B6C-BCCB-82DD8D095BE9}"/>
              </a:ext>
            </a:extLst>
          </p:cNvPr>
          <p:cNvSpPr/>
          <p:nvPr/>
        </p:nvSpPr>
        <p:spPr>
          <a:xfrm>
            <a:off x="4553788" y="888799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b="1" dirty="0">
                <a:solidFill>
                  <a:srgbClr val="FF0000"/>
                </a:solidFill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32960524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" grpId="0" animBg="1"/>
      <p:bldP spid="7" grpId="0" animBg="1"/>
      <p:bldP spid="8" grpId="0" animBg="1"/>
      <p:bldP spid="13" grpId="0" animBg="1"/>
      <p:bldP spid="14" grpId="0" animBg="1"/>
      <p:bldP spid="15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6" grpId="0"/>
      <p:bldP spid="49" grpId="0" animBg="1"/>
      <p:bldP spid="55" grpId="0"/>
      <p:bldP spid="56" grpId="0"/>
      <p:bldP spid="57" grpId="0"/>
      <p:bldP spid="58" grpId="0"/>
      <p:bldP spid="9" grpId="0"/>
      <p:bldP spid="44" grpId="0" animBg="1"/>
      <p:bldP spid="10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C55A-8E3C-40CC-BDE4-0AD2C23E1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Produto de Somas (POS) (Cont.)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6BC8DF-D9B5-4AD6-8330-AA68966930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1" hangingPunct="1">
              <a:defRPr/>
            </a:pPr>
            <a:fld id="{B279EF5C-C746-4084-8A0D-12DD977AB7F9}" type="slidenum">
              <a:rPr lang="pt-BR" altLang="en-US" smtClean="0">
                <a:solidFill>
                  <a:srgbClr val="000000"/>
                </a:solidFill>
                <a:cs typeface="Arial" panose="020B0604020202020204" pitchFamily="34" charset="0"/>
              </a:rPr>
              <a:pPr eaLnBrk="1" hangingPunct="1">
                <a:defRPr/>
              </a:pPr>
              <a:t>104</a:t>
            </a:fld>
            <a:endParaRPr lang="pt-BR" altLang="en-US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4" name="Oval">
            <a:extLst>
              <a:ext uri="{FF2B5EF4-FFF2-40B4-BE49-F238E27FC236}">
                <a16:creationId xmlns:a16="http://schemas.microsoft.com/office/drawing/2014/main" id="{0E696269-E970-4E93-A60B-5330857434D3}"/>
              </a:ext>
            </a:extLst>
          </p:cNvPr>
          <p:cNvSpPr/>
          <p:nvPr/>
        </p:nvSpPr>
        <p:spPr>
          <a:xfrm>
            <a:off x="3728846" y="4547456"/>
            <a:ext cx="431800" cy="342900"/>
          </a:xfrm>
          <a:prstGeom prst="ellipse">
            <a:avLst/>
          </a:prstGeom>
          <a:solidFill>
            <a:srgbClr val="FFB6C2"/>
          </a:solidFill>
          <a:ln w="25400"/>
        </p:spPr>
        <p:txBody>
          <a:bodyPr lIns="50800" tIns="50800" rIns="50800" bIns="50800" anchor="ctr"/>
          <a:lstStyle/>
          <a:p>
            <a:pPr marL="39686" marR="39686">
              <a:defRPr sz="22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lang="pt-BR" sz="2200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5" name="A B C Maxterms…">
            <a:extLst>
              <a:ext uri="{FF2B5EF4-FFF2-40B4-BE49-F238E27FC236}">
                <a16:creationId xmlns:a16="http://schemas.microsoft.com/office/drawing/2014/main" id="{48F06736-35C6-4BE3-BB4F-6B44D2E8C246}"/>
              </a:ext>
            </a:extLst>
          </p:cNvPr>
          <p:cNvSpPr txBox="1"/>
          <p:nvPr/>
        </p:nvSpPr>
        <p:spPr>
          <a:xfrm>
            <a:off x="1311719" y="2617100"/>
            <a:ext cx="2888291" cy="2574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39686" marR="39686">
              <a:lnSpc>
                <a:spcPct val="110000"/>
              </a:lnSpc>
              <a:buClr>
                <a:srgbClr val="062B6B"/>
              </a:buClr>
              <a:tabLst>
                <a:tab pos="444500" algn="ctr"/>
                <a:tab pos="787400" algn="ctr"/>
                <a:tab pos="1130300" algn="l"/>
                <a:tab pos="2095500" algn="l"/>
                <a:tab pos="2781300" algn="l"/>
              </a:tabLst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			</a:t>
            </a:r>
            <a:r>
              <a:rPr lang="pt-BR" b="1" dirty="0" err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Maxtermos</a:t>
            </a:r>
            <a:endParaRPr lang="pt-BR" b="1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Arial"/>
              <a:cs typeface="Arial"/>
              <a:sym typeface="Arial"/>
            </a:endParaRPr>
          </a:p>
          <a:p>
            <a:pPr marL="39686" marR="39686">
              <a:lnSpc>
                <a:spcPct val="110000"/>
              </a:lnSpc>
              <a:buClr>
                <a:srgbClr val="062B6B"/>
              </a:buClr>
              <a:tabLst>
                <a:tab pos="444500" algn="ctr"/>
                <a:tab pos="787400" algn="ctr"/>
                <a:tab pos="1130300" algn="l"/>
                <a:tab pos="2260600" algn="l"/>
                <a:tab pos="2781300" algn="l"/>
              </a:tabLst>
              <a:defRPr sz="16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sz="1600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0	0	0		= M0</a:t>
            </a:r>
          </a:p>
          <a:p>
            <a:pPr marL="39686" marR="39686">
              <a:lnSpc>
                <a:spcPct val="110000"/>
              </a:lnSpc>
              <a:buClr>
                <a:srgbClr val="062B6B"/>
              </a:buClr>
              <a:tabLst>
                <a:tab pos="444500" algn="ctr"/>
                <a:tab pos="787400" algn="ctr"/>
                <a:tab pos="1130300" algn="l"/>
                <a:tab pos="2260600" algn="l"/>
                <a:tab pos="2781300" algn="l"/>
              </a:tabLst>
              <a:defRPr sz="16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sz="1600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0	0	1		= M1</a:t>
            </a:r>
          </a:p>
          <a:p>
            <a:pPr marL="39686" marR="39686">
              <a:lnSpc>
                <a:spcPct val="110000"/>
              </a:lnSpc>
              <a:buClr>
                <a:srgbClr val="062B6B"/>
              </a:buClr>
              <a:tabLst>
                <a:tab pos="444500" algn="ctr"/>
                <a:tab pos="787400" algn="ctr"/>
                <a:tab pos="1130300" algn="l"/>
                <a:tab pos="2260600" algn="l"/>
                <a:tab pos="2781300" algn="l"/>
              </a:tabLst>
              <a:defRPr sz="16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sz="1600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0	1	0		= M2</a:t>
            </a:r>
          </a:p>
          <a:p>
            <a:pPr marL="39686" marR="39686">
              <a:lnSpc>
                <a:spcPct val="110000"/>
              </a:lnSpc>
              <a:buClr>
                <a:srgbClr val="062B6B"/>
              </a:buClr>
              <a:tabLst>
                <a:tab pos="444500" algn="ctr"/>
                <a:tab pos="787400" algn="ctr"/>
                <a:tab pos="1130300" algn="l"/>
                <a:tab pos="2260600" algn="l"/>
                <a:tab pos="2781300" algn="l"/>
              </a:tabLst>
              <a:defRPr sz="16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sz="1600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0	1	1		= M3</a:t>
            </a:r>
          </a:p>
          <a:p>
            <a:pPr marL="39686" marR="39686">
              <a:lnSpc>
                <a:spcPct val="110000"/>
              </a:lnSpc>
              <a:buClr>
                <a:srgbClr val="062B6B"/>
              </a:buClr>
              <a:tabLst>
                <a:tab pos="444500" algn="ctr"/>
                <a:tab pos="787400" algn="ctr"/>
                <a:tab pos="1130300" algn="l"/>
                <a:tab pos="2260600" algn="l"/>
                <a:tab pos="2781300" algn="l"/>
              </a:tabLst>
              <a:defRPr sz="16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sz="1600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1	0	0		= M4</a:t>
            </a:r>
          </a:p>
          <a:p>
            <a:pPr marL="39686" marR="39686">
              <a:lnSpc>
                <a:spcPct val="110000"/>
              </a:lnSpc>
              <a:buClr>
                <a:srgbClr val="062B6B"/>
              </a:buClr>
              <a:tabLst>
                <a:tab pos="444500" algn="ctr"/>
                <a:tab pos="787400" algn="ctr"/>
                <a:tab pos="1130300" algn="l"/>
                <a:tab pos="2260600" algn="l"/>
                <a:tab pos="2781300" algn="l"/>
              </a:tabLst>
              <a:defRPr sz="16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sz="1600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1	0	1		= M5</a:t>
            </a:r>
          </a:p>
          <a:p>
            <a:pPr marL="39686" marR="39686">
              <a:lnSpc>
                <a:spcPct val="110000"/>
              </a:lnSpc>
              <a:buClr>
                <a:srgbClr val="062B6B"/>
              </a:buClr>
              <a:tabLst>
                <a:tab pos="444500" algn="ctr"/>
                <a:tab pos="787400" algn="ctr"/>
                <a:tab pos="1130300" algn="l"/>
                <a:tab pos="2260600" algn="l"/>
                <a:tab pos="2781300" algn="l"/>
              </a:tabLst>
              <a:defRPr sz="16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sz="1600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1	1	0		= M6</a:t>
            </a:r>
          </a:p>
          <a:p>
            <a:pPr marL="39686" marR="39686">
              <a:lnSpc>
                <a:spcPct val="110000"/>
              </a:lnSpc>
              <a:buClr>
                <a:srgbClr val="062B6B"/>
              </a:buClr>
              <a:tabLst>
                <a:tab pos="444500" algn="ctr"/>
                <a:tab pos="787400" algn="ctr"/>
                <a:tab pos="1130300" algn="l"/>
                <a:tab pos="2260600" algn="l"/>
                <a:tab pos="2781300" algn="l"/>
              </a:tabLst>
              <a:defRPr sz="16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sz="1600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1	1	1		= M7</a:t>
            </a: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1BAC023B-0ED1-4488-83F4-5642E7AA9363}"/>
              </a:ext>
            </a:extLst>
          </p:cNvPr>
          <p:cNvSpPr/>
          <p:nvPr/>
        </p:nvSpPr>
        <p:spPr>
          <a:xfrm>
            <a:off x="1376806" y="2923488"/>
            <a:ext cx="2745206" cy="4"/>
          </a:xfrm>
          <a:prstGeom prst="line">
            <a:avLst/>
          </a:prstGeom>
          <a:ln w="25400">
            <a:solidFill>
              <a:srgbClr val="062B6B"/>
            </a:solidFill>
          </a:ln>
        </p:spPr>
        <p:txBody>
          <a:bodyPr lIns="0" tIns="0" rIns="0" bIns="0"/>
          <a:lstStyle/>
          <a:p>
            <a:pPr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0778A6D3-A543-4169-A940-7F0B72EBCA5D}"/>
              </a:ext>
            </a:extLst>
          </p:cNvPr>
          <p:cNvSpPr/>
          <p:nvPr/>
        </p:nvSpPr>
        <p:spPr>
          <a:xfrm flipH="1">
            <a:off x="2318581" y="2618688"/>
            <a:ext cx="23425" cy="2486601"/>
          </a:xfrm>
          <a:prstGeom prst="line">
            <a:avLst/>
          </a:prstGeom>
          <a:ln w="25400">
            <a:solidFill>
              <a:srgbClr val="062B6B"/>
            </a:solidFill>
          </a:ln>
        </p:spPr>
        <p:txBody>
          <a:bodyPr lIns="0" tIns="0" rIns="0" bIns="0"/>
          <a:lstStyle/>
          <a:p>
            <a:pPr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8" name="Maxterm Shorthand Notation…">
            <a:extLst>
              <a:ext uri="{FF2B5EF4-FFF2-40B4-BE49-F238E27FC236}">
                <a16:creationId xmlns:a16="http://schemas.microsoft.com/office/drawing/2014/main" id="{46FE4B32-9E80-441A-B4A2-EB9DC71D5020}"/>
              </a:ext>
            </a:extLst>
          </p:cNvPr>
          <p:cNvSpPr txBox="1"/>
          <p:nvPr/>
        </p:nvSpPr>
        <p:spPr>
          <a:xfrm>
            <a:off x="660152" y="5355538"/>
            <a:ext cx="4411465" cy="286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 algn="ctr">
              <a:lnSpc>
                <a:spcPct val="85000"/>
              </a:lnSpc>
              <a:buClr>
                <a:srgbClr val="DA273E"/>
              </a:buClr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b="1" dirty="0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Notação abreviada para os </a:t>
            </a:r>
            <a:r>
              <a:rPr lang="pt-BR" b="1" dirty="0" err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Maxtermos</a:t>
            </a:r>
            <a:r>
              <a:rPr lang="pt-BR" b="1" dirty="0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.</a:t>
            </a:r>
          </a:p>
        </p:txBody>
      </p:sp>
      <p:sp>
        <p:nvSpPr>
          <p:cNvPr id="10" name="Note that you form the maxterms around the “zeros” of the function…">
            <a:extLst>
              <a:ext uri="{FF2B5EF4-FFF2-40B4-BE49-F238E27FC236}">
                <a16:creationId xmlns:a16="http://schemas.microsoft.com/office/drawing/2014/main" id="{583593EB-2714-48CA-97B6-8A116CFBC9FA}"/>
              </a:ext>
            </a:extLst>
          </p:cNvPr>
          <p:cNvSpPr txBox="1"/>
          <p:nvPr/>
        </p:nvSpPr>
        <p:spPr>
          <a:xfrm>
            <a:off x="4775673" y="3750810"/>
            <a:ext cx="7041458" cy="656590"/>
          </a:xfrm>
          <a:prstGeom prst="rect">
            <a:avLst/>
          </a:prstGeom>
          <a:solidFill>
            <a:srgbClr val="FDFDC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40639" marR="40639" algn="ctr">
              <a:lnSpc>
                <a:spcPct val="90000"/>
              </a:lnSpc>
              <a:spcBef>
                <a:spcPts val="1000"/>
              </a:spcBef>
              <a:buClr>
                <a:srgbClr val="062B6B"/>
              </a:buClr>
              <a:defRPr sz="16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sz="2000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Para montar a função consideramos os </a:t>
            </a:r>
            <a:r>
              <a:rPr lang="pt-BR" sz="2000" b="1" dirty="0" err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Maxtermos</a:t>
            </a:r>
            <a:r>
              <a:rPr lang="pt-BR" sz="2000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 advindos das saídas 0 da tabela verdade.</a:t>
            </a:r>
          </a:p>
        </p:txBody>
      </p:sp>
      <p:sp>
        <p:nvSpPr>
          <p:cNvPr id="11" name="Line">
            <a:extLst>
              <a:ext uri="{FF2B5EF4-FFF2-40B4-BE49-F238E27FC236}">
                <a16:creationId xmlns:a16="http://schemas.microsoft.com/office/drawing/2014/main" id="{D8B61F9A-A784-4796-8CB6-D56A40E3A72A}"/>
              </a:ext>
            </a:extLst>
          </p:cNvPr>
          <p:cNvSpPr/>
          <p:nvPr/>
        </p:nvSpPr>
        <p:spPr>
          <a:xfrm>
            <a:off x="3964237" y="4792283"/>
            <a:ext cx="329675" cy="703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2108" h="21600" extrusionOk="0">
                <a:moveTo>
                  <a:pt x="7714" y="21600"/>
                </a:moveTo>
                <a:cubicBezTo>
                  <a:pt x="7714" y="21600"/>
                  <a:pt x="21600" y="1290"/>
                  <a:pt x="0" y="0"/>
                </a:cubicBezTo>
              </a:path>
            </a:pathLst>
          </a:custGeom>
          <a:ln w="25400">
            <a:solidFill>
              <a:srgbClr val="E90036"/>
            </a:solidFill>
            <a:tailEnd type="stealth"/>
          </a:ln>
        </p:spPr>
        <p:txBody>
          <a:bodyPr lIns="50800" tIns="50800" rIns="50800" bIns="50800" anchor="ctr"/>
          <a:lstStyle/>
          <a:p>
            <a:pPr marL="39686" marR="39686">
              <a:defRPr sz="22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lang="pt-BR" sz="2200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graphicFrame>
        <p:nvGraphicFramePr>
          <p:cNvPr id="12" name="Table">
            <a:extLst>
              <a:ext uri="{FF2B5EF4-FFF2-40B4-BE49-F238E27FC236}">
                <a16:creationId xmlns:a16="http://schemas.microsoft.com/office/drawing/2014/main" id="{244A3692-4906-436B-B118-3E9123C8AF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2296860"/>
              </p:ext>
            </p:extLst>
          </p:nvPr>
        </p:nvGraphicFramePr>
        <p:xfrm>
          <a:off x="4126202" y="2654575"/>
          <a:ext cx="457200" cy="246888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endParaRPr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rgbClr val="062B6B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 cap="flat" cmpd="sng" algn="ctr">
                      <a:solidFill>
                        <a:srgbClr val="062B6B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rgbClr val="062B6B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0">
                      <a:miter lim="400000"/>
                    </a:lnR>
                    <a:lnT w="25400" cap="flat" cmpd="sng" algn="ctr">
                      <a:solidFill>
                        <a:srgbClr val="062B6B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0">
                      <a:noFill/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rgbClr val="062B6B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0">
                      <a:miter lim="400000"/>
                    </a:lnR>
                    <a:lnT w="0">
                      <a:noFill/>
                      <a:miter lim="400000"/>
                    </a:lnT>
                    <a:lnB w="0">
                      <a:noFill/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rgbClr val="062B6B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0">
                      <a:miter lim="400000"/>
                    </a:lnR>
                    <a:lnT w="0">
                      <a:noFill/>
                      <a:miter lim="400000"/>
                    </a:lnT>
                    <a:lnB w="0">
                      <a:noFill/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rgbClr val="062B6B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0">
                      <a:miter lim="400000"/>
                    </a:lnR>
                    <a:lnT w="0">
                      <a:noFill/>
                      <a:miter lim="400000"/>
                    </a:lnT>
                    <a:lnB w="0">
                      <a:noFill/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rgbClr val="062B6B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0">
                      <a:miter lim="400000"/>
                    </a:lnR>
                    <a:lnT w="0">
                      <a:noFill/>
                      <a:miter lim="400000"/>
                    </a:lnT>
                    <a:lnB w="0">
                      <a:noFill/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rgbClr val="062B6B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0">
                      <a:miter lim="400000"/>
                    </a:lnR>
                    <a:lnT w="0">
                      <a:noFill/>
                      <a:miter lim="400000"/>
                    </a:lnT>
                    <a:lnB w="0">
                      <a:noFill/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rgbClr val="062B6B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0">
                      <a:miter lim="400000"/>
                    </a:lnR>
                    <a:lnT w="0">
                      <a:noFill/>
                      <a:miter lim="400000"/>
                    </a:lnT>
                    <a:lnB w="0">
                      <a:noFill/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 dirty="0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rgbClr val="062B6B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0">
                      <a:miter lim="400000"/>
                    </a:lnR>
                    <a:lnT w="0">
                      <a:noFill/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3" name="Product of Sums / Conjunctive Normal Form / Maxterm Expansion">
            <a:extLst>
              <a:ext uri="{FF2B5EF4-FFF2-40B4-BE49-F238E27FC236}">
                <a16:creationId xmlns:a16="http://schemas.microsoft.com/office/drawing/2014/main" id="{D533D16E-2768-40F1-B4B5-C2B26D8A7B7C}"/>
              </a:ext>
            </a:extLst>
          </p:cNvPr>
          <p:cNvSpPr txBox="1"/>
          <p:nvPr/>
        </p:nvSpPr>
        <p:spPr>
          <a:xfrm>
            <a:off x="4792078" y="1686907"/>
            <a:ext cx="3979444" cy="286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marL="38100" marR="38100" defTabSz="914400">
              <a:lnSpc>
                <a:spcPct val="85000"/>
              </a:lnSpc>
              <a:buClr>
                <a:srgbClr val="062B6B"/>
              </a:buClr>
              <a:buFont typeface="Arial"/>
              <a:defRPr sz="1800" b="1" i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 lang="pt-BR" dirty="0"/>
              <a:t>Produto de Somas em notação pi: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96581C0-6A98-4E1A-9B16-840FC0337D78}"/>
                  </a:ext>
                </a:extLst>
              </p:cNvPr>
              <p:cNvSpPr/>
              <p:nvPr/>
            </p:nvSpPr>
            <p:spPr>
              <a:xfrm>
                <a:off x="2318582" y="2923488"/>
                <a:ext cx="12634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𝑨</m:t>
                      </m:r>
                      <m:r>
                        <a:rPr lang="pt-BR" b="1" i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+</m:t>
                      </m:r>
                      <m:r>
                        <a:rPr lang="pt-BR" b="1" i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𝑩</m:t>
                      </m:r>
                      <m:r>
                        <a:rPr lang="pt-BR" b="1" i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+</m:t>
                      </m:r>
                      <m:r>
                        <a:rPr lang="pt-BR" b="1" i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𝑪</m:t>
                      </m:r>
                    </m:oMath>
                  </m:oMathPara>
                </a14:m>
                <a:endParaRPr lang="pt-B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96581C0-6A98-4E1A-9B16-840FC0337D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582" y="2923488"/>
                <a:ext cx="126348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ACA3EC6-E401-455F-ABD8-C721C238B22F}"/>
                  </a:ext>
                </a:extLst>
              </p:cNvPr>
              <p:cNvSpPr/>
              <p:nvPr/>
            </p:nvSpPr>
            <p:spPr>
              <a:xfrm>
                <a:off x="2318582" y="3192985"/>
                <a:ext cx="1263486" cy="3699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𝑨</m:t>
                      </m:r>
                      <m:r>
                        <a:rPr lang="pt-BR" b="1" i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+</m:t>
                      </m:r>
                      <m:r>
                        <a:rPr lang="pt-BR" b="1" i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𝑩</m:t>
                      </m:r>
                      <m:r>
                        <a:rPr lang="pt-BR" b="1" i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𝑪</m:t>
                          </m:r>
                        </m:e>
                      </m:acc>
                    </m:oMath>
                  </m:oMathPara>
                </a14:m>
                <a:endParaRPr lang="pt-B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ACA3EC6-E401-455F-ABD8-C721C238B2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582" y="3192985"/>
                <a:ext cx="1263486" cy="3699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8BF4F64-55C3-488A-ABD2-F89E41765CF5}"/>
                  </a:ext>
                </a:extLst>
              </p:cNvPr>
              <p:cNvSpPr/>
              <p:nvPr/>
            </p:nvSpPr>
            <p:spPr>
              <a:xfrm>
                <a:off x="2318583" y="3463057"/>
                <a:ext cx="12634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𝑨</m:t>
                      </m:r>
                      <m:r>
                        <a:rPr lang="pt-BR" b="1" i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+</m:t>
                      </m:r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𝑪</m:t>
                      </m:r>
                    </m:oMath>
                  </m:oMathPara>
                </a14:m>
                <a:endParaRPr lang="pt-B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8BF4F64-55C3-488A-ABD2-F89E41765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583" y="3463057"/>
                <a:ext cx="126348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E9C30C9-CA61-4EE3-AD3E-D3CF2E813627}"/>
                  </a:ext>
                </a:extLst>
              </p:cNvPr>
              <p:cNvSpPr/>
              <p:nvPr/>
            </p:nvSpPr>
            <p:spPr>
              <a:xfrm>
                <a:off x="2318583" y="3732554"/>
                <a:ext cx="1263487" cy="3699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𝑨</m:t>
                      </m:r>
                      <m:r>
                        <a:rPr lang="pt-BR" b="1" i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𝑪</m:t>
                          </m:r>
                        </m:e>
                      </m:acc>
                    </m:oMath>
                  </m:oMathPara>
                </a14:m>
                <a:endParaRPr lang="pt-B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E9C30C9-CA61-4EE3-AD3E-D3CF2E8136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583" y="3732554"/>
                <a:ext cx="1263487" cy="3699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C4FD133-2B1A-4662-829E-C4D52F465BCD}"/>
                  </a:ext>
                </a:extLst>
              </p:cNvPr>
              <p:cNvSpPr/>
              <p:nvPr/>
            </p:nvSpPr>
            <p:spPr>
              <a:xfrm>
                <a:off x="2318582" y="4002626"/>
                <a:ext cx="12634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t-BR" b="1" i="1" smtClean="0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𝑨</m:t>
                          </m:r>
                        </m:e>
                      </m:acc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+</m:t>
                      </m:r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𝑩</m:t>
                      </m:r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+</m:t>
                      </m:r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𝑪</m:t>
                      </m:r>
                    </m:oMath>
                  </m:oMathPara>
                </a14:m>
                <a:endParaRPr lang="pt-B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C4FD133-2B1A-4662-829E-C4D52F465B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582" y="4002626"/>
                <a:ext cx="126348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EE3883-0FF2-40A4-A352-DCC04022EDEC}"/>
                  </a:ext>
                </a:extLst>
              </p:cNvPr>
              <p:cNvSpPr/>
              <p:nvPr/>
            </p:nvSpPr>
            <p:spPr>
              <a:xfrm>
                <a:off x="2318582" y="4272123"/>
                <a:ext cx="1314782" cy="3699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t-BR" b="1" i="1" smtClean="0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𝑨</m:t>
                          </m:r>
                        </m:e>
                      </m:acc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+</m:t>
                      </m:r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𝑩</m:t>
                      </m:r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𝑪</m:t>
                          </m:r>
                        </m:e>
                      </m:acc>
                      <m:r>
                        <a:rPr lang="pt-BR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 </m:t>
                      </m:r>
                    </m:oMath>
                  </m:oMathPara>
                </a14:m>
                <a:endParaRPr lang="pt-B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EE3883-0FF2-40A4-A352-DCC04022ED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582" y="4272123"/>
                <a:ext cx="1314782" cy="369909"/>
              </a:xfrm>
              <a:prstGeom prst="rect">
                <a:avLst/>
              </a:prstGeom>
              <a:blipFill>
                <a:blip r:embed="rId7"/>
                <a:stretch>
                  <a:fillRect b="-206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3C1EDDC-7ABF-4C05-AAD8-F8C9A3209198}"/>
                  </a:ext>
                </a:extLst>
              </p:cNvPr>
              <p:cNvSpPr/>
              <p:nvPr/>
            </p:nvSpPr>
            <p:spPr>
              <a:xfrm>
                <a:off x="2318582" y="4542195"/>
                <a:ext cx="12554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t-BR" b="1" i="1" smtClean="0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𝑨</m:t>
                          </m:r>
                        </m:e>
                      </m:acc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  <m:r>
                        <a:rPr lang="pt-BR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r>
                        <a:rPr lang="pt-BR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𝐂</m:t>
                      </m:r>
                    </m:oMath>
                  </m:oMathPara>
                </a14:m>
                <a:endParaRPr lang="pt-B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3C1EDDC-7ABF-4C05-AAD8-F8C9A32091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582" y="4542195"/>
                <a:ext cx="125547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E1DB0FB-E58D-4242-BD4E-18EDBAD31BD5}"/>
                  </a:ext>
                </a:extLst>
              </p:cNvPr>
              <p:cNvSpPr/>
              <p:nvPr/>
            </p:nvSpPr>
            <p:spPr>
              <a:xfrm>
                <a:off x="2318582" y="4811692"/>
                <a:ext cx="1263486" cy="3699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t-BR" b="1" i="1" smtClean="0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𝑨</m:t>
                          </m:r>
                        </m:e>
                      </m:acc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𝑪</m:t>
                          </m:r>
                        </m:e>
                      </m:acc>
                    </m:oMath>
                  </m:oMathPara>
                </a14:m>
                <a:endParaRPr lang="pt-B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E1DB0FB-E58D-4242-BD4E-18EDBAD31B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582" y="4811692"/>
                <a:ext cx="1263486" cy="36990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3A6F581-56F0-4D19-BA7F-EDD703B40507}"/>
                  </a:ext>
                </a:extLst>
              </p:cNvPr>
              <p:cNvSpPr/>
              <p:nvPr/>
            </p:nvSpPr>
            <p:spPr>
              <a:xfrm>
                <a:off x="4672655" y="2065785"/>
                <a:ext cx="4352474" cy="3699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𝐅</m:t>
                      </m:r>
                      <m:r>
                        <a:rPr lang="pt-BR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=</m:t>
                      </m:r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(</m:t>
                      </m:r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</m:t>
                      </m:r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𝑩</m:t>
                      </m:r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𝑪</m:t>
                      </m:r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)(</m:t>
                      </m:r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</m:t>
                      </m:r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𝑩</m:t>
                      </m:r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𝑪</m:t>
                          </m:r>
                        </m:e>
                      </m:acc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)(</m:t>
                      </m:r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</m:t>
                      </m:r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+</m:t>
                      </m:r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𝑪</m:t>
                      </m:r>
                      <m:r>
                        <a:rPr lang="pt-BR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3A6F581-56F0-4D19-BA7F-EDD703B405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655" y="2065785"/>
                <a:ext cx="4352474" cy="369909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8A87E9C-F7F4-4F60-A7DF-9317685117DF}"/>
                  </a:ext>
                </a:extLst>
              </p:cNvPr>
              <p:cNvSpPr/>
              <p:nvPr/>
            </p:nvSpPr>
            <p:spPr>
              <a:xfrm>
                <a:off x="4919944" y="2356524"/>
                <a:ext cx="1861856" cy="763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=</m:t>
                      </m:r>
                      <m:nary>
                        <m:naryPr>
                          <m:chr m:val="∏"/>
                          <m:subHide m:val="on"/>
                          <m:supHide m:val="on"/>
                          <m:ctrlPr>
                            <a:rPr lang="pt-BR" b="1" i="1" smtClean="0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𝑴</m:t>
                          </m:r>
                          <m: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(</m:t>
                          </m:r>
                          <m: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𝟎</m:t>
                          </m:r>
                          <m: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,</m:t>
                          </m:r>
                          <m: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𝟏</m:t>
                          </m:r>
                          <m: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,</m:t>
                          </m:r>
                          <m: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𝟐</m:t>
                          </m:r>
                          <m:r>
                            <a:rPr lang="pt-BR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t-B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8A87E9C-F7F4-4F60-A7DF-9317685117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944" y="2356524"/>
                <a:ext cx="1861856" cy="763029"/>
              </a:xfrm>
              <a:prstGeom prst="rect">
                <a:avLst/>
              </a:prstGeom>
              <a:blipFill>
                <a:blip r:embed="rId11"/>
                <a:stretch>
                  <a:fillRect l="-26531" t="-125000" b="-17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91CDFFE-C145-4F0B-A6DF-BEF09570F913}"/>
                  </a:ext>
                </a:extLst>
              </p:cNvPr>
              <p:cNvSpPr/>
              <p:nvPr/>
            </p:nvSpPr>
            <p:spPr>
              <a:xfrm>
                <a:off x="1294761" y="2552458"/>
                <a:ext cx="4058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𝐀</m:t>
                      </m:r>
                    </m:oMath>
                  </m:oMathPara>
                </a14:m>
                <a:endParaRPr lang="pt-B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91CDFFE-C145-4F0B-A6DF-BEF09570F9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761" y="2552458"/>
                <a:ext cx="40588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A2D4F0F-7130-4A4E-8627-6E6C4DE6B2EF}"/>
                  </a:ext>
                </a:extLst>
              </p:cNvPr>
              <p:cNvSpPr/>
              <p:nvPr/>
            </p:nvSpPr>
            <p:spPr>
              <a:xfrm>
                <a:off x="1639264" y="2555566"/>
                <a:ext cx="402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𝐁</m:t>
                      </m:r>
                    </m:oMath>
                  </m:oMathPara>
                </a14:m>
                <a:endParaRPr lang="pt-B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A2D4F0F-7130-4A4E-8627-6E6C4DE6B2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264" y="2555566"/>
                <a:ext cx="40267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0E59EBF-47F3-46CE-85EC-950B806A1603}"/>
                  </a:ext>
                </a:extLst>
              </p:cNvPr>
              <p:cNvSpPr/>
              <p:nvPr/>
            </p:nvSpPr>
            <p:spPr>
              <a:xfrm>
                <a:off x="1956965" y="2557022"/>
                <a:ext cx="3850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𝐂</m:t>
                      </m:r>
                    </m:oMath>
                  </m:oMathPara>
                </a14:m>
                <a:endParaRPr lang="pt-B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0E59EBF-47F3-46CE-85EC-950B806A16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965" y="2557022"/>
                <a:ext cx="38504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F65A726-0A6C-4684-B6B7-54BC8C48A648}"/>
                  </a:ext>
                </a:extLst>
              </p:cNvPr>
              <p:cNvSpPr/>
              <p:nvPr/>
            </p:nvSpPr>
            <p:spPr>
              <a:xfrm>
                <a:off x="4139082" y="2618793"/>
                <a:ext cx="3786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𝐅</m:t>
                      </m:r>
                    </m:oMath>
                  </m:oMathPara>
                </a14:m>
                <a:endParaRPr lang="pt-B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F65A726-0A6C-4684-B6B7-54BC8C48A6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082" y="2618793"/>
                <a:ext cx="378629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65141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0" grpId="0" animBg="1"/>
      <p:bldP spid="11" grpId="0" animBg="1"/>
      <p:bldP spid="22" grpId="0"/>
      <p:bldP spid="23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541A-6E50-4E10-9A0D-0173EADF0A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10820400" cy="1752600"/>
          </a:xfrm>
        </p:spPr>
        <p:txBody>
          <a:bodyPr/>
          <a:lstStyle/>
          <a:p>
            <a:pPr algn="ctr"/>
            <a:r>
              <a:rPr lang="pt-BR" dirty="0"/>
              <a:t>Simplificação Lógica com Álgebra Booleana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84C4D2-BDDB-4D95-ABCE-83F2DFEC20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96F28-B373-4613-A3E5-37E376E1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hangingPunct="1">
              <a:defRPr/>
            </a:pPr>
            <a:fld id="{5BEF67B4-941F-4736-A122-66E8AE1B4197}" type="slidenum">
              <a:rPr lang="pt-BR" altLang="en-US" smtClean="0">
                <a:solidFill>
                  <a:srgbClr val="000000"/>
                </a:solidFill>
                <a:cs typeface="Arial" panose="020B0604020202020204" pitchFamily="34" charset="0"/>
              </a:rPr>
              <a:pPr eaLnBrk="1" hangingPunct="1">
                <a:defRPr/>
              </a:pPr>
              <a:t>105</a:t>
            </a:fld>
            <a:endParaRPr lang="pt-BR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741892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130B8-B341-4CA9-BF48-F9633A1F8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Simplificação Lógica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19FC8-84B1-48C4-BD65-E2DC2B880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90600"/>
            <a:ext cx="11480800" cy="5334000"/>
          </a:xfrm>
        </p:spPr>
        <p:txBody>
          <a:bodyPr/>
          <a:lstStyle/>
          <a:p>
            <a:r>
              <a:rPr lang="pt-BR" dirty="0"/>
              <a:t>A expressão Booleana obtida por SOP ou POS pode não estar otimizada.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A simplificação </a:t>
            </a:r>
            <a:r>
              <a:rPr lang="pt-BR" dirty="0">
                <a:solidFill>
                  <a:srgbClr val="00B050"/>
                </a:solidFill>
              </a:rPr>
              <a:t>visa </a:t>
            </a:r>
            <a:r>
              <a:rPr lang="pt-BR" dirty="0"/>
              <a:t>reduzir o custo de implementação, uma vez que:</a:t>
            </a:r>
          </a:p>
          <a:p>
            <a:pPr lvl="1"/>
            <a:r>
              <a:rPr lang="pt-BR" dirty="0">
                <a:solidFill>
                  <a:srgbClr val="00B050"/>
                </a:solidFill>
              </a:rPr>
              <a:t>Reduz</a:t>
            </a:r>
            <a:r>
              <a:rPr lang="pt-BR" dirty="0"/>
              <a:t> o número de  portas lógicas empregadas na implementação.</a:t>
            </a:r>
          </a:p>
          <a:p>
            <a:pPr lvl="1"/>
            <a:r>
              <a:rPr lang="pt-BR" dirty="0">
                <a:solidFill>
                  <a:srgbClr val="00B050"/>
                </a:solidFill>
              </a:rPr>
              <a:t>Elimina</a:t>
            </a:r>
            <a:r>
              <a:rPr lang="pt-BR" dirty="0"/>
              <a:t> entradas do circuito.</a:t>
            </a:r>
          </a:p>
          <a:p>
            <a:pPr lvl="1"/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B1F553-38AD-4967-8D9D-007C60E227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1" hangingPunct="1">
              <a:defRPr/>
            </a:pPr>
            <a:fld id="{8B19D7DF-598B-483B-A6D0-8553CDFAE631}" type="slidenum">
              <a:rPr lang="pt-BR" altLang="en-US" smtClean="0">
                <a:solidFill>
                  <a:srgbClr val="000000"/>
                </a:solidFill>
                <a:cs typeface="Arial" panose="020B0604020202020204" pitchFamily="34" charset="0"/>
              </a:rPr>
              <a:pPr eaLnBrk="1" hangingPunct="1">
                <a:defRPr/>
              </a:pPr>
              <a:t>106</a:t>
            </a:fld>
            <a:endParaRPr lang="pt-BR" altLang="en-US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478877E-C0F0-44B9-820C-1454E62C5174}"/>
                  </a:ext>
                </a:extLst>
              </p:cNvPr>
              <p:cNvSpPr/>
              <p:nvPr/>
            </p:nvSpPr>
            <p:spPr>
              <a:xfrm>
                <a:off x="4000500" y="2057400"/>
                <a:ext cx="4114800" cy="6096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pt-BR" dirty="0" err="1">
                    <a:solidFill>
                      <a:srgbClr val="000000"/>
                    </a:solidFill>
                    <a:latin typeface="Tahoma"/>
                  </a:rPr>
                  <a:t>F</a:t>
                </a:r>
                <a:r>
                  <a:rPr lang="pt-BR" dirty="0">
                    <a:solidFill>
                      <a:srgbClr val="000000"/>
                    </a:solidFill>
                    <a:latin typeface="Tahoma"/>
                  </a:rPr>
                  <a:t> 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pt-BR" dirty="0">
                    <a:solidFill>
                      <a:srgbClr val="000000"/>
                    </a:solidFill>
                    <a:latin typeface="Tahoma"/>
                  </a:rPr>
                  <a:t>(</a:t>
                </a:r>
                <a:r>
                  <a:rPr lang="pt-BR" i="1" dirty="0">
                    <a:solidFill>
                      <a:srgbClr val="000000"/>
                    </a:solidFill>
                    <a:latin typeface="Tahoma"/>
                  </a:rPr>
                  <a:t>A</a:t>
                </a:r>
                <a:r>
                  <a:rPr lang="pt-BR" dirty="0">
                    <a:solidFill>
                      <a:srgbClr val="000000"/>
                    </a:solidFill>
                    <a:latin typeface="Tahoma"/>
                  </a:rPr>
                  <a:t> + </a:t>
                </a:r>
                <a:r>
                  <a:rPr lang="pt-BR" i="1" dirty="0" err="1">
                    <a:solidFill>
                      <a:srgbClr val="000000"/>
                    </a:solidFill>
                    <a:latin typeface="Tahoma"/>
                  </a:rPr>
                  <a:t>B</a:t>
                </a:r>
                <a:r>
                  <a:rPr lang="pt-BR" dirty="0">
                    <a:solidFill>
                      <a:srgbClr val="000000"/>
                    </a:solidFill>
                    <a:latin typeface="Tahoma"/>
                  </a:rPr>
                  <a:t>) + (</a:t>
                </a:r>
                <a:r>
                  <a:rPr lang="pt-BR" i="1" dirty="0" err="1">
                    <a:solidFill>
                      <a:srgbClr val="000000"/>
                    </a:solidFill>
                    <a:latin typeface="Tahoma"/>
                  </a:rPr>
                  <a:t>B</a:t>
                </a:r>
                <a:r>
                  <a:rPr lang="pt-BR" dirty="0">
                    <a:solidFill>
                      <a:srgbClr val="000000"/>
                    </a:solidFill>
                    <a:latin typeface="Tahoma"/>
                  </a:rPr>
                  <a:t> + </a:t>
                </a:r>
                <a:r>
                  <a:rPr lang="pt-BR" i="1" dirty="0">
                    <a:solidFill>
                      <a:srgbClr val="000000"/>
                    </a:solidFill>
                    <a:latin typeface="Tahoma"/>
                  </a:rPr>
                  <a:t>AA</a:t>
                </a:r>
                <a:r>
                  <a:rPr lang="pt-BR" dirty="0">
                    <a:solidFill>
                      <a:srgbClr val="000000"/>
                    </a:solidFill>
                    <a:latin typeface="Tahoma"/>
                  </a:rPr>
                  <a:t>)(</a:t>
                </a:r>
                <a:r>
                  <a:rPr lang="pt-BR" i="1" dirty="0">
                    <a:solidFill>
                      <a:srgbClr val="000000"/>
                    </a:solidFill>
                    <a:latin typeface="Tahoma"/>
                  </a:rPr>
                  <a:t>A</a:t>
                </a:r>
                <a:r>
                  <a:rPr lang="pt-BR" dirty="0">
                    <a:solidFill>
                      <a:srgbClr val="000000"/>
                    </a:solidFill>
                    <a:latin typeface="Tahoma"/>
                  </a:rPr>
                  <a:t> + 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pt-BR" dirty="0">
                    <a:solidFill>
                      <a:srgbClr val="000000"/>
                    </a:solidFill>
                    <a:latin typeface="Tahoma"/>
                  </a:rPr>
                  <a:t>)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478877E-C0F0-44B9-820C-1454E62C51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0" y="2057400"/>
                <a:ext cx="4114800" cy="6096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8650E9-630C-490B-BA17-409CA517BEF8}"/>
              </a:ext>
            </a:extLst>
          </p:cNvPr>
          <p:cNvSpPr/>
          <p:nvPr/>
        </p:nvSpPr>
        <p:spPr>
          <a:xfrm>
            <a:off x="4883150" y="5029200"/>
            <a:ext cx="2324100" cy="609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pt-BR" dirty="0" err="1">
                <a:solidFill>
                  <a:srgbClr val="000000"/>
                </a:solidFill>
                <a:latin typeface="Tahoma"/>
              </a:rPr>
              <a:t>F</a:t>
            </a:r>
            <a:r>
              <a:rPr lang="pt-BR" dirty="0">
                <a:solidFill>
                  <a:srgbClr val="000000"/>
                </a:solidFill>
                <a:latin typeface="Tahoma"/>
              </a:rPr>
              <a:t> = A + </a:t>
            </a:r>
            <a:r>
              <a:rPr lang="pt-BR" dirty="0" err="1">
                <a:solidFill>
                  <a:srgbClr val="000000"/>
                </a:solidFill>
                <a:latin typeface="Tahoma"/>
              </a:rPr>
              <a:t>B</a:t>
            </a:r>
            <a:endParaRPr lang="pt-BR" dirty="0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9276967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ECFA4-7F80-4C60-93B9-794705C8E0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1" hangingPunct="1">
              <a:defRPr/>
            </a:pPr>
            <a:fld id="{F4A640EF-F0E2-4E49-9455-7E266BCEBB78}" type="slidenum">
              <a:rPr lang="pt-PT" altLang="en-US" smtClean="0">
                <a:solidFill>
                  <a:srgbClr val="000000"/>
                </a:solidFill>
                <a:cs typeface="Arial" panose="020B0604020202020204" pitchFamily="34" charset="0"/>
              </a:rPr>
              <a:pPr eaLnBrk="1" hangingPunct="1">
                <a:defRPr/>
              </a:pPr>
              <a:t>107</a:t>
            </a:fld>
            <a:endParaRPr lang="pt-PT" altLang="en-US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A92766-6212-4340-85DB-05435CAD57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4000" y="152400"/>
            <a:ext cx="11480800" cy="736223"/>
          </a:xfrm>
        </p:spPr>
        <p:txBody>
          <a:bodyPr/>
          <a:lstStyle/>
          <a:p>
            <a:r>
              <a:rPr lang="pt-PT" dirty="0"/>
              <a:t>Simplificação Lógica (</a:t>
            </a:r>
            <a:r>
              <a:rPr lang="pt-PT" dirty="0" err="1"/>
              <a:t>Cont</a:t>
            </a:r>
            <a:r>
              <a:rPr lang="pt-PT" dirty="0"/>
              <a:t>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10015-293A-45C5-B7A3-8BDF72617E2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996950"/>
            <a:ext cx="11480800" cy="5194300"/>
          </a:xfrm>
        </p:spPr>
        <p:txBody>
          <a:bodyPr/>
          <a:lstStyle/>
          <a:p>
            <a:r>
              <a:rPr lang="pt-PT" dirty="0"/>
              <a:t>Técnica sistemática para simplificações (passível de automação).</a:t>
            </a:r>
          </a:p>
        </p:txBody>
      </p:sp>
      <p:sp>
        <p:nvSpPr>
          <p:cNvPr id="5" name="Key Tool:  The Uniting Theorem  —  AB'  +  AB  = A">
            <a:extLst>
              <a:ext uri="{FF2B5EF4-FFF2-40B4-BE49-F238E27FC236}">
                <a16:creationId xmlns:a16="http://schemas.microsoft.com/office/drawing/2014/main" id="{567F9E29-B912-4227-BA56-4D1D8FDB7692}"/>
              </a:ext>
            </a:extLst>
          </p:cNvPr>
          <p:cNvSpPr txBox="1"/>
          <p:nvPr/>
        </p:nvSpPr>
        <p:spPr>
          <a:xfrm>
            <a:off x="1219200" y="1524000"/>
            <a:ext cx="8091488" cy="334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lIns="25400" tIns="25400" rIns="25400" bIns="254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38100" marR="38100" defTabSz="914400">
              <a:lnSpc>
                <a:spcPct val="92000"/>
              </a:lnSpc>
              <a:buClr>
                <a:srgbClr val="062B6B"/>
              </a:buClr>
              <a:defRPr sz="18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PT" sz="2000" b="1" i="1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Ferramenta-chave: o teorema da unidade</a:t>
            </a:r>
            <a:r>
              <a:rPr lang="pt-PT" sz="2000" b="1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  —  </a:t>
            </a:r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6D9B3538-8B28-4131-A280-7E660FF08617}"/>
              </a:ext>
            </a:extLst>
          </p:cNvPr>
          <p:cNvSpPr/>
          <p:nvPr/>
        </p:nvSpPr>
        <p:spPr>
          <a:xfrm>
            <a:off x="4256705" y="4301562"/>
            <a:ext cx="5740400" cy="5715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39686" marR="39686" defTabSz="914400">
              <a:defRPr sz="24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lang="pt-PT" sz="2400" b="1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Arial"/>
              <a:cs typeface="Arial"/>
              <a:sym typeface="Arial"/>
            </a:endParaRPr>
          </a:p>
        </p:txBody>
      </p:sp>
      <p:pic>
        <p:nvPicPr>
          <p:cNvPr id="8" name="table">
            <a:extLst>
              <a:ext uri="{FF2B5EF4-FFF2-40B4-BE49-F238E27FC236}">
                <a16:creationId xmlns:a16="http://schemas.microsoft.com/office/drawing/2014/main" id="{B88ECAA7-18E9-41C8-95CC-87D49529F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244" y="1917654"/>
            <a:ext cx="1714500" cy="203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 =">
                <a:extLst>
                  <a:ext uri="{FF2B5EF4-FFF2-40B4-BE49-F238E27FC236}">
                    <a16:creationId xmlns:a16="http://schemas.microsoft.com/office/drawing/2014/main" id="{C8C5907D-3967-4F17-8319-E3E152F8A958}"/>
                  </a:ext>
                </a:extLst>
              </p:cNvPr>
              <p:cNvSpPr txBox="1"/>
              <p:nvPr/>
            </p:nvSpPr>
            <p:spPr>
              <a:xfrm>
                <a:off x="3651610" y="2021330"/>
                <a:ext cx="609847" cy="35907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lc="http://schemas.openxmlformats.org/drawingml/2006/lockedCanvas" xmlns:ma14="http://schemas.microsoft.com/office/mac/drawingml/2011/main" xmlns="" val="1"/>
                </a:ext>
              </a:extLst>
            </p:spPr>
            <p:txBody>
              <a:bodyPr wrap="none" lIns="25400" tIns="25400" rIns="25400" bIns="25400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1pPr>
                <a:lvl2pPr marL="0" marR="0" indent="2286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2pPr>
                <a:lvl3pPr marL="0" marR="0" indent="4572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3pPr>
                <a:lvl4pPr marL="0" marR="0" indent="6858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4pPr>
                <a:lvl5pPr marL="0" marR="0" indent="9144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5pPr>
                <a:lvl6pPr marL="0" marR="0" indent="11430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6pPr>
                <a:lvl7pPr marL="0" marR="0" indent="13716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7pPr>
                <a:lvl8pPr marL="0" marR="0" indent="16002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8pPr>
                <a:lvl9pPr marL="0" marR="0" indent="18288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9pPr>
              </a:lstStyle>
              <a:p>
                <a:pPr>
                  <a:defRPr/>
                </a:pPr>
                <a:r>
                  <a:rPr lang="pt-PT" sz="2000" b="1" dirty="0">
                    <a:latin typeface="Tahoma"/>
                  </a:rPr>
                  <a:t> </a:t>
                </a:r>
                <a14:m>
                  <m:oMath xmlns:m="http://schemas.openxmlformats.org/officeDocument/2006/math">
                    <m:r>
                      <a:rPr lang="pt-PT" sz="2000" b="1" i="1">
                        <a:solidFill>
                          <a:srgbClr val="0000FF"/>
                        </a:solidFill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𝑭</m:t>
                    </m:r>
                    <m:r>
                      <a:rPr lang="pt-PT" sz="2000" b="1" i="1">
                        <a:solidFill>
                          <a:srgbClr val="0000FF"/>
                        </a:solidFill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= </m:t>
                    </m:r>
                  </m:oMath>
                </a14:m>
                <a:endParaRPr lang="pt-PT" sz="2000" b="1" dirty="0">
                  <a:latin typeface="Tahoma"/>
                </a:endParaRPr>
              </a:p>
            </p:txBody>
          </p:sp>
        </mc:Choice>
        <mc:Fallback xmlns="">
          <p:sp>
            <p:nvSpPr>
              <p:cNvPr id="10" name="F =">
                <a:extLst>
                  <a:ext uri="{FF2B5EF4-FFF2-40B4-BE49-F238E27FC236}">
                    <a16:creationId xmlns:a16="http://schemas.microsoft.com/office/drawing/2014/main" id="{C8C5907D-3967-4F17-8319-E3E152F8A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610" y="2021330"/>
                <a:ext cx="609847" cy="359073"/>
              </a:xfrm>
              <a:prstGeom prst="rect">
                <a:avLst/>
              </a:prstGeom>
              <a:blipFill>
                <a:blip r:embed="rId3"/>
                <a:stretch>
                  <a:fillRect r="-16667" b="-2857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lc="http://schemas.openxmlformats.org/drawingml/2006/lockedCanvas"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">
            <a:extLst>
              <a:ext uri="{FF2B5EF4-FFF2-40B4-BE49-F238E27FC236}">
                <a16:creationId xmlns:a16="http://schemas.microsoft.com/office/drawing/2014/main" id="{27B9D8C2-2AA6-4BDC-A086-98A0F7B766D7}"/>
              </a:ext>
            </a:extLst>
          </p:cNvPr>
          <p:cNvSpPr/>
          <p:nvPr/>
        </p:nvSpPr>
        <p:spPr>
          <a:xfrm>
            <a:off x="2495704" y="3107111"/>
            <a:ext cx="215900" cy="737090"/>
          </a:xfrm>
          <a:prstGeom prst="rect">
            <a:avLst/>
          </a:prstGeom>
          <a:ln w="12700">
            <a:solidFill>
              <a:srgbClr val="062B6B"/>
            </a:solidFill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39686" marR="39686" defTabSz="914400"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lang="pt-PT" sz="2400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12" name="A's values don't change within the ON-set rows">
            <a:extLst>
              <a:ext uri="{FF2B5EF4-FFF2-40B4-BE49-F238E27FC236}">
                <a16:creationId xmlns:a16="http://schemas.microsoft.com/office/drawing/2014/main" id="{C9AEB819-212A-480E-AEA2-05E4B051A015}"/>
              </a:ext>
            </a:extLst>
          </p:cNvPr>
          <p:cNvSpPr txBox="1"/>
          <p:nvPr/>
        </p:nvSpPr>
        <p:spPr>
          <a:xfrm>
            <a:off x="4091605" y="2905715"/>
            <a:ext cx="4070025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>
              <a:defRPr/>
            </a:pPr>
            <a:r>
              <a:rPr lang="pt-PT" sz="1400" b="1" dirty="0">
                <a:latin typeface="Tahoma"/>
              </a:rPr>
              <a:t>O valor de A NÃO muda nas linhas onde F=1</a:t>
            </a:r>
          </a:p>
        </p:txBody>
      </p:sp>
      <p:sp>
        <p:nvSpPr>
          <p:cNvPr id="13" name="B's values change within the rows where F==1 (“ON set”)">
            <a:extLst>
              <a:ext uri="{FF2B5EF4-FFF2-40B4-BE49-F238E27FC236}">
                <a16:creationId xmlns:a16="http://schemas.microsoft.com/office/drawing/2014/main" id="{04B50571-AF3E-4D44-A137-A0B7C9025A07}"/>
              </a:ext>
            </a:extLst>
          </p:cNvPr>
          <p:cNvSpPr txBox="1"/>
          <p:nvPr/>
        </p:nvSpPr>
        <p:spPr>
          <a:xfrm>
            <a:off x="4091606" y="2562815"/>
            <a:ext cx="5108771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>
              <a:defRPr/>
            </a:pPr>
            <a:r>
              <a:rPr lang="pt-PT" sz="1400" b="1" dirty="0">
                <a:latin typeface="Tahoma"/>
              </a:rPr>
              <a:t>O valor de B muda nas linhas onde F=1 (conjunto “ON”)</a:t>
            </a:r>
          </a:p>
        </p:txBody>
      </p:sp>
      <p:sp>
        <p:nvSpPr>
          <p:cNvPr id="15" name="B's values stay the same within the ON-set rows">
            <a:extLst>
              <a:ext uri="{FF2B5EF4-FFF2-40B4-BE49-F238E27FC236}">
                <a16:creationId xmlns:a16="http://schemas.microsoft.com/office/drawing/2014/main" id="{FA681D35-58C4-43DC-B4FF-D7E2EFCB2B7F}"/>
              </a:ext>
            </a:extLst>
          </p:cNvPr>
          <p:cNvSpPr txBox="1"/>
          <p:nvPr/>
        </p:nvSpPr>
        <p:spPr>
          <a:xfrm>
            <a:off x="4485303" y="4908133"/>
            <a:ext cx="7270012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wrap="square" lIns="25400" tIns="25400" rIns="25400" bIns="254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>
              <a:defRPr/>
            </a:pPr>
            <a:r>
              <a:rPr lang="pt-PT" sz="1400" b="1" dirty="0">
                <a:latin typeface="Tahoma"/>
              </a:rPr>
              <a:t>O valor de B permanece o mesmo nas linhas onde G=1 (conjunto “ON”) </a:t>
            </a:r>
          </a:p>
        </p:txBody>
      </p:sp>
      <p:sp>
        <p:nvSpPr>
          <p:cNvPr id="16" name="A's values change within the ON-set rows">
            <a:extLst>
              <a:ext uri="{FF2B5EF4-FFF2-40B4-BE49-F238E27FC236}">
                <a16:creationId xmlns:a16="http://schemas.microsoft.com/office/drawing/2014/main" id="{F3C1BCFA-6491-4C37-AEEA-BFF895F1D72B}"/>
              </a:ext>
            </a:extLst>
          </p:cNvPr>
          <p:cNvSpPr txBox="1"/>
          <p:nvPr/>
        </p:nvSpPr>
        <p:spPr>
          <a:xfrm>
            <a:off x="4485305" y="5356814"/>
            <a:ext cx="3613169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>
              <a:defRPr/>
            </a:pPr>
            <a:r>
              <a:rPr lang="pt-PT" sz="1400" b="1" dirty="0">
                <a:latin typeface="Tahoma"/>
              </a:rPr>
              <a:t>O valor de A muda nas linhas onde G=1</a:t>
            </a:r>
          </a:p>
        </p:txBody>
      </p:sp>
      <p:sp>
        <p:nvSpPr>
          <p:cNvPr id="17" name="➙ B is eliminated, A remains">
            <a:extLst>
              <a:ext uri="{FF2B5EF4-FFF2-40B4-BE49-F238E27FC236}">
                <a16:creationId xmlns:a16="http://schemas.microsoft.com/office/drawing/2014/main" id="{213D4AD5-483F-4030-9B68-4FCE569AD816}"/>
              </a:ext>
            </a:extLst>
          </p:cNvPr>
          <p:cNvSpPr txBox="1"/>
          <p:nvPr/>
        </p:nvSpPr>
        <p:spPr>
          <a:xfrm>
            <a:off x="7696200" y="3452495"/>
            <a:ext cx="3483774" cy="286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38100" marR="38100" defTabSz="914400">
              <a:lnSpc>
                <a:spcPct val="85000"/>
              </a:lnSpc>
              <a:buClr>
                <a:srgbClr val="C4237C"/>
              </a:buClr>
              <a:defRPr sz="1800" b="1" i="1">
                <a:solidFill>
                  <a:srgbClr val="C4237C"/>
                </a:solidFill>
                <a:uFill>
                  <a:solidFill>
                    <a:srgbClr val="C4237C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PT" sz="1800" dirty="0">
                <a:solidFill>
                  <a:srgbClr val="00B050"/>
                </a:solidFill>
                <a:uFill>
                  <a:solidFill>
                    <a:srgbClr val="C4237C"/>
                  </a:solidFill>
                </a:uFill>
                <a:latin typeface="Zapf Dingbats"/>
                <a:ea typeface="Zapf Dingbats"/>
                <a:cs typeface="Zapf Dingbats"/>
                <a:sym typeface="Zapf Dingbats"/>
              </a:rPr>
              <a:t>➙</a:t>
            </a:r>
            <a:r>
              <a:rPr lang="pt-PT" sz="1800" b="1" i="1" dirty="0">
                <a:solidFill>
                  <a:srgbClr val="00B050"/>
                </a:solidFill>
                <a:uFill>
                  <a:solidFill>
                    <a:srgbClr val="C4237C"/>
                  </a:solidFill>
                </a:uFill>
                <a:latin typeface="Arial"/>
                <a:cs typeface="Arial"/>
                <a:sym typeface="Arial"/>
              </a:rPr>
              <a:t> B é eliminado, A permanece</a:t>
            </a:r>
          </a:p>
        </p:txBody>
      </p:sp>
      <p:sp>
        <p:nvSpPr>
          <p:cNvPr id="18" name="➙ A is eliminated, B remains">
            <a:extLst>
              <a:ext uri="{FF2B5EF4-FFF2-40B4-BE49-F238E27FC236}">
                <a16:creationId xmlns:a16="http://schemas.microsoft.com/office/drawing/2014/main" id="{6D1A3073-FB75-43A2-917A-72C2967A78FA}"/>
              </a:ext>
            </a:extLst>
          </p:cNvPr>
          <p:cNvSpPr txBox="1"/>
          <p:nvPr/>
        </p:nvSpPr>
        <p:spPr>
          <a:xfrm>
            <a:off x="8074128" y="5378781"/>
            <a:ext cx="3481146" cy="28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38100" marR="38100" defTabSz="914400">
              <a:lnSpc>
                <a:spcPct val="85000"/>
              </a:lnSpc>
              <a:buClr>
                <a:srgbClr val="C4237C"/>
              </a:buClr>
              <a:defRPr sz="1800" b="1" i="1">
                <a:solidFill>
                  <a:srgbClr val="C4237C"/>
                </a:solidFill>
                <a:uFill>
                  <a:solidFill>
                    <a:srgbClr val="C4237C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PT" sz="1800" dirty="0">
                <a:solidFill>
                  <a:srgbClr val="00B050"/>
                </a:solidFill>
                <a:uFill>
                  <a:solidFill>
                    <a:srgbClr val="C4237C"/>
                  </a:solidFill>
                </a:uFill>
                <a:latin typeface="Zapf Dingbats"/>
                <a:ea typeface="Zapf Dingbats"/>
                <a:cs typeface="Zapf Dingbats"/>
                <a:sym typeface="Zapf Dingbats"/>
              </a:rPr>
              <a:t>➙ </a:t>
            </a:r>
            <a:r>
              <a:rPr lang="pt-PT" sz="1800" i="1" dirty="0">
                <a:solidFill>
                  <a:srgbClr val="00B050"/>
                </a:solidFill>
                <a:uFill>
                  <a:solidFill>
                    <a:srgbClr val="C4237C"/>
                  </a:solidFill>
                </a:uFill>
                <a:latin typeface="Arial"/>
                <a:cs typeface="Arial"/>
                <a:sym typeface="Arial"/>
              </a:rPr>
              <a:t>A é eliminado, B permanece</a:t>
            </a:r>
          </a:p>
        </p:txBody>
      </p:sp>
      <p:sp>
        <p:nvSpPr>
          <p:cNvPr id="19" name="Rectangle">
            <a:extLst>
              <a:ext uri="{FF2B5EF4-FFF2-40B4-BE49-F238E27FC236}">
                <a16:creationId xmlns:a16="http://schemas.microsoft.com/office/drawing/2014/main" id="{2E15A4AC-29BD-4572-9FE0-AD7A38BCFC1B}"/>
              </a:ext>
            </a:extLst>
          </p:cNvPr>
          <p:cNvSpPr/>
          <p:nvPr/>
        </p:nvSpPr>
        <p:spPr>
          <a:xfrm>
            <a:off x="1967383" y="3104784"/>
            <a:ext cx="215900" cy="749300"/>
          </a:xfrm>
          <a:prstGeom prst="rect">
            <a:avLst/>
          </a:prstGeom>
          <a:ln w="12700">
            <a:solidFill>
              <a:srgbClr val="062B6B"/>
            </a:solidFill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39686" marR="39686" defTabSz="914400"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lang="pt-PT" sz="2400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20" name="If an input (B) can change without changing the output, that input value is not needed">
            <a:extLst>
              <a:ext uri="{FF2B5EF4-FFF2-40B4-BE49-F238E27FC236}">
                <a16:creationId xmlns:a16="http://schemas.microsoft.com/office/drawing/2014/main" id="{8BB30B96-8708-435B-B2B5-BD37DA591AC0}"/>
              </a:ext>
            </a:extLst>
          </p:cNvPr>
          <p:cNvSpPr txBox="1"/>
          <p:nvPr/>
        </p:nvSpPr>
        <p:spPr>
          <a:xfrm>
            <a:off x="4077817" y="3212768"/>
            <a:ext cx="6146800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wrap="square" lIns="25400" tIns="25400" rIns="25400" bIns="254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>
              <a:defRPr/>
            </a:pPr>
            <a:r>
              <a:rPr lang="pt-PT" sz="1400" b="1" dirty="0">
                <a:solidFill>
                  <a:srgbClr val="C00000"/>
                </a:solidFill>
                <a:latin typeface="Tahoma"/>
              </a:rPr>
              <a:t>Fundamento: se uma entrada puder mudar sem alterar a saída, esse valor de entrada não é necessário!</a:t>
            </a: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E061BE67-E202-488B-9F82-D1EC3D5CE253}"/>
              </a:ext>
            </a:extLst>
          </p:cNvPr>
          <p:cNvSpPr/>
          <p:nvPr/>
        </p:nvSpPr>
        <p:spPr>
          <a:xfrm flipV="1">
            <a:off x="2783235" y="2734753"/>
            <a:ext cx="1303487" cy="492312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txBody>
          <a:bodyPr lIns="0" tIns="0" rIns="0" bIns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>
              <a:defRPr/>
            </a:pPr>
            <a:endParaRPr lang="pt-PT" dirty="0"/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id="{8EBF8463-D932-42DC-99FA-138BE98B1707}"/>
              </a:ext>
            </a:extLst>
          </p:cNvPr>
          <p:cNvSpPr/>
          <p:nvPr/>
        </p:nvSpPr>
        <p:spPr>
          <a:xfrm flipV="1">
            <a:off x="2183283" y="3076676"/>
            <a:ext cx="1903438" cy="427107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txBody>
          <a:bodyPr lIns="0" tIns="0" rIns="0" bIns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>
              <a:defRPr/>
            </a:pPr>
            <a:endParaRPr lang="pt-PT" dirty="0"/>
          </a:p>
        </p:txBody>
      </p:sp>
      <p:pic>
        <p:nvPicPr>
          <p:cNvPr id="23" name="table">
            <a:extLst>
              <a:ext uri="{FF2B5EF4-FFF2-40B4-BE49-F238E27FC236}">
                <a16:creationId xmlns:a16="http://schemas.microsoft.com/office/drawing/2014/main" id="{57462A2F-CBD1-4560-99DB-BDAF83696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544" y="4072962"/>
            <a:ext cx="1714500" cy="2032000"/>
          </a:xfrm>
          <a:prstGeom prst="rect">
            <a:avLst/>
          </a:prstGeom>
        </p:spPr>
      </p:pic>
      <p:sp>
        <p:nvSpPr>
          <p:cNvPr id="24" name="Rectangle">
            <a:extLst>
              <a:ext uri="{FF2B5EF4-FFF2-40B4-BE49-F238E27FC236}">
                <a16:creationId xmlns:a16="http://schemas.microsoft.com/office/drawing/2014/main" id="{1F66BCAD-0DB3-49C5-98F5-24F08384A85C}"/>
              </a:ext>
            </a:extLst>
          </p:cNvPr>
          <p:cNvSpPr/>
          <p:nvPr/>
        </p:nvSpPr>
        <p:spPr>
          <a:xfrm>
            <a:off x="2484379" y="4510707"/>
            <a:ext cx="215900" cy="342900"/>
          </a:xfrm>
          <a:prstGeom prst="rect">
            <a:avLst/>
          </a:prstGeom>
          <a:ln w="12700">
            <a:solidFill>
              <a:srgbClr val="062B6B"/>
            </a:solidFill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39686" marR="39686" defTabSz="914400"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lang="pt-PT" sz="2400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25" name="Rectangle">
            <a:extLst>
              <a:ext uri="{FF2B5EF4-FFF2-40B4-BE49-F238E27FC236}">
                <a16:creationId xmlns:a16="http://schemas.microsoft.com/office/drawing/2014/main" id="{98195FFC-0DF5-4A91-8B92-576727D8E6C0}"/>
              </a:ext>
            </a:extLst>
          </p:cNvPr>
          <p:cNvSpPr/>
          <p:nvPr/>
        </p:nvSpPr>
        <p:spPr>
          <a:xfrm>
            <a:off x="2471601" y="5266185"/>
            <a:ext cx="215900" cy="342900"/>
          </a:xfrm>
          <a:prstGeom prst="rect">
            <a:avLst/>
          </a:prstGeom>
          <a:ln w="12700">
            <a:solidFill>
              <a:srgbClr val="062B6B"/>
            </a:solidFill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39686" marR="39686" defTabSz="914400"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lang="pt-PT" sz="2400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26" name="Rectangle">
            <a:extLst>
              <a:ext uri="{FF2B5EF4-FFF2-40B4-BE49-F238E27FC236}">
                <a16:creationId xmlns:a16="http://schemas.microsoft.com/office/drawing/2014/main" id="{655ABECE-6157-4191-9F4E-84338C8F24AD}"/>
              </a:ext>
            </a:extLst>
          </p:cNvPr>
          <p:cNvSpPr/>
          <p:nvPr/>
        </p:nvSpPr>
        <p:spPr>
          <a:xfrm>
            <a:off x="1922348" y="4510570"/>
            <a:ext cx="215900" cy="342900"/>
          </a:xfrm>
          <a:prstGeom prst="rect">
            <a:avLst/>
          </a:prstGeom>
          <a:ln w="12700">
            <a:solidFill>
              <a:srgbClr val="062B6B"/>
            </a:solidFill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39686" marR="39686" defTabSz="914400"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lang="pt-PT" sz="2400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27" name="Rectangle">
            <a:extLst>
              <a:ext uri="{FF2B5EF4-FFF2-40B4-BE49-F238E27FC236}">
                <a16:creationId xmlns:a16="http://schemas.microsoft.com/office/drawing/2014/main" id="{1BDA9077-4B07-465C-9397-E130FC48D70F}"/>
              </a:ext>
            </a:extLst>
          </p:cNvPr>
          <p:cNvSpPr/>
          <p:nvPr/>
        </p:nvSpPr>
        <p:spPr>
          <a:xfrm>
            <a:off x="1934294" y="5266185"/>
            <a:ext cx="215900" cy="342900"/>
          </a:xfrm>
          <a:prstGeom prst="rect">
            <a:avLst/>
          </a:prstGeom>
          <a:ln w="12700">
            <a:solidFill>
              <a:srgbClr val="062B6B"/>
            </a:solidFill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39686" marR="39686" defTabSz="914400"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lang="pt-PT" sz="2400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48B37047-D43E-46B4-A5C4-9AAE4E7A3C7C}"/>
              </a:ext>
            </a:extLst>
          </p:cNvPr>
          <p:cNvSpPr/>
          <p:nvPr/>
        </p:nvSpPr>
        <p:spPr>
          <a:xfrm>
            <a:off x="2710376" y="4683716"/>
            <a:ext cx="1710608" cy="420830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txBody>
          <a:bodyPr lIns="0" tIns="0" rIns="0" bIns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>
              <a:defRPr/>
            </a:pPr>
            <a:endParaRPr lang="pt-PT" dirty="0"/>
          </a:p>
        </p:txBody>
      </p:sp>
      <p:sp>
        <p:nvSpPr>
          <p:cNvPr id="29" name="Line">
            <a:extLst>
              <a:ext uri="{FF2B5EF4-FFF2-40B4-BE49-F238E27FC236}">
                <a16:creationId xmlns:a16="http://schemas.microsoft.com/office/drawing/2014/main" id="{6A99C25D-B4CF-4C10-B706-782E32F606C5}"/>
              </a:ext>
            </a:extLst>
          </p:cNvPr>
          <p:cNvSpPr/>
          <p:nvPr/>
        </p:nvSpPr>
        <p:spPr>
          <a:xfrm flipV="1">
            <a:off x="2734392" y="5112055"/>
            <a:ext cx="1710608" cy="316348"/>
          </a:xfrm>
          <a:prstGeom prst="line">
            <a:avLst/>
          </a:prstGeom>
          <a:ln w="25400">
            <a:solidFill>
              <a:schemeClr val="tx1">
                <a:alpha val="50000"/>
              </a:schemeClr>
            </a:solidFill>
            <a:headEnd type="triangle"/>
          </a:ln>
        </p:spPr>
        <p:txBody>
          <a:bodyPr lIns="0" tIns="0" rIns="0" bIns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>
              <a:defRPr/>
            </a:pPr>
            <a:endParaRPr lang="pt-PT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0" name="Line">
            <a:extLst>
              <a:ext uri="{FF2B5EF4-FFF2-40B4-BE49-F238E27FC236}">
                <a16:creationId xmlns:a16="http://schemas.microsoft.com/office/drawing/2014/main" id="{3DF54163-06B7-46EC-8EB4-0A9584BBD599}"/>
              </a:ext>
            </a:extLst>
          </p:cNvPr>
          <p:cNvSpPr/>
          <p:nvPr/>
        </p:nvSpPr>
        <p:spPr>
          <a:xfrm>
            <a:off x="2156782" y="4699212"/>
            <a:ext cx="2260867" cy="787489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txBody>
          <a:bodyPr lIns="0" tIns="0" rIns="0" bIns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>
              <a:defRPr/>
            </a:pPr>
            <a:endParaRPr lang="pt-PT" dirty="0"/>
          </a:p>
        </p:txBody>
      </p:sp>
      <p:sp>
        <p:nvSpPr>
          <p:cNvPr id="31" name="Line">
            <a:extLst>
              <a:ext uri="{FF2B5EF4-FFF2-40B4-BE49-F238E27FC236}">
                <a16:creationId xmlns:a16="http://schemas.microsoft.com/office/drawing/2014/main" id="{DF7334D9-4008-4830-A7EC-FDDE75E0AB83}"/>
              </a:ext>
            </a:extLst>
          </p:cNvPr>
          <p:cNvSpPr/>
          <p:nvPr/>
        </p:nvSpPr>
        <p:spPr>
          <a:xfrm>
            <a:off x="2197086" y="5497669"/>
            <a:ext cx="2165403" cy="4526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txBody>
          <a:bodyPr lIns="0" tIns="0" rIns="0" bIns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>
              <a:defRPr/>
            </a:pPr>
            <a:endParaRPr lang="pt-PT" dirty="0"/>
          </a:p>
        </p:txBody>
      </p:sp>
      <p:sp>
        <p:nvSpPr>
          <p:cNvPr id="32" name="Rectangle">
            <a:extLst>
              <a:ext uri="{FF2B5EF4-FFF2-40B4-BE49-F238E27FC236}">
                <a16:creationId xmlns:a16="http://schemas.microsoft.com/office/drawing/2014/main" id="{62ACDCB1-2DCC-4FF6-841C-F953329662B9}"/>
              </a:ext>
            </a:extLst>
          </p:cNvPr>
          <p:cNvSpPr/>
          <p:nvPr/>
        </p:nvSpPr>
        <p:spPr>
          <a:xfrm>
            <a:off x="4210726" y="1905000"/>
            <a:ext cx="5740400" cy="5715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39686" marR="39686" defTabSz="914400">
              <a:defRPr sz="24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lang="pt-PT" sz="2400" b="1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F257F35-9DEB-4823-AF8C-AD4668E5C913}"/>
                  </a:ext>
                </a:extLst>
              </p:cNvPr>
              <p:cNvSpPr/>
              <p:nvPr/>
            </p:nvSpPr>
            <p:spPr>
              <a:xfrm>
                <a:off x="6587664" y="1504890"/>
                <a:ext cx="182133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000" b="1" i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𝑭</m:t>
                      </m:r>
                      <m:r>
                        <a:rPr lang="pt-PT" sz="2000" b="1" i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= </m:t>
                      </m:r>
                      <m:r>
                        <a:rPr lang="pt-PT" sz="2000" b="1" i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</m:t>
                      </m:r>
                      <m:acc>
                        <m:accPr>
                          <m:chr m:val="̅"/>
                          <m:ctrlPr>
                            <a:rPr lang="pt-PT" sz="20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pt-PT" sz="20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  <m:r>
                        <a:rPr lang="pt-PT" sz="2000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r>
                        <a:rPr lang="pt-PT" sz="2000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𝑨𝑩</m:t>
                      </m:r>
                    </m:oMath>
                  </m:oMathPara>
                </a14:m>
                <a:endParaRPr lang="pt-PT" sz="2000" b="1" dirty="0">
                  <a:solidFill>
                    <a:srgbClr val="0000FF"/>
                  </a:solidFill>
                  <a:uFill>
                    <a:solidFill>
                      <a:srgbClr val="D21C42"/>
                    </a:solidFill>
                  </a:uFill>
                  <a:latin typeface="Garamond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F257F35-9DEB-4823-AF8C-AD4668E5C9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664" y="1504890"/>
                <a:ext cx="1821331" cy="400110"/>
              </a:xfrm>
              <a:prstGeom prst="rect">
                <a:avLst/>
              </a:prstGeom>
              <a:blipFill>
                <a:blip r:embed="rId5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0F8512A-958D-407C-B0C5-C80EF31D5E41}"/>
                  </a:ext>
                </a:extLst>
              </p:cNvPr>
              <p:cNvSpPr/>
              <p:nvPr/>
            </p:nvSpPr>
            <p:spPr>
              <a:xfrm>
                <a:off x="4304513" y="2000810"/>
                <a:ext cx="403905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000" b="1" i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</m:t>
                      </m:r>
                      <m:acc>
                        <m:accPr>
                          <m:chr m:val="̅"/>
                          <m:ctrlPr>
                            <a:rPr lang="pt-PT" sz="20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pt-PT" sz="20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  <m:r>
                        <a:rPr lang="pt-PT" sz="2000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r>
                        <a:rPr lang="pt-PT" sz="2000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𝑨𝑩</m:t>
                      </m:r>
                      <m:r>
                        <a:rPr lang="pt-PT" sz="2000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=</m:t>
                      </m:r>
                      <m:r>
                        <a:rPr lang="pt-PT" sz="2000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</m:t>
                      </m:r>
                      <m:d>
                        <m:dPr>
                          <m:ctrlPr>
                            <a:rPr lang="pt-PT" sz="20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pt-PT" sz="2000" b="1" i="1">
                                  <a:solidFill>
                                    <a:srgbClr val="0000FF"/>
                                  </a:solidFill>
                                  <a:uFill>
                                    <a:solidFill>
                                      <a:srgbClr val="D21C42"/>
                                    </a:solidFill>
                                  </a:uFill>
                                  <a:latin typeface="Cambria Math" panose="02040503050406030204" pitchFamily="18" charset="0"/>
                                  <a:ea typeface="Arial"/>
                                  <a:cs typeface="Arial"/>
                                  <a:sym typeface="Arial"/>
                                </a:rPr>
                              </m:ctrlPr>
                            </m:accPr>
                            <m:e>
                              <m:r>
                                <a:rPr lang="pt-PT" sz="2000" b="1" i="1">
                                  <a:solidFill>
                                    <a:srgbClr val="0000FF"/>
                                  </a:solidFill>
                                  <a:uFill>
                                    <a:solidFill>
                                      <a:srgbClr val="D21C42"/>
                                    </a:solidFill>
                                  </a:uFill>
                                  <a:latin typeface="Cambria Math" panose="02040503050406030204" pitchFamily="18" charset="0"/>
                                  <a:ea typeface="Arial"/>
                                  <a:cs typeface="Arial"/>
                                  <a:sym typeface="Arial"/>
                                </a:rPr>
                                <m:t>𝑩</m:t>
                              </m:r>
                            </m:e>
                          </m:acc>
                          <m:r>
                            <a:rPr lang="pt-PT" sz="20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+</m:t>
                          </m:r>
                          <m:r>
                            <a:rPr lang="pt-PT" sz="20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d>
                      <m:r>
                        <a:rPr lang="pt-PT" sz="2000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=</m:t>
                      </m:r>
                      <m:r>
                        <a:rPr lang="pt-PT" sz="2000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</m:t>
                      </m:r>
                      <m:d>
                        <m:dPr>
                          <m:ctrlPr>
                            <a:rPr lang="pt-PT" sz="20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dPr>
                        <m:e>
                          <m:r>
                            <a:rPr lang="pt-PT" sz="20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𝟏</m:t>
                          </m:r>
                        </m:e>
                      </m:d>
                      <m:r>
                        <a:rPr lang="pt-PT" sz="2000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=</m:t>
                      </m:r>
                      <m:r>
                        <a:rPr lang="pt-PT" sz="2000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</m:t>
                      </m:r>
                    </m:oMath>
                  </m:oMathPara>
                </a14:m>
                <a:endParaRPr lang="pt-PT" sz="2000" b="1" dirty="0">
                  <a:solidFill>
                    <a:srgbClr val="0000FF"/>
                  </a:solidFill>
                  <a:uFill>
                    <a:solidFill>
                      <a:srgbClr val="D21C42"/>
                    </a:solidFill>
                  </a:uFill>
                  <a:latin typeface="Garamond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0F8512A-958D-407C-B0C5-C80EF31D5E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513" y="2000810"/>
                <a:ext cx="403905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F =">
                <a:extLst>
                  <a:ext uri="{FF2B5EF4-FFF2-40B4-BE49-F238E27FC236}">
                    <a16:creationId xmlns:a16="http://schemas.microsoft.com/office/drawing/2014/main" id="{6D3BF0E4-D854-4F59-9D3F-08A0ADD1310E}"/>
                  </a:ext>
                </a:extLst>
              </p:cNvPr>
              <p:cNvSpPr txBox="1"/>
              <p:nvPr/>
            </p:nvSpPr>
            <p:spPr>
              <a:xfrm>
                <a:off x="3657601" y="4370829"/>
                <a:ext cx="617861" cy="35907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lc="http://schemas.openxmlformats.org/drawingml/2006/lockedCanvas" xmlns:ma14="http://schemas.microsoft.com/office/mac/drawingml/2011/main" xmlns="" val="1"/>
                </a:ext>
              </a:extLst>
            </p:spPr>
            <p:txBody>
              <a:bodyPr wrap="none" lIns="25400" tIns="25400" rIns="25400" bIns="25400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1pPr>
                <a:lvl2pPr marL="0" marR="0" indent="2286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2pPr>
                <a:lvl3pPr marL="0" marR="0" indent="4572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3pPr>
                <a:lvl4pPr marL="0" marR="0" indent="6858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4pPr>
                <a:lvl5pPr marL="0" marR="0" indent="9144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5pPr>
                <a:lvl6pPr marL="0" marR="0" indent="11430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6pPr>
                <a:lvl7pPr marL="0" marR="0" indent="13716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7pPr>
                <a:lvl8pPr marL="0" marR="0" indent="16002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8pPr>
                <a:lvl9pPr marL="0" marR="0" indent="18288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9pPr>
              </a:lstStyle>
              <a:p>
                <a:pPr>
                  <a:defRPr/>
                </a:pPr>
                <a:r>
                  <a:rPr lang="pt-PT" sz="2000" b="1" dirty="0">
                    <a:latin typeface="Tahoma"/>
                  </a:rPr>
                  <a:t> </a:t>
                </a:r>
                <a14:m>
                  <m:oMath xmlns:m="http://schemas.openxmlformats.org/officeDocument/2006/math">
                    <m:r>
                      <a:rPr lang="pt-PT" sz="2000" b="1" i="1">
                        <a:solidFill>
                          <a:srgbClr val="0000FF"/>
                        </a:solidFill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𝑮</m:t>
                    </m:r>
                    <m:r>
                      <a:rPr lang="pt-PT" sz="2000" b="1" i="1">
                        <a:solidFill>
                          <a:srgbClr val="0000FF"/>
                        </a:solidFill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= </m:t>
                    </m:r>
                  </m:oMath>
                </a14:m>
                <a:endParaRPr lang="pt-PT" sz="2000" b="1" dirty="0">
                  <a:latin typeface="Tahoma"/>
                </a:endParaRPr>
              </a:p>
            </p:txBody>
          </p:sp>
        </mc:Choice>
        <mc:Fallback xmlns="">
          <p:sp>
            <p:nvSpPr>
              <p:cNvPr id="41" name="F =">
                <a:extLst>
                  <a:ext uri="{FF2B5EF4-FFF2-40B4-BE49-F238E27FC236}">
                    <a16:creationId xmlns:a16="http://schemas.microsoft.com/office/drawing/2014/main" id="{6D3BF0E4-D854-4F59-9D3F-08A0ADD13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1" y="4370829"/>
                <a:ext cx="617861" cy="359073"/>
              </a:xfrm>
              <a:prstGeom prst="rect">
                <a:avLst/>
              </a:prstGeom>
              <a:blipFill>
                <a:blip r:embed="rId7"/>
                <a:stretch>
                  <a:fillRect r="-16667" b="-2857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lc="http://schemas.openxmlformats.org/drawingml/2006/lockedCanvas"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F =">
                <a:extLst>
                  <a:ext uri="{FF2B5EF4-FFF2-40B4-BE49-F238E27FC236}">
                    <a16:creationId xmlns:a16="http://schemas.microsoft.com/office/drawing/2014/main" id="{598B9D1A-4620-4ECD-80A6-A1EFCBC1892A}"/>
                  </a:ext>
                </a:extLst>
              </p:cNvPr>
              <p:cNvSpPr txBox="1"/>
              <p:nvPr/>
            </p:nvSpPr>
            <p:spPr>
              <a:xfrm>
                <a:off x="4285559" y="4370829"/>
                <a:ext cx="3045385" cy="35907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lc="http://schemas.openxmlformats.org/drawingml/2006/lockedCanvas" xmlns:ma14="http://schemas.microsoft.com/office/mac/drawingml/2011/main" xmlns="" val="1"/>
                </a:ext>
              </a:extLst>
            </p:spPr>
            <p:txBody>
              <a:bodyPr wrap="none" lIns="25400" tIns="25400" rIns="25400" bIns="25400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1pPr>
                <a:lvl2pPr marL="0" marR="0" indent="2286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2pPr>
                <a:lvl3pPr marL="0" marR="0" indent="4572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3pPr>
                <a:lvl4pPr marL="0" marR="0" indent="6858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4pPr>
                <a:lvl5pPr marL="0" marR="0" indent="9144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5pPr>
                <a:lvl6pPr marL="0" marR="0" indent="11430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6pPr>
                <a:lvl7pPr marL="0" marR="0" indent="13716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7pPr>
                <a:lvl8pPr marL="0" marR="0" indent="16002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8pPr>
                <a:lvl9pPr marL="0" marR="0" indent="182880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defRPr>
                </a:lvl9pPr>
              </a:lstStyle>
              <a:p>
                <a:pPr>
                  <a:defRPr/>
                </a:pPr>
                <a:r>
                  <a:rPr lang="pt-PT" sz="2000" b="1" dirty="0">
                    <a:latin typeface="Tahoma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PT" sz="2000" b="1" i="1">
                            <a:solidFill>
                              <a:srgbClr val="0000FF"/>
                            </a:solidFill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accPr>
                      <m:e>
                        <m:r>
                          <a:rPr lang="pt-PT" sz="2000" b="1" i="1">
                            <a:solidFill>
                              <a:srgbClr val="0000FF"/>
                            </a:solidFill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𝑨</m:t>
                        </m:r>
                      </m:e>
                    </m:acc>
                    <m:acc>
                      <m:accPr>
                        <m:chr m:val="̅"/>
                        <m:ctrlPr>
                          <a:rPr lang="pt-PT" sz="2000" b="1" i="1">
                            <a:solidFill>
                              <a:srgbClr val="0000FF"/>
                            </a:solidFill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accPr>
                      <m:e>
                        <m:r>
                          <a:rPr lang="pt-PT" sz="2000" b="1" i="1">
                            <a:solidFill>
                              <a:srgbClr val="0000FF"/>
                            </a:solidFill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𝑩</m:t>
                        </m:r>
                      </m:e>
                    </m:acc>
                    <m:r>
                      <a:rPr lang="pt-PT" sz="2000" b="1" i="1">
                        <a:solidFill>
                          <a:srgbClr val="0000FF"/>
                        </a:solidFill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+</m:t>
                    </m:r>
                    <m:r>
                      <a:rPr lang="pt-PT" sz="2000" b="1" i="1">
                        <a:solidFill>
                          <a:srgbClr val="0000FF"/>
                        </a:solidFill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𝑨</m:t>
                    </m:r>
                    <m:acc>
                      <m:accPr>
                        <m:chr m:val="̅"/>
                        <m:ctrlPr>
                          <a:rPr lang="pt-PT" sz="2000" b="1" i="1">
                            <a:solidFill>
                              <a:srgbClr val="0000FF"/>
                            </a:solidFill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accPr>
                      <m:e>
                        <m:r>
                          <a:rPr lang="pt-PT" sz="2000" b="1" i="1">
                            <a:solidFill>
                              <a:srgbClr val="0000FF"/>
                            </a:solidFill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𝑩</m:t>
                        </m:r>
                      </m:e>
                    </m:acc>
                    <m:r>
                      <a:rPr lang="pt-PT" sz="2000" b="1" i="1">
                        <a:solidFill>
                          <a:srgbClr val="0000FF"/>
                        </a:solidFill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cs typeface="Arial"/>
                        <a:sym typeface="Arial"/>
                      </a:rPr>
                      <m:t>=</m:t>
                    </m:r>
                    <m:d>
                      <m:dPr>
                        <m:ctrlPr>
                          <a:rPr lang="pt-PT" sz="2000" b="1" i="1">
                            <a:solidFill>
                              <a:srgbClr val="0000FF"/>
                            </a:solidFill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pt-PT" sz="2000" b="1" i="1">
                                <a:solidFill>
                                  <a:srgbClr val="0000FF"/>
                                </a:solidFill>
                                <a:uFill>
                                  <a:solidFill>
                                    <a:srgbClr val="D21C42"/>
                                  </a:solidFill>
                                </a:uFill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</m:ctrlPr>
                          </m:accPr>
                          <m:e>
                            <m:r>
                              <a:rPr lang="pt-PT" sz="2000" b="1" i="1">
                                <a:solidFill>
                                  <a:srgbClr val="0000FF"/>
                                </a:solidFill>
                                <a:uFill>
                                  <a:solidFill>
                                    <a:srgbClr val="D21C42"/>
                                  </a:solidFill>
                                </a:uFill>
                                <a:latin typeface="Cambria Math" panose="02040503050406030204" pitchFamily="18" charset="0"/>
                                <a:cs typeface="Arial"/>
                                <a:sym typeface="Arial"/>
                              </a:rPr>
                              <m:t>𝑨</m:t>
                            </m:r>
                          </m:e>
                        </m:acc>
                        <m:r>
                          <a:rPr lang="pt-PT" sz="2000" b="1" i="1">
                            <a:solidFill>
                              <a:srgbClr val="0000FF"/>
                            </a:solidFill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+</m:t>
                        </m:r>
                        <m:r>
                          <a:rPr lang="pt-PT" sz="2000" b="1" i="1">
                            <a:solidFill>
                              <a:srgbClr val="0000FF"/>
                            </a:solidFill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𝑨</m:t>
                        </m:r>
                      </m:e>
                    </m:d>
                    <m:acc>
                      <m:accPr>
                        <m:chr m:val="̅"/>
                        <m:ctrlPr>
                          <a:rPr lang="pt-PT" sz="2000" b="1" i="1">
                            <a:solidFill>
                              <a:srgbClr val="0000FF"/>
                            </a:solidFill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accPr>
                      <m:e>
                        <m:r>
                          <a:rPr lang="pt-PT" sz="2000" b="1" i="1">
                            <a:solidFill>
                              <a:srgbClr val="0000FF"/>
                            </a:solidFill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𝑩</m:t>
                        </m:r>
                      </m:e>
                    </m:acc>
                    <m:r>
                      <a:rPr lang="pt-PT" sz="2000" b="1" i="1">
                        <a:solidFill>
                          <a:srgbClr val="0000FF"/>
                        </a:solidFill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cs typeface="Arial"/>
                        <a:sym typeface="Arial"/>
                      </a:rPr>
                      <m:t>=</m:t>
                    </m:r>
                    <m:acc>
                      <m:accPr>
                        <m:chr m:val="̅"/>
                        <m:ctrlPr>
                          <a:rPr lang="pt-PT" sz="2000" b="1" i="1">
                            <a:solidFill>
                              <a:srgbClr val="0000FF"/>
                            </a:solidFill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accPr>
                      <m:e>
                        <m:r>
                          <a:rPr lang="pt-PT" sz="2000" b="1" i="1">
                            <a:solidFill>
                              <a:srgbClr val="0000FF"/>
                            </a:solidFill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𝑩</m:t>
                        </m:r>
                      </m:e>
                    </m:acc>
                  </m:oMath>
                </a14:m>
                <a:endParaRPr lang="pt-PT" sz="2000" b="1" dirty="0">
                  <a:latin typeface="Tahoma"/>
                </a:endParaRPr>
              </a:p>
            </p:txBody>
          </p:sp>
        </mc:Choice>
        <mc:Fallback xmlns="">
          <p:sp>
            <p:nvSpPr>
              <p:cNvPr id="42" name="F =">
                <a:extLst>
                  <a:ext uri="{FF2B5EF4-FFF2-40B4-BE49-F238E27FC236}">
                    <a16:creationId xmlns:a16="http://schemas.microsoft.com/office/drawing/2014/main" id="{598B9D1A-4620-4ECD-80A6-A1EFCBC18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559" y="4370829"/>
                <a:ext cx="3045385" cy="359073"/>
              </a:xfrm>
              <a:prstGeom prst="rect">
                <a:avLst/>
              </a:prstGeom>
              <a:blipFill>
                <a:blip r:embed="rId8"/>
                <a:stretch>
                  <a:fillRect r="-833" b="-357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lc="http://schemas.openxmlformats.org/drawingml/2006/lockedCanvas"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Essence of Simplification:…">
            <a:extLst>
              <a:ext uri="{FF2B5EF4-FFF2-40B4-BE49-F238E27FC236}">
                <a16:creationId xmlns:a16="http://schemas.microsoft.com/office/drawing/2014/main" id="{EE66BF39-EAAC-4E79-B2E5-B3568F986109}"/>
              </a:ext>
            </a:extLst>
          </p:cNvPr>
          <p:cNvSpPr txBox="1"/>
          <p:nvPr/>
        </p:nvSpPr>
        <p:spPr>
          <a:xfrm>
            <a:off x="622300" y="6018337"/>
            <a:ext cx="10744200" cy="656590"/>
          </a:xfrm>
          <a:prstGeom prst="rect">
            <a:avLst/>
          </a:prstGeom>
          <a:solidFill>
            <a:srgbClr val="00B050"/>
          </a:solidFill>
          <a:ln w="12700">
            <a:solidFill>
              <a:srgbClr val="000000"/>
            </a:solidFill>
            <a:miter lim="400000"/>
          </a:ln>
          <a:effectLst>
            <a:outerShdw sx="1000" sy="1000" rotWithShape="0">
              <a:srgbClr val="000000"/>
            </a:outerShdw>
          </a:effectLst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R="39686" algn="ctr" defTabSz="914400">
              <a:spcBef>
                <a:spcPts val="600"/>
              </a:spcBef>
              <a:buClr>
                <a:srgbClr val="062B6B"/>
              </a:buClr>
              <a:defRPr sz="1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PT" sz="1800" b="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Arial"/>
                <a:sym typeface="Arial"/>
              </a:rPr>
              <a:t>Essência da Simplificação: Encontre subconjuntos do conjunto ON (entradas com saída 1) onde apenas uma variável muda de valor. Esta variável pode ser eliminada!</a:t>
            </a:r>
            <a:endParaRPr lang="pt-PT" sz="1800" b="1" i="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ahom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18136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4" grpId="0"/>
      <p:bldP spid="40" grpId="0"/>
      <p:bldP spid="41" grpId="0" animBg="1"/>
      <p:bldP spid="42" grpId="0" animBg="1"/>
      <p:bldP spid="33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E2987-3B9B-4130-838D-A94E885EE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/>
              <a:t>Casos Complexos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F236E-F139-4ED1-8E66-B9985E0EE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19200"/>
            <a:ext cx="11480800" cy="4876800"/>
          </a:xfrm>
        </p:spPr>
        <p:txBody>
          <a:bodyPr/>
          <a:lstStyle/>
          <a:p>
            <a:pPr marL="257746" marR="39290" indent="-257746" defTabSz="905255">
              <a:defRPr sz="2376"/>
            </a:pPr>
            <a:r>
              <a:rPr lang="pt-BR" dirty="0"/>
              <a:t>Um exemplo:</a:t>
            </a:r>
          </a:p>
          <a:p>
            <a:pPr marL="0" marR="39290" indent="0" defTabSz="905255">
              <a:buSzTx/>
              <a:buNone/>
              <a:defRPr sz="2376"/>
            </a:pPr>
            <a:r>
              <a:rPr lang="pt-BR" dirty="0"/>
              <a:t>     </a:t>
            </a:r>
          </a:p>
          <a:p>
            <a:pPr marL="0" marR="39290" indent="0" defTabSz="905255">
              <a:buSzTx/>
              <a:buNone/>
              <a:defRPr sz="2376"/>
            </a:pPr>
            <a:endParaRPr lang="pt-BR" dirty="0">
              <a:solidFill>
                <a:srgbClr val="DA273E"/>
              </a:solidFill>
              <a:uFill>
                <a:solidFill>
                  <a:srgbClr val="DA273E"/>
                </a:solidFill>
              </a:uFill>
            </a:endParaRPr>
          </a:p>
          <a:p>
            <a:pPr marL="257746" marR="39290" indent="-257746" defTabSz="905255">
              <a:defRPr sz="2376"/>
            </a:pPr>
            <a:r>
              <a:rPr lang="pt-BR" dirty="0"/>
              <a:t>Problema:</a:t>
            </a:r>
          </a:p>
          <a:p>
            <a:pPr marL="490347" marR="39290" lvl="1" indent="-238886" defTabSz="905255">
              <a:defRPr sz="1782"/>
            </a:pPr>
            <a:r>
              <a:rPr lang="pt-BR" sz="2400" dirty="0">
                <a:solidFill>
                  <a:srgbClr val="0000FF"/>
                </a:solidFill>
              </a:rPr>
              <a:t>Fácil</a:t>
            </a:r>
            <a:r>
              <a:rPr lang="pt-BR" sz="2400" dirty="0"/>
              <a:t> ver como aplicar o teorema da unidade.</a:t>
            </a:r>
          </a:p>
          <a:p>
            <a:pPr marL="490347" marR="39290" lvl="1" indent="-238886" defTabSz="905255">
              <a:defRPr sz="1782"/>
            </a:pPr>
            <a:r>
              <a:rPr lang="pt-BR" sz="2400" dirty="0">
                <a:solidFill>
                  <a:srgbClr val="FF0000"/>
                </a:solidFill>
              </a:rPr>
              <a:t>Difícil</a:t>
            </a:r>
            <a:r>
              <a:rPr lang="pt-BR" sz="2400" dirty="0"/>
              <a:t> saber se ele foi aplicado corretamente em todos os lugares possíveis, especialmente se é uma função de muitas variáveis.</a:t>
            </a:r>
          </a:p>
          <a:p>
            <a:pPr marL="251461" marR="39290" lvl="1" indent="0" defTabSz="905255">
              <a:buNone/>
              <a:defRPr sz="1782"/>
            </a:pPr>
            <a:endParaRPr lang="pt-BR" sz="2400" dirty="0"/>
          </a:p>
          <a:p>
            <a:pPr marL="257746" marR="39290" indent="-257746" defTabSz="905255">
              <a:defRPr sz="2376"/>
            </a:pPr>
            <a:r>
              <a:rPr lang="pt-BR" dirty="0"/>
              <a:t>Simplificar expressões complexas usando álgebra </a:t>
            </a:r>
            <a:r>
              <a:rPr lang="pt-BR" dirty="0" err="1"/>
              <a:t>boolenada</a:t>
            </a:r>
            <a:r>
              <a:rPr lang="pt-BR" dirty="0"/>
              <a:t> demanda muita prática. A seguir veremos um método alternativo conhecido como Mapas de </a:t>
            </a:r>
            <a:r>
              <a:rPr lang="pt-BR" dirty="0" err="1"/>
              <a:t>Karnaugh</a:t>
            </a:r>
            <a:r>
              <a:rPr lang="pt-BR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3D08D-446B-4597-B6D6-BBD8A304AB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1" hangingPunct="1">
              <a:defRPr/>
            </a:pPr>
            <a:fld id="{F4A640EF-F0E2-4E49-9455-7E266BCEBB78}" type="slidenum">
              <a:rPr lang="pt-BR" altLang="en-US" sz="2400" smtClean="0">
                <a:solidFill>
                  <a:srgbClr val="000000"/>
                </a:solidFill>
                <a:cs typeface="Arial" panose="020B0604020202020204" pitchFamily="34" charset="0"/>
              </a:rPr>
              <a:pPr eaLnBrk="1" hangingPunct="1">
                <a:defRPr/>
              </a:pPr>
              <a:t>108</a:t>
            </a:fld>
            <a:endParaRPr lang="pt-BR" altLang="en-US" sz="2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A78C558-6DCA-4B0C-A70E-DDBAD59B3DD5}"/>
                  </a:ext>
                </a:extLst>
              </p:cNvPr>
              <p:cNvSpPr/>
              <p:nvPr/>
            </p:nvSpPr>
            <p:spPr>
              <a:xfrm>
                <a:off x="3179640" y="1219200"/>
                <a:ext cx="4933915" cy="4624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𝑪𝒐𝒖𝒕</m:t>
                      </m:r>
                      <m:r>
                        <a:rPr lang="pt-BR" sz="2400" b="1" i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pt-BR" sz="24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pt-BR" sz="24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𝑨</m:t>
                          </m:r>
                        </m:e>
                      </m:acc>
                      <m:r>
                        <a:rPr lang="pt-BR" sz="2400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𝑩𝑪</m:t>
                      </m:r>
                      <m:r>
                        <a:rPr lang="pt-BR" sz="2400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r>
                        <a:rPr lang="pt-BR" sz="2400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</m:t>
                      </m:r>
                      <m:acc>
                        <m:accPr>
                          <m:chr m:val="̅"/>
                          <m:ctrlPr>
                            <a:rPr lang="pt-BR" sz="24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pt-BR" sz="24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  <m:r>
                        <a:rPr lang="pt-BR" sz="2400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𝑪</m:t>
                      </m:r>
                      <m:r>
                        <a:rPr lang="pt-BR" sz="2400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r>
                        <a:rPr lang="pt-BR" sz="2400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𝑨𝑩</m:t>
                      </m:r>
                      <m:acc>
                        <m:accPr>
                          <m:chr m:val="̅"/>
                          <m:ctrlPr>
                            <a:rPr lang="pt-BR" sz="24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pt-BR" sz="24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  <a:sym typeface="Arial"/>
                            </a:rPr>
                            <m:t>𝑪</m:t>
                          </m:r>
                        </m:e>
                      </m:acc>
                      <m:r>
                        <a:rPr lang="pt-BR" sz="2400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r>
                        <a:rPr lang="pt-BR" sz="2400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𝑨𝑩𝑪</m:t>
                      </m:r>
                    </m:oMath>
                  </m:oMathPara>
                </a14:m>
                <a:endParaRPr lang="pt-BR" sz="2400" b="1" dirty="0">
                  <a:solidFill>
                    <a:srgbClr val="0000FF"/>
                  </a:solidFill>
                  <a:uFill>
                    <a:solidFill>
                      <a:srgbClr val="D21C42"/>
                    </a:solidFill>
                  </a:uFill>
                  <a:latin typeface="Garamond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A78C558-6DCA-4B0C-A70E-DDBAD59B3D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640" y="1219200"/>
                <a:ext cx="4933915" cy="4624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9234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541A-6E50-4E10-9A0D-0173EADF0A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10820400" cy="1752600"/>
          </a:xfrm>
        </p:spPr>
        <p:txBody>
          <a:bodyPr/>
          <a:lstStyle/>
          <a:p>
            <a:pPr algn="ctr"/>
            <a:r>
              <a:rPr lang="pt-BR" dirty="0"/>
              <a:t>Simplificação Lógica com Mapas  de </a:t>
            </a:r>
            <a:r>
              <a:rPr lang="pt-BR" dirty="0" err="1"/>
              <a:t>Karnaugh</a:t>
            </a:r>
            <a:r>
              <a:rPr lang="pt-BR" dirty="0"/>
              <a:t> (</a:t>
            </a:r>
            <a:r>
              <a:rPr lang="pt-BR" dirty="0" err="1"/>
              <a:t>K-Maps</a:t>
            </a:r>
            <a:r>
              <a:rPr lang="pt-BR" dirty="0"/>
              <a:t>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84C4D2-BDDB-4D95-ABCE-83F2DFEC20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96F28-B373-4613-A3E5-37E376E1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hangingPunct="1">
              <a:defRPr/>
            </a:pPr>
            <a:fld id="{5BEF67B4-941F-4736-A122-66E8AE1B4197}" type="slidenum">
              <a:rPr lang="pt-BR" altLang="en-US" smtClean="0">
                <a:solidFill>
                  <a:srgbClr val="000000"/>
                </a:solidFill>
                <a:cs typeface="Arial" panose="020B0604020202020204" pitchFamily="34" charset="0"/>
              </a:rPr>
              <a:pPr eaLnBrk="1" hangingPunct="1">
                <a:defRPr/>
              </a:pPr>
              <a:t>109</a:t>
            </a:fld>
            <a:endParaRPr lang="pt-BR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446012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DABB1-45AC-B044-908D-0E32393A5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685800"/>
          </a:xfrm>
        </p:spPr>
        <p:txBody>
          <a:bodyPr/>
          <a:lstStyle/>
          <a:p>
            <a:r>
              <a:rPr lang="pt-BR" dirty="0"/>
              <a:t>A Arte de Gerenciar a Complexidade!</a:t>
            </a:r>
          </a:p>
        </p:txBody>
      </p:sp>
      <p:sp>
        <p:nvSpPr>
          <p:cNvPr id="28677" name="Rectangle 3"/>
          <p:cNvSpPr>
            <a:spLocks noGrp="1" noChangeArrowheads="1"/>
          </p:cNvSpPr>
          <p:nvPr>
            <p:ph idx="1"/>
            <p:custDataLst>
              <p:tags r:id="rId1"/>
            </p:custDataLst>
          </p:nvPr>
        </p:nvSpPr>
        <p:spPr>
          <a:xfrm>
            <a:off x="304800" y="997528"/>
            <a:ext cx="11480800" cy="5555672"/>
          </a:xfrm>
        </p:spPr>
        <p:txBody>
          <a:bodyPr/>
          <a:lstStyle/>
          <a:p>
            <a:pPr eaLnBrk="1" hangingPunct="1"/>
            <a:r>
              <a:rPr lang="pt-BR" dirty="0"/>
              <a:t>Processadores são sistemas complexos construídos a partir de </a:t>
            </a:r>
            <a:r>
              <a:rPr lang="pt-BR" b="1" dirty="0">
                <a:solidFill>
                  <a:srgbClr val="C00000"/>
                </a:solidFill>
              </a:rPr>
              <a:t>bilhões</a:t>
            </a:r>
            <a:r>
              <a:rPr lang="pt-BR" dirty="0"/>
              <a:t> de transistores. Portanto, é impossível compreender esses sistemas a partir de equações detalhadas que descrevem o movimento dos elétrons em cada transistor.</a:t>
            </a:r>
          </a:p>
          <a:p>
            <a:pPr eaLnBrk="1" hangingPunct="1"/>
            <a:endParaRPr lang="pt-BR" dirty="0"/>
          </a:p>
          <a:p>
            <a:pPr eaLnBrk="1" hangingPunct="1"/>
            <a:r>
              <a:rPr lang="pt-BR" dirty="0"/>
              <a:t>Para projetá-los, precisaremos </a:t>
            </a:r>
            <a:r>
              <a:rPr lang="pt-BR" b="1" dirty="0">
                <a:solidFill>
                  <a:srgbClr val="0432FF"/>
                </a:solidFill>
              </a:rPr>
              <a:t>gerenciar a complexidade</a:t>
            </a:r>
            <a:r>
              <a:rPr lang="pt-BR" dirty="0"/>
              <a:t>, a fim de não nos perdermos nos detalhes. Nesse sentido, utilizaremos recorrentemente os seguintes conceitos:</a:t>
            </a:r>
          </a:p>
          <a:p>
            <a:pPr lvl="1" eaLnBrk="1" hangingPunct="1">
              <a:spcBef>
                <a:spcPts val="1176"/>
              </a:spcBef>
              <a:spcAft>
                <a:spcPts val="1200"/>
              </a:spcAft>
            </a:pPr>
            <a:r>
              <a:rPr lang="pt-BR" sz="2400" dirty="0">
                <a:ea typeface="ＭＳ Ｐゴシック" charset="0"/>
                <a:cs typeface="ＭＳ Ｐゴシック" charset="0"/>
              </a:rPr>
              <a:t>Abstração.</a:t>
            </a:r>
          </a:p>
          <a:p>
            <a:pPr lvl="1" eaLnBrk="1" hangingPunct="1">
              <a:spcAft>
                <a:spcPts val="1200"/>
              </a:spcAft>
            </a:pPr>
            <a:r>
              <a:rPr lang="pt-BR" sz="2400" dirty="0">
                <a:ea typeface="ＭＳ Ｐゴシック" charset="0"/>
                <a:cs typeface="ＭＳ Ｐゴシック" charset="0"/>
              </a:rPr>
              <a:t>Disciplina.</a:t>
            </a:r>
          </a:p>
          <a:p>
            <a:pPr lvl="1" eaLnBrk="1" hangingPunct="1">
              <a:spcAft>
                <a:spcPts val="1200"/>
              </a:spcAft>
            </a:pPr>
            <a:r>
              <a:rPr lang="pt-BR" sz="2400" dirty="0">
                <a:ea typeface="ＭＳ Ｐゴシック" charset="0"/>
                <a:cs typeface="ＭＳ Ｐゴシック" charset="0"/>
              </a:rPr>
              <a:t>Hierarquia e modularidade.</a:t>
            </a:r>
          </a:p>
          <a:p>
            <a:pPr lvl="1" eaLnBrk="1" hangingPunct="1">
              <a:spcAft>
                <a:spcPts val="1200"/>
              </a:spcAft>
            </a:pPr>
            <a:r>
              <a:rPr lang="pt-BR" sz="2400" dirty="0">
                <a:ea typeface="ＭＳ Ｐゴシック" charset="0"/>
                <a:cs typeface="ＭＳ Ｐゴシック" charset="0"/>
              </a:rPr>
              <a:t>Regularidade.</a:t>
            </a:r>
          </a:p>
        </p:txBody>
      </p:sp>
    </p:spTree>
    <p:extLst>
      <p:ext uri="{BB962C8B-B14F-4D97-AF65-F5344CB8AC3E}">
        <p14:creationId xmlns:p14="http://schemas.microsoft.com/office/powerpoint/2010/main" val="25861949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D12D3-9225-4089-BF26-AD6BD9EDF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66762"/>
          </a:xfrm>
        </p:spPr>
        <p:txBody>
          <a:bodyPr/>
          <a:lstStyle/>
          <a:p>
            <a:r>
              <a:rPr lang="pt-BR" dirty="0"/>
              <a:t>Método do Mapa de </a:t>
            </a:r>
            <a:r>
              <a:rPr lang="pt-BR" dirty="0" err="1"/>
              <a:t>Karnaugh</a:t>
            </a:r>
            <a:r>
              <a:rPr lang="pt-BR" dirty="0"/>
              <a:t> (</a:t>
            </a:r>
            <a:r>
              <a:rPr lang="pt-BR" dirty="0" err="1"/>
              <a:t>k-map</a:t>
            </a:r>
            <a:r>
              <a:rPr lang="pt-BR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00ADC-2FD9-47F9-9AC4-FFF4EEEF0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27192"/>
            <a:ext cx="11480800" cy="5068808"/>
          </a:xfrm>
        </p:spPr>
        <p:txBody>
          <a:bodyPr/>
          <a:lstStyle/>
          <a:p>
            <a:r>
              <a:rPr lang="pt-BR" dirty="0"/>
              <a:t>Os mapas de </a:t>
            </a:r>
            <a:r>
              <a:rPr lang="pt-BR" dirty="0" err="1"/>
              <a:t>Karnaugh</a:t>
            </a:r>
            <a:r>
              <a:rPr lang="pt-BR" dirty="0"/>
              <a:t> (mapas </a:t>
            </a:r>
            <a:r>
              <a:rPr lang="pt-BR" dirty="0" err="1"/>
              <a:t>K</a:t>
            </a:r>
            <a:r>
              <a:rPr lang="pt-BR" dirty="0"/>
              <a:t>) são um método gráfico para simplificar funções booleanas. Ele são bastante úteis para simplificações de funções de até 4 variáveis.</a:t>
            </a:r>
          </a:p>
          <a:p>
            <a:r>
              <a:rPr lang="pt-BR" dirty="0"/>
              <a:t>Abaixo, vemos como dispor a tabela verdade de funções de 2, 3 e 4 variáveis em um Mapa de </a:t>
            </a:r>
            <a:r>
              <a:rPr lang="pt-BR" dirty="0" err="1"/>
              <a:t>Karnaugh</a:t>
            </a:r>
            <a:r>
              <a:rPr lang="pt-BR" dirty="0"/>
              <a:t>.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34B46-8618-407C-BEC9-5EA6C2CCCF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1" hangingPunct="1">
              <a:defRPr/>
            </a:pPr>
            <a:fld id="{F4A640EF-F0E2-4E49-9455-7E266BCEBB78}" type="slidenum">
              <a:rPr lang="pt-BR" altLang="en-US" smtClean="0">
                <a:solidFill>
                  <a:srgbClr val="000000"/>
                </a:solidFill>
                <a:cs typeface="Arial" panose="020B0604020202020204" pitchFamily="34" charset="0"/>
              </a:rPr>
              <a:pPr eaLnBrk="1" hangingPunct="1">
                <a:defRPr/>
              </a:pPr>
              <a:t>110</a:t>
            </a:fld>
            <a:endParaRPr lang="pt-BR" altLang="en-US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9" name="2-variable…">
            <a:extLst>
              <a:ext uri="{FF2B5EF4-FFF2-40B4-BE49-F238E27FC236}">
                <a16:creationId xmlns:a16="http://schemas.microsoft.com/office/drawing/2014/main" id="{7CA2DDD4-2793-431A-BE71-B24275294644}"/>
              </a:ext>
            </a:extLst>
          </p:cNvPr>
          <p:cNvSpPr txBox="1"/>
          <p:nvPr/>
        </p:nvSpPr>
        <p:spPr>
          <a:xfrm>
            <a:off x="1066801" y="3202930"/>
            <a:ext cx="3693749" cy="286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wrap="square" lIns="25400" tIns="25400" rIns="25400" bIns="254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38100" marR="38100" algn="ctr" defTabSz="914400">
              <a:lnSpc>
                <a:spcPct val="85000"/>
              </a:lnSpc>
              <a:buClr>
                <a:srgbClr val="C4237C"/>
              </a:buClr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sz="1800" b="1" dirty="0" err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Tahoma"/>
                <a:cs typeface="Arial"/>
                <a:sym typeface="Arial"/>
              </a:rPr>
              <a:t>K-map</a:t>
            </a:r>
            <a:r>
              <a:rPr lang="pt-BR" sz="1800" b="1" dirty="0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Tahoma"/>
                <a:cs typeface="Arial"/>
                <a:sym typeface="Arial"/>
              </a:rPr>
              <a:t> 2 variáveis</a:t>
            </a:r>
          </a:p>
        </p:txBody>
      </p:sp>
      <p:grpSp>
        <p:nvGrpSpPr>
          <p:cNvPr id="24" name="Group">
            <a:extLst>
              <a:ext uri="{FF2B5EF4-FFF2-40B4-BE49-F238E27FC236}">
                <a16:creationId xmlns:a16="http://schemas.microsoft.com/office/drawing/2014/main" id="{C4FB8436-367C-4BBF-9191-AB6090B8000F}"/>
              </a:ext>
            </a:extLst>
          </p:cNvPr>
          <p:cNvGrpSpPr/>
          <p:nvPr/>
        </p:nvGrpSpPr>
        <p:grpSpPr>
          <a:xfrm>
            <a:off x="2019693" y="3048000"/>
            <a:ext cx="1524000" cy="1625600"/>
            <a:chOff x="1292859" y="568960"/>
            <a:chExt cx="1523999" cy="1625599"/>
          </a:xfrm>
        </p:grpSpPr>
        <p:graphicFrame>
          <p:nvGraphicFramePr>
            <p:cNvPr id="25" name="Table">
              <a:extLst>
                <a:ext uri="{FF2B5EF4-FFF2-40B4-BE49-F238E27FC236}">
                  <a16:creationId xmlns:a16="http://schemas.microsoft.com/office/drawing/2014/main" id="{92115548-A3D1-450F-9A04-5B61CA549957}"/>
                </a:ext>
              </a:extLst>
            </p:cNvPr>
            <p:cNvGraphicFramePr/>
            <p:nvPr/>
          </p:nvGraphicFramePr>
          <p:xfrm>
            <a:off x="1292859" y="568960"/>
            <a:ext cx="1523999" cy="1625599"/>
          </p:xfrm>
          <a:graphic>
            <a:graphicData uri="http://schemas.openxmlformats.org/drawingml/2006/table">
              <a:tbl>
                <a:tblPr/>
                <a:tblGrid>
                  <a:gridCol w="2540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0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0800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508000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228600">
                  <a:tc>
                    <a:txBody>
                      <a:bodyPr/>
                      <a:lstStyle/>
                      <a:p>
                        <a:pPr marR="39686" algn="r" defTabSz="914400">
                          <a:spcBef>
                            <a:spcPts val="600"/>
                          </a:spcBef>
                          <a:tabLst>
                            <a:tab pos="558800" algn="l"/>
                          </a:tabLst>
                          <a:defRPr sz="2000">
                            <a:uFill>
                              <a:solidFill>
                                <a:srgbClr val="2F2F2F"/>
                              </a:solidFill>
                            </a:uFill>
                            <a:sym typeface="Arial"/>
                          </a:defRPr>
                        </a:pPr>
                        <a:endParaRPr/>
                      </a:p>
                    </a:txBody>
                    <a:tcPr marL="50800" marR="50800" marT="50800" marB="50800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marR="39686" algn="r" defTabSz="914400">
                          <a:spcBef>
                            <a:spcPts val="600"/>
                          </a:spcBef>
                          <a:tabLst>
                            <a:tab pos="558800" algn="l"/>
                          </a:tabLst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11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endParaRPr>
                      </a:p>
                    </a:txBody>
                    <a:tcPr marL="50800" marR="50800" marT="50800" marB="50800" anchor="b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0">
                        <a:miter lim="400000"/>
                      </a:lnB>
                    </a:tcPr>
                  </a:tc>
                  <a:tc rowSpan="2">
                    <a:txBody>
                      <a:bodyPr/>
                      <a:lstStyle/>
                      <a:p>
                        <a:pPr marR="39686" algn="ctr" defTabSz="914400">
                          <a:spcBef>
                            <a:spcPts val="600"/>
                          </a:spcBef>
                          <a:tabLst>
                            <a:tab pos="558800" algn="l"/>
                          </a:tabLst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 b="1">
                            <a:solidFill>
                              <a:srgbClr val="2F2F2F"/>
                            </a:solidFill>
                            <a:uFill>
                              <a:solidFill>
                                <a:srgbClr val="2F2F2F"/>
                              </a:solidFill>
                            </a:uFill>
                            <a:sym typeface="Arial"/>
                          </a:rPr>
                          <a:t>0</a:t>
                        </a:r>
                      </a:p>
                    </a:txBody>
                    <a:tcPr marL="50800" marR="50800" marT="50800" marB="50800" anchor="b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25400">
                        <a:solidFill>
                          <a:srgbClr val="062B6B"/>
                        </a:solidFill>
                        <a:miter lim="400000"/>
                      </a:lnB>
                    </a:tcPr>
                  </a:tc>
                  <a:tc rowSpan="2">
                    <a:txBody>
                      <a:bodyPr/>
                      <a:lstStyle/>
                      <a:p>
                        <a:pPr marR="39686" algn="ctr" defTabSz="914400">
                          <a:spcBef>
                            <a:spcPts val="600"/>
                          </a:spcBef>
                          <a:tabLst>
                            <a:tab pos="558800" algn="l"/>
                          </a:tabLst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 b="1" dirty="0">
                            <a:solidFill>
                              <a:srgbClr val="2F2F2F"/>
                            </a:solidFill>
                            <a:uFill>
                              <a:solidFill>
                                <a:srgbClr val="2F2F2F"/>
                              </a:solidFill>
                            </a:uFill>
                            <a:sym typeface="Arial"/>
                          </a:rPr>
                          <a:t>1</a:t>
                        </a:r>
                      </a:p>
                    </a:txBody>
                    <a:tcPr marL="50800" marR="50800" marT="50800" marB="50800" anchor="b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25400">
                        <a:solidFill>
                          <a:srgbClr val="062B6B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28600">
                  <a:tc>
                    <a:txBody>
                      <a:bodyPr/>
                      <a:lstStyle/>
                      <a:p>
                        <a:pPr marR="39686" algn="r" defTabSz="914400">
                          <a:spcBef>
                            <a:spcPts val="600"/>
                          </a:spcBef>
                          <a:tabLst>
                            <a:tab pos="558800" algn="l"/>
                          </a:tabLst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endParaRPr sz="11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endParaRPr>
                      </a:p>
                    </a:txBody>
                    <a:tcPr marL="50800" marR="50800" marT="50800" marB="50800" anchor="b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0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39686" lvl="0" indent="0" algn="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60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>
                            <a:tab pos="558800" algn="l"/>
                          </a:tabLst>
                          <a:defRPr sz="2000">
                            <a:uFill>
                              <a:solidFill>
                                <a:srgbClr val="2F2F2F"/>
                              </a:solidFill>
                            </a:uFill>
                            <a:sym typeface="Arial"/>
                          </a:defRPr>
                        </a:pPr>
                        <a:endPara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endParaRPr>
                      </a:p>
                    </a:txBody>
                    <a:tcPr marL="50800" marR="50800" marT="50800" marB="50800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0">
                        <a:miter lim="400000"/>
                      </a:lnB>
                    </a:tcPr>
                  </a:tc>
                  <a:tc v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/>
                  </a:tc>
                  <a:tc v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81000">
                  <a:tc gridSpan="2">
                    <a:txBody>
                      <a:bodyPr/>
                      <a:lstStyle/>
                      <a:p>
                        <a:pPr marR="39686" algn="r" defTabSz="914400">
                          <a:spcBef>
                            <a:spcPts val="600"/>
                          </a:spcBef>
                          <a:tabLst>
                            <a:tab pos="558800" algn="l"/>
                          </a:tabLst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 b="1">
                            <a:solidFill>
                              <a:srgbClr val="2F2F2F"/>
                            </a:solidFill>
                            <a:uFill>
                              <a:solidFill>
                                <a:srgbClr val="2F2F2F"/>
                              </a:solidFill>
                            </a:uFill>
                            <a:sym typeface="Arial"/>
                          </a:rPr>
                          <a:t>0</a:t>
                        </a:r>
                      </a:p>
                    </a:txBody>
                    <a:tcPr marL="50800" marR="50800" marT="50800" marB="50800" horzOverflow="overflow">
                      <a:lnL w="0">
                        <a:miter lim="400000"/>
                      </a:lnL>
                      <a:lnR w="25400">
                        <a:solidFill>
                          <a:srgbClr val="062B6B"/>
                        </a:solidFill>
                        <a:miter lim="400000"/>
                      </a:lnR>
                      <a:lnT w="0">
                        <a:miter lim="400000"/>
                      </a:lnT>
                      <a:lnB w="0">
                        <a:miter lim="400000"/>
                      </a:lnB>
                    </a:tcPr>
                  </a:tc>
                  <a:tc h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marR="39686" algn="ctr" defTabSz="914400">
                          <a:tabLst>
                            <a:tab pos="558800" algn="l"/>
                          </a:tabLst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 b="1">
                            <a:solidFill>
                              <a:srgbClr val="2F2F2F"/>
                            </a:solidFill>
                            <a:uFill>
                              <a:solidFill>
                                <a:srgbClr val="2F2F2F"/>
                              </a:solidFill>
                            </a:uFill>
                            <a:sym typeface="Arial"/>
                          </a:rPr>
                          <a:t>00</a:t>
                        </a:r>
                      </a:p>
                    </a:txBody>
                    <a:tcPr marL="0" marR="0" marT="0" marB="0" anchor="ctr" horzOverflow="overflow">
                      <a:lnL w="25400">
                        <a:solidFill>
                          <a:srgbClr val="062B6B"/>
                        </a:solidFill>
                        <a:miter lim="400000"/>
                      </a:lnL>
                      <a:lnR w="25400">
                        <a:solidFill>
                          <a:srgbClr val="062B6B"/>
                        </a:solidFill>
                        <a:miter lim="400000"/>
                      </a:lnR>
                      <a:lnT w="25400">
                        <a:solidFill>
                          <a:srgbClr val="062B6B"/>
                        </a:solidFill>
                        <a:miter lim="400000"/>
                      </a:lnT>
                      <a:lnB w="25400">
                        <a:solidFill>
                          <a:srgbClr val="062B6B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marR="39686" algn="ctr" defTabSz="914400">
                          <a:tabLst>
                            <a:tab pos="558800" algn="l"/>
                          </a:tabLst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 b="1">
                            <a:solidFill>
                              <a:srgbClr val="2F2F2F"/>
                            </a:solidFill>
                            <a:uFill>
                              <a:solidFill>
                                <a:srgbClr val="2F2F2F"/>
                              </a:solidFill>
                            </a:uFill>
                            <a:sym typeface="Arial"/>
                          </a:rPr>
                          <a:t>01</a:t>
                        </a:r>
                      </a:p>
                    </a:txBody>
                    <a:tcPr marL="0" marR="0" marT="0" marB="0" anchor="ctr" horzOverflow="overflow">
                      <a:lnL w="25400">
                        <a:solidFill>
                          <a:srgbClr val="062B6B"/>
                        </a:solidFill>
                        <a:miter lim="400000"/>
                      </a:lnL>
                      <a:lnR w="25400">
                        <a:solidFill>
                          <a:srgbClr val="062B6B"/>
                        </a:solidFill>
                        <a:miter lim="400000"/>
                      </a:lnR>
                      <a:lnT w="25400">
                        <a:solidFill>
                          <a:srgbClr val="062B6B"/>
                        </a:solidFill>
                        <a:miter lim="400000"/>
                      </a:lnT>
                      <a:lnB w="25400">
                        <a:solidFill>
                          <a:srgbClr val="062B6B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81000">
                  <a:tc gridSpan="2">
                    <a:txBody>
                      <a:bodyPr/>
                      <a:lstStyle/>
                      <a:p>
                        <a:pPr marR="39686" algn="r" defTabSz="914400">
                          <a:spcBef>
                            <a:spcPts val="600"/>
                          </a:spcBef>
                          <a:tabLst>
                            <a:tab pos="558800" algn="l"/>
                          </a:tabLst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 b="1">
                            <a:solidFill>
                              <a:srgbClr val="2F2F2F"/>
                            </a:solidFill>
                            <a:uFill>
                              <a:solidFill>
                                <a:srgbClr val="2F2F2F"/>
                              </a:solidFill>
                            </a:uFill>
                            <a:sym typeface="Arial"/>
                          </a:rPr>
                          <a:t>1</a:t>
                        </a:r>
                      </a:p>
                    </a:txBody>
                    <a:tcPr marL="50800" marR="50800" marT="50800" marB="50800" horzOverflow="overflow">
                      <a:lnL w="0">
                        <a:miter lim="400000"/>
                      </a:lnL>
                      <a:lnR w="25400">
                        <a:solidFill>
                          <a:srgbClr val="062B6B"/>
                        </a:solidFill>
                        <a:miter lim="400000"/>
                      </a:lnR>
                      <a:lnT w="0">
                        <a:miter lim="400000"/>
                      </a:lnT>
                      <a:lnB w="0">
                        <a:miter lim="400000"/>
                      </a:lnB>
                    </a:tcPr>
                  </a:tc>
                  <a:tc hMerge="1">
                    <a:txBody>
                      <a:bodyPr/>
                      <a:lstStyle/>
                      <a:p>
                        <a:endParaRPr lang="en-US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marR="39686" algn="ctr" defTabSz="914400">
                          <a:tabLst>
                            <a:tab pos="558800" algn="l"/>
                          </a:tabLst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 b="1">
                            <a:solidFill>
                              <a:srgbClr val="2F2F2F"/>
                            </a:solidFill>
                            <a:uFill>
                              <a:solidFill>
                                <a:srgbClr val="2F2F2F"/>
                              </a:solidFill>
                            </a:uFill>
                            <a:sym typeface="Arial"/>
                          </a:rPr>
                          <a:t>10</a:t>
                        </a:r>
                      </a:p>
                    </a:txBody>
                    <a:tcPr marL="0" marR="0" marT="0" marB="0" anchor="ctr" horzOverflow="overflow">
                      <a:lnL w="25400">
                        <a:solidFill>
                          <a:srgbClr val="062B6B"/>
                        </a:solidFill>
                        <a:miter lim="400000"/>
                      </a:lnL>
                      <a:lnR w="25400">
                        <a:solidFill>
                          <a:srgbClr val="062B6B"/>
                        </a:solidFill>
                        <a:miter lim="400000"/>
                      </a:lnR>
                      <a:lnT w="25400">
                        <a:solidFill>
                          <a:srgbClr val="062B6B"/>
                        </a:solidFill>
                        <a:miter lim="400000"/>
                      </a:lnT>
                      <a:lnB w="25400">
                        <a:solidFill>
                          <a:srgbClr val="062B6B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marR="39686" algn="ctr" defTabSz="914400">
                          <a:tabLst>
                            <a:tab pos="558800" algn="l"/>
                          </a:tabLst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 b="1" dirty="0">
                            <a:solidFill>
                              <a:srgbClr val="2F2F2F"/>
                            </a:solidFill>
                            <a:uFill>
                              <a:solidFill>
                                <a:srgbClr val="2F2F2F"/>
                              </a:solidFill>
                            </a:uFill>
                            <a:sym typeface="Arial"/>
                          </a:rPr>
                          <a:t>11</a:t>
                        </a:r>
                      </a:p>
                    </a:txBody>
                    <a:tcPr marL="0" marR="0" marT="0" marB="0" anchor="ctr" horzOverflow="overflow">
                      <a:lnL w="25400">
                        <a:solidFill>
                          <a:srgbClr val="062B6B"/>
                        </a:solidFill>
                        <a:miter lim="400000"/>
                      </a:lnL>
                      <a:lnR w="25400">
                        <a:solidFill>
                          <a:srgbClr val="062B6B"/>
                        </a:solidFill>
                        <a:miter lim="400000"/>
                      </a:lnR>
                      <a:lnT w="25400">
                        <a:solidFill>
                          <a:srgbClr val="062B6B"/>
                        </a:solidFill>
                        <a:miter lim="400000"/>
                      </a:lnT>
                      <a:lnB w="25400">
                        <a:solidFill>
                          <a:srgbClr val="062B6B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26" name="Line">
              <a:extLst>
                <a:ext uri="{FF2B5EF4-FFF2-40B4-BE49-F238E27FC236}">
                  <a16:creationId xmlns:a16="http://schemas.microsoft.com/office/drawing/2014/main" id="{EF8B84ED-CE90-4CA3-840F-A355BFF412AF}"/>
                </a:ext>
              </a:extLst>
            </p:cNvPr>
            <p:cNvSpPr/>
            <p:nvPr/>
          </p:nvSpPr>
          <p:spPr>
            <a:xfrm>
              <a:off x="1369059" y="1026160"/>
              <a:ext cx="407377" cy="320040"/>
            </a:xfrm>
            <a:prstGeom prst="line">
              <a:avLst/>
            </a:prstGeom>
            <a:noFill/>
            <a:ln w="25400" cap="flat">
              <a:solidFill>
                <a:srgbClr val="062B6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</p:grpSp>
      <p:sp>
        <p:nvSpPr>
          <p:cNvPr id="27" name="Numbering Scheme: 00, 01, 11, 10   is called a…">
            <a:extLst>
              <a:ext uri="{FF2B5EF4-FFF2-40B4-BE49-F238E27FC236}">
                <a16:creationId xmlns:a16="http://schemas.microsoft.com/office/drawing/2014/main" id="{B2A62D92-C95B-4AA1-B70D-6C4D0BFC0036}"/>
              </a:ext>
            </a:extLst>
          </p:cNvPr>
          <p:cNvSpPr txBox="1"/>
          <p:nvPr/>
        </p:nvSpPr>
        <p:spPr>
          <a:xfrm>
            <a:off x="304800" y="5802406"/>
            <a:ext cx="11480800" cy="522194"/>
          </a:xfrm>
          <a:prstGeom prst="rect">
            <a:avLst/>
          </a:prstGeom>
          <a:solidFill>
            <a:srgbClr val="00B05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marL="38100" marR="38100" algn="ctr">
              <a:lnSpc>
                <a:spcPct val="85000"/>
              </a:lnSpc>
              <a:buClr>
                <a:srgbClr val="C4237C"/>
              </a:buClr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b="1" i="1" dirty="0">
                <a:solidFill>
                  <a:srgbClr val="FFFFFF"/>
                </a:solidFill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A numeração </a:t>
            </a:r>
            <a:r>
              <a:rPr lang="pt-BR" b="1" dirty="0">
                <a:solidFill>
                  <a:srgbClr val="FFFFFF"/>
                </a:solidFill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das linhas e colunas segue o código “Gray </a:t>
            </a:r>
            <a:r>
              <a:rPr lang="pt-BR" b="1" dirty="0" err="1">
                <a:solidFill>
                  <a:srgbClr val="FFFFFF"/>
                </a:solidFill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Code</a:t>
            </a:r>
            <a:r>
              <a:rPr lang="pt-BR" b="1" dirty="0">
                <a:solidFill>
                  <a:srgbClr val="FFFFFF"/>
                </a:solidFill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”, isto é, somente um bit</a:t>
            </a:r>
            <a:r>
              <a:rPr lang="pt-BR" b="1" i="1" dirty="0">
                <a:solidFill>
                  <a:srgbClr val="FFFFFF"/>
                </a:solidFill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 (variável) muda de uma palavra código para a próxima.</a:t>
            </a:r>
            <a:endParaRPr lang="pt-BR" b="1" dirty="0">
              <a:solidFill>
                <a:srgbClr val="FFFFFF"/>
              </a:solidFill>
              <a:uFill>
                <a:solidFill>
                  <a:srgbClr val="DA273E"/>
                </a:solidFill>
              </a:uFill>
              <a:latin typeface="Arial"/>
              <a:cs typeface="Arial"/>
              <a:sym typeface="Arial"/>
            </a:endParaRPr>
          </a:p>
        </p:txBody>
      </p:sp>
      <p:graphicFrame>
        <p:nvGraphicFramePr>
          <p:cNvPr id="28" name="Table">
            <a:extLst>
              <a:ext uri="{FF2B5EF4-FFF2-40B4-BE49-F238E27FC236}">
                <a16:creationId xmlns:a16="http://schemas.microsoft.com/office/drawing/2014/main" id="{50CE3DC1-78D9-476B-969E-B50C3FC6D9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1726817"/>
              </p:ext>
            </p:extLst>
          </p:nvPr>
        </p:nvGraphicFramePr>
        <p:xfrm>
          <a:off x="7366000" y="3124200"/>
          <a:ext cx="2540000" cy="2438400"/>
        </p:xfrm>
        <a:graphic>
          <a:graphicData uri="http://schemas.openxmlformats.org/drawingml/2006/table">
            <a:tbl>
              <a:tblPr/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11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11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0000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0001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0011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0010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0100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0101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0111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0110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1100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1101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1111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1110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1000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1001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1011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1010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9" name="3-variable…">
            <a:extLst>
              <a:ext uri="{FF2B5EF4-FFF2-40B4-BE49-F238E27FC236}">
                <a16:creationId xmlns:a16="http://schemas.microsoft.com/office/drawing/2014/main" id="{807764D0-3171-45D2-AD58-F8212B763431}"/>
              </a:ext>
            </a:extLst>
          </p:cNvPr>
          <p:cNvSpPr txBox="1"/>
          <p:nvPr/>
        </p:nvSpPr>
        <p:spPr>
          <a:xfrm>
            <a:off x="4556420" y="3202930"/>
            <a:ext cx="2301580" cy="286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38100" marR="38100" indent="0" algn="ctr" defTabSz="914400" fontAlgn="auto" latinLnBrk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4237C"/>
              </a:buClr>
              <a:buSzTx/>
              <a:buFont typeface="Arial"/>
              <a:buNone/>
              <a:tabLst/>
              <a:defRPr kumimoji="0" sz="1800" b="1" i="0" u="none" strike="noStrike" cap="none" spc="0" normalizeH="0" baseline="0">
                <a:ln>
                  <a:noFill/>
                </a:ln>
                <a:solidFill>
                  <a:srgbClr val="DA273E"/>
                </a:solidFill>
                <a:effectLst/>
                <a:uFill>
                  <a:solidFill>
                    <a:srgbClr val="DA273E"/>
                  </a:solidFill>
                </a:uFill>
                <a:latin typeface="+mn-lt"/>
                <a:ea typeface="Arial"/>
                <a:cs typeface="Arial"/>
              </a:defRPr>
            </a:lvl1pPr>
            <a:lvl2pPr marL="0" marR="0" indent="228600" defTabSz="4572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</a:defRPr>
            </a:lvl2pPr>
            <a:lvl3pPr marL="0" marR="0" indent="457200" defTabSz="4572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</a:defRPr>
            </a:lvl3pPr>
            <a:lvl4pPr marL="0" marR="0" indent="685800" defTabSz="4572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</a:defRPr>
            </a:lvl4pPr>
            <a:lvl5pPr marL="0" marR="0" indent="914400" defTabSz="4572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</a:defRPr>
            </a:lvl5pPr>
            <a:lvl6pPr marL="0" marR="0" indent="1143000" defTabSz="4572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</a:defRPr>
            </a:lvl6pPr>
            <a:lvl7pPr marL="0" marR="0" indent="1371600" defTabSz="4572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</a:defRPr>
            </a:lvl7pPr>
            <a:lvl8pPr marL="0" marR="0" indent="1600200" defTabSz="4572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</a:defRPr>
            </a:lvl8pPr>
            <a:lvl9pPr marL="0" marR="0" indent="1828800" defTabSz="4572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</a:defRPr>
            </a:lvl9pPr>
          </a:lstStyle>
          <a:p>
            <a:pPr>
              <a:defRPr/>
            </a:pPr>
            <a:r>
              <a:rPr lang="pt-BR" dirty="0" err="1">
                <a:latin typeface="Tahoma"/>
              </a:rPr>
              <a:t>K-map</a:t>
            </a:r>
            <a:r>
              <a:rPr lang="pt-BR" dirty="0">
                <a:latin typeface="Tahoma"/>
              </a:rPr>
              <a:t> 3 variáveis</a:t>
            </a:r>
          </a:p>
        </p:txBody>
      </p:sp>
      <p:sp>
        <p:nvSpPr>
          <p:cNvPr id="30" name="4-variable…">
            <a:extLst>
              <a:ext uri="{FF2B5EF4-FFF2-40B4-BE49-F238E27FC236}">
                <a16:creationId xmlns:a16="http://schemas.microsoft.com/office/drawing/2014/main" id="{DC10EFB5-4342-44CA-A0D7-743B9F3F12BE}"/>
              </a:ext>
            </a:extLst>
          </p:cNvPr>
          <p:cNvSpPr txBox="1"/>
          <p:nvPr/>
        </p:nvSpPr>
        <p:spPr>
          <a:xfrm>
            <a:off x="7846999" y="3202930"/>
            <a:ext cx="2090316" cy="286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 algn="ctr">
              <a:lnSpc>
                <a:spcPct val="85000"/>
              </a:lnSpc>
              <a:buClr>
                <a:srgbClr val="C4237C"/>
              </a:buClr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b="1" dirty="0" err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K-map</a:t>
            </a:r>
            <a:r>
              <a:rPr lang="pt-BR" b="1" dirty="0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 4 variáveis</a:t>
            </a:r>
          </a:p>
        </p:txBody>
      </p:sp>
      <p:graphicFrame>
        <p:nvGraphicFramePr>
          <p:cNvPr id="31" name="Table">
            <a:extLst>
              <a:ext uri="{FF2B5EF4-FFF2-40B4-BE49-F238E27FC236}">
                <a16:creationId xmlns:a16="http://schemas.microsoft.com/office/drawing/2014/main" id="{10E657E5-89C4-4B7D-94BA-CFDF5F8C2E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195187"/>
              </p:ext>
            </p:extLst>
          </p:nvPr>
        </p:nvGraphicFramePr>
        <p:xfrm>
          <a:off x="4176349" y="3167059"/>
          <a:ext cx="2540000" cy="1625600"/>
        </p:xfrm>
        <a:graphic>
          <a:graphicData uri="http://schemas.openxmlformats.org/drawingml/2006/table">
            <a:tbl>
              <a:tblPr/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11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 dirty="0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11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000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010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100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 dirty="0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110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8FC7966-19A4-4E45-8883-F4E9B0BA91C7}"/>
                  </a:ext>
                </a:extLst>
              </p:cNvPr>
              <p:cNvSpPr/>
              <p:nvPr/>
            </p:nvSpPr>
            <p:spPr>
              <a:xfrm>
                <a:off x="7209003" y="3508878"/>
                <a:ext cx="5677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𝑨𝑩</m:t>
                      </m:r>
                    </m:oMath>
                  </m:oMathPara>
                </a14:m>
                <a:endParaRPr lang="pt-B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8FC7966-19A4-4E45-8883-F4E9B0BA91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003" y="3508878"/>
                <a:ext cx="56778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DA371DD-0CD7-46C4-B20E-6AC6A4A95137}"/>
                  </a:ext>
                </a:extLst>
              </p:cNvPr>
              <p:cNvSpPr/>
              <p:nvPr/>
            </p:nvSpPr>
            <p:spPr>
              <a:xfrm>
                <a:off x="1959202" y="3551656"/>
                <a:ext cx="4010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</m:t>
                      </m:r>
                    </m:oMath>
                  </m:oMathPara>
                </a14:m>
                <a:endParaRPr lang="pt-B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DA371DD-0CD7-46C4-B20E-6AC6A4A951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202" y="3551656"/>
                <a:ext cx="4010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A0BDBCB-5D26-40D0-B1CD-9919CEF990BF}"/>
                  </a:ext>
                </a:extLst>
              </p:cNvPr>
              <p:cNvSpPr/>
              <p:nvPr/>
            </p:nvSpPr>
            <p:spPr>
              <a:xfrm>
                <a:off x="2233779" y="3401060"/>
                <a:ext cx="4154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𝑩</m:t>
                      </m:r>
                    </m:oMath>
                  </m:oMathPara>
                </a14:m>
                <a:endParaRPr lang="pt-B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A0BDBCB-5D26-40D0-B1CD-9919CEF990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779" y="3401060"/>
                <a:ext cx="41549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1C04365-83DA-4955-94B4-ACE4A0F90B8F}"/>
                  </a:ext>
                </a:extLst>
              </p:cNvPr>
              <p:cNvSpPr/>
              <p:nvPr/>
            </p:nvSpPr>
            <p:spPr>
              <a:xfrm>
                <a:off x="7407037" y="3251316"/>
                <a:ext cx="5661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𝑪𝑫</m:t>
                      </m:r>
                    </m:oMath>
                  </m:oMathPara>
                </a14:m>
                <a:endParaRPr lang="pt-B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1C04365-83DA-4955-94B4-ACE4A0F90B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7037" y="3251316"/>
                <a:ext cx="56618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AE674CD-8C15-4FD8-AEC2-66FCFAFB5936}"/>
                  </a:ext>
                </a:extLst>
              </p:cNvPr>
              <p:cNvSpPr/>
              <p:nvPr/>
            </p:nvSpPr>
            <p:spPr>
              <a:xfrm>
                <a:off x="4186571" y="3701288"/>
                <a:ext cx="4010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</m:t>
                      </m:r>
                    </m:oMath>
                  </m:oMathPara>
                </a14:m>
                <a:endParaRPr lang="pt-B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AE674CD-8C15-4FD8-AEC2-66FCFAFB59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571" y="3701288"/>
                <a:ext cx="4010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CFB060B-235D-4C2A-A698-9C254656BCF9}"/>
                  </a:ext>
                </a:extLst>
              </p:cNvPr>
              <p:cNvSpPr/>
              <p:nvPr/>
            </p:nvSpPr>
            <p:spPr>
              <a:xfrm>
                <a:off x="4249410" y="3444607"/>
                <a:ext cx="5597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𝑩𝑪</m:t>
                      </m:r>
                    </m:oMath>
                  </m:oMathPara>
                </a14:m>
                <a:endParaRPr lang="pt-B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CFB060B-235D-4C2A-A698-9C254656BC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9410" y="3444607"/>
                <a:ext cx="55976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Line">
            <a:extLst>
              <a:ext uri="{FF2B5EF4-FFF2-40B4-BE49-F238E27FC236}">
                <a16:creationId xmlns:a16="http://schemas.microsoft.com/office/drawing/2014/main" id="{562D8477-2099-46A4-80CD-0A79F42C48D1}"/>
              </a:ext>
            </a:extLst>
          </p:cNvPr>
          <p:cNvSpPr/>
          <p:nvPr/>
        </p:nvSpPr>
        <p:spPr>
          <a:xfrm>
            <a:off x="4289481" y="3665220"/>
            <a:ext cx="407377" cy="320040"/>
          </a:xfrm>
          <a:prstGeom prst="line">
            <a:avLst/>
          </a:prstGeom>
          <a:noFill/>
          <a:ln w="25400" cap="flat">
            <a:solidFill>
              <a:srgbClr val="062B6B"/>
            </a:solidFill>
            <a:prstDash val="solid"/>
            <a:round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39" name="Line">
            <a:extLst>
              <a:ext uri="{FF2B5EF4-FFF2-40B4-BE49-F238E27FC236}">
                <a16:creationId xmlns:a16="http://schemas.microsoft.com/office/drawing/2014/main" id="{23947D2F-BFD1-461C-A21E-AB988BA8BD72}"/>
              </a:ext>
            </a:extLst>
          </p:cNvPr>
          <p:cNvSpPr/>
          <p:nvPr/>
        </p:nvSpPr>
        <p:spPr>
          <a:xfrm>
            <a:off x="7466670" y="3462422"/>
            <a:ext cx="407377" cy="320040"/>
          </a:xfrm>
          <a:prstGeom prst="line">
            <a:avLst/>
          </a:prstGeom>
          <a:noFill/>
          <a:ln w="25400" cap="flat">
            <a:solidFill>
              <a:srgbClr val="062B6B"/>
            </a:solidFill>
            <a:prstDash val="solid"/>
            <a:round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6314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7" grpId="0" animBg="1"/>
      <p:bldP spid="29" grpId="0" animBg="1"/>
      <p:bldP spid="30" grpId="0" animBg="1"/>
      <p:bldP spid="32" grpId="0"/>
      <p:bldP spid="33" grpId="0"/>
      <p:bldP spid="34" grpId="0"/>
      <p:bldP spid="35" grpId="0"/>
      <p:bldP spid="36" grpId="0"/>
      <p:bldP spid="37" grpId="0"/>
      <p:bldP spid="38" grpId="0" animBg="1"/>
      <p:bldP spid="39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Line"/>
          <p:cNvSpPr/>
          <p:nvPr/>
        </p:nvSpPr>
        <p:spPr>
          <a:xfrm>
            <a:off x="8370626" y="1600200"/>
            <a:ext cx="574064" cy="1148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931"/>
                </a:moveTo>
                <a:cubicBezTo>
                  <a:pt x="0" y="2931"/>
                  <a:pt x="617" y="0"/>
                  <a:pt x="9566" y="0"/>
                </a:cubicBezTo>
                <a:cubicBezTo>
                  <a:pt x="18514" y="0"/>
                  <a:pt x="21600" y="3394"/>
                  <a:pt x="21600" y="10029"/>
                </a:cubicBezTo>
                <a:cubicBezTo>
                  <a:pt x="21600" y="16663"/>
                  <a:pt x="18206" y="21600"/>
                  <a:pt x="9566" y="21600"/>
                </a:cubicBezTo>
                <a:cubicBezTo>
                  <a:pt x="926" y="21600"/>
                  <a:pt x="1543" y="20057"/>
                  <a:pt x="617" y="18823"/>
                </a:cubicBezTo>
              </a:path>
            </a:pathLst>
          </a:custGeom>
          <a:ln w="25400">
            <a:solidFill>
              <a:srgbClr val="DA273E"/>
            </a:solidFill>
            <a:tailEnd type="stealth"/>
          </a:ln>
        </p:spPr>
        <p:txBody>
          <a:bodyPr lIns="50800" tIns="50800" rIns="50800" bIns="50800" anchor="ctr"/>
          <a:lstStyle/>
          <a:p>
            <a:pPr marL="39686" marR="39686"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sz="240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343" name="Karnaugh Map Metho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/>
              <a:t>Adjacências do Mapa de </a:t>
            </a:r>
            <a:r>
              <a:rPr lang="pt-BR" dirty="0" err="1"/>
              <a:t>Karnaugh</a:t>
            </a:r>
            <a:r>
              <a:rPr lang="pt-BR" dirty="0"/>
              <a:t> (</a:t>
            </a:r>
            <a:r>
              <a:rPr lang="pt-BR" dirty="0" err="1"/>
              <a:t>k-map</a:t>
            </a:r>
            <a:r>
              <a:rPr lang="pt-BR" dirty="0"/>
              <a:t>)</a:t>
            </a:r>
            <a:endParaRPr dirty="0"/>
          </a:p>
        </p:txBody>
      </p:sp>
      <p:sp>
        <p:nvSpPr>
          <p:cNvPr id="412" name="Slide Number"/>
          <p:cNvSpPr txBox="1"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fld id="{86CB4B4D-7CA3-9044-876B-883B54F8677D}" type="slidenum">
              <a:rPr>
                <a:solidFill>
                  <a:srgbClr val="000000"/>
                </a:solidFill>
                <a:cs typeface="Arial" panose="020B0604020202020204" pitchFamily="34" charset="0"/>
              </a:rPr>
              <a:pPr eaLnBrk="1" hangingPunct="1">
                <a:defRPr/>
              </a:pPr>
              <a:t>111</a:t>
            </a:fld>
            <a:endParaRPr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345" name="Adjacent"/>
          <p:cNvSpPr txBox="1"/>
          <p:nvPr/>
        </p:nvSpPr>
        <p:spPr>
          <a:xfrm>
            <a:off x="3638890" y="1530996"/>
            <a:ext cx="1349087" cy="351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DA273E"/>
              </a:buClr>
              <a:buFont typeface="Arial"/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 dirty="0" err="1">
                <a:latin typeface="Tahoma"/>
              </a:rPr>
              <a:t>Adjacent</a:t>
            </a:r>
            <a:r>
              <a:rPr lang="en-US" dirty="0" err="1">
                <a:latin typeface="Tahoma"/>
              </a:rPr>
              <a:t>e</a:t>
            </a:r>
            <a:endParaRPr dirty="0">
              <a:latin typeface="Tahoma"/>
            </a:endParaRPr>
          </a:p>
        </p:txBody>
      </p:sp>
      <p:sp>
        <p:nvSpPr>
          <p:cNvPr id="346" name="Oval"/>
          <p:cNvSpPr/>
          <p:nvPr/>
        </p:nvSpPr>
        <p:spPr>
          <a:xfrm>
            <a:off x="8391812" y="1792352"/>
            <a:ext cx="215900" cy="749300"/>
          </a:xfrm>
          <a:prstGeom prst="ellipse">
            <a:avLst/>
          </a:prstGeom>
          <a:solidFill>
            <a:srgbClr val="E1E1E1"/>
          </a:solidFill>
          <a:ln w="25400">
            <a:solidFill>
              <a:srgbClr val="062B6B"/>
            </a:solidFill>
          </a:ln>
        </p:spPr>
        <p:txBody>
          <a:bodyPr lIns="50800" tIns="50800" rIns="50800" bIns="50800" anchor="ctr"/>
          <a:lstStyle/>
          <a:p>
            <a:pPr marL="39686" marR="39686"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sz="240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347" name="Line"/>
          <p:cNvSpPr/>
          <p:nvPr/>
        </p:nvSpPr>
        <p:spPr>
          <a:xfrm flipH="1">
            <a:off x="7147213" y="1779652"/>
            <a:ext cx="1358901" cy="1588"/>
          </a:xfrm>
          <a:prstGeom prst="line">
            <a:avLst/>
          </a:prstGeom>
          <a:ln w="25400">
            <a:solidFill>
              <a:srgbClr val="062B6B"/>
            </a:solidFill>
          </a:ln>
        </p:spPr>
        <p:txBody>
          <a:bodyPr lIns="0" tIns="0" rIns="0" bIns="0"/>
          <a:lstStyle/>
          <a:p>
            <a:pPr>
              <a:defRPr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348" name="Line"/>
          <p:cNvSpPr/>
          <p:nvPr/>
        </p:nvSpPr>
        <p:spPr>
          <a:xfrm flipH="1">
            <a:off x="7134513" y="2567052"/>
            <a:ext cx="1358901" cy="1588"/>
          </a:xfrm>
          <a:prstGeom prst="line">
            <a:avLst/>
          </a:prstGeom>
          <a:ln w="25400">
            <a:solidFill>
              <a:srgbClr val="062B6B"/>
            </a:solidFill>
          </a:ln>
        </p:spPr>
        <p:txBody>
          <a:bodyPr lIns="0" tIns="0" rIns="0" bIns="0"/>
          <a:lstStyle/>
          <a:p>
            <a:pPr>
              <a:defRPr/>
            </a:pPr>
            <a:endParaRPr>
              <a:solidFill>
                <a:srgbClr val="000000"/>
              </a:solidFill>
            </a:endParaRPr>
          </a:p>
        </p:txBody>
      </p:sp>
      <p:grpSp>
        <p:nvGrpSpPr>
          <p:cNvPr id="355" name="Group"/>
          <p:cNvGrpSpPr/>
          <p:nvPr/>
        </p:nvGrpSpPr>
        <p:grpSpPr>
          <a:xfrm>
            <a:off x="7059900" y="1781230"/>
            <a:ext cx="88901" cy="773123"/>
            <a:chOff x="0" y="0"/>
            <a:chExt cx="88899" cy="773122"/>
          </a:xfrm>
        </p:grpSpPr>
        <p:grpSp>
          <p:nvGrpSpPr>
            <p:cNvPr id="351" name="Group"/>
            <p:cNvGrpSpPr/>
            <p:nvPr/>
          </p:nvGrpSpPr>
          <p:grpSpPr>
            <a:xfrm>
              <a:off x="0" y="0"/>
              <a:ext cx="88900" cy="381011"/>
              <a:chOff x="0" y="0"/>
              <a:chExt cx="88899" cy="381010"/>
            </a:xfrm>
          </p:grpSpPr>
          <p:sp>
            <p:nvSpPr>
              <p:cNvPr id="349" name="Line"/>
              <p:cNvSpPr/>
              <p:nvPr/>
            </p:nvSpPr>
            <p:spPr>
              <a:xfrm>
                <a:off x="0" y="0"/>
                <a:ext cx="87316" cy="3810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0" y="9819"/>
                      <a:pt x="9609" y="210"/>
                      <a:pt x="21600" y="0"/>
                    </a:cubicBezTo>
                  </a:path>
                </a:pathLst>
              </a:custGeom>
              <a:noFill/>
              <a:ln w="25400" cap="rnd">
                <a:solidFill>
                  <a:srgbClr val="062B6B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39686" marR="39686">
                  <a:defRPr sz="240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 sz="240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Times"/>
                  <a:sym typeface="Times"/>
                </a:endParaRPr>
              </a:p>
            </p:txBody>
          </p:sp>
          <p:sp>
            <p:nvSpPr>
              <p:cNvPr id="350" name="Shape"/>
              <p:cNvSpPr/>
              <p:nvPr/>
            </p:nvSpPr>
            <p:spPr>
              <a:xfrm>
                <a:off x="0" y="0"/>
                <a:ext cx="88900" cy="3810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0" y="9819"/>
                      <a:pt x="9438" y="210"/>
                      <a:pt x="21215" y="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25400" cap="rnd">
                <a:noFill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39686" marR="39686">
                  <a:defRPr sz="240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 sz="240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Times"/>
                  <a:sym typeface="Times"/>
                </a:endParaRPr>
              </a:p>
            </p:txBody>
          </p:sp>
        </p:grpSp>
        <p:grpSp>
          <p:nvGrpSpPr>
            <p:cNvPr id="354" name="Group"/>
            <p:cNvGrpSpPr/>
            <p:nvPr/>
          </p:nvGrpSpPr>
          <p:grpSpPr>
            <a:xfrm>
              <a:off x="0" y="366722"/>
              <a:ext cx="76200" cy="406401"/>
              <a:chOff x="0" y="0"/>
              <a:chExt cx="76200" cy="406400"/>
            </a:xfrm>
          </p:grpSpPr>
          <p:sp>
            <p:nvSpPr>
              <p:cNvPr id="352" name="Line"/>
              <p:cNvSpPr/>
              <p:nvPr/>
            </p:nvSpPr>
            <p:spPr>
              <a:xfrm>
                <a:off x="0" y="0"/>
                <a:ext cx="76200" cy="406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9671" y="21600"/>
                      <a:pt x="0" y="11929"/>
                      <a:pt x="0" y="0"/>
                    </a:cubicBezTo>
                  </a:path>
                </a:pathLst>
              </a:custGeom>
              <a:noFill/>
              <a:ln w="25400" cap="rnd">
                <a:solidFill>
                  <a:srgbClr val="062B6B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39686" marR="39686">
                  <a:defRPr sz="240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 sz="240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Times"/>
                  <a:sym typeface="Times"/>
                </a:endParaRPr>
              </a:p>
            </p:txBody>
          </p:sp>
          <p:sp>
            <p:nvSpPr>
              <p:cNvPr id="353" name="Shape"/>
              <p:cNvSpPr/>
              <p:nvPr/>
            </p:nvSpPr>
            <p:spPr>
              <a:xfrm>
                <a:off x="0" y="0"/>
                <a:ext cx="76200" cy="406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9671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noFill/>
              <a:ln w="25400" cap="rnd">
                <a:noFill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39686" marR="39686">
                  <a:defRPr sz="240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 sz="240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Times"/>
                  <a:sym typeface="Times"/>
                </a:endParaRPr>
              </a:p>
            </p:txBody>
          </p:sp>
        </p:grpSp>
      </p:grpSp>
      <p:grpSp>
        <p:nvGrpSpPr>
          <p:cNvPr id="362" name="Group"/>
          <p:cNvGrpSpPr/>
          <p:nvPr/>
        </p:nvGrpSpPr>
        <p:grpSpPr>
          <a:xfrm>
            <a:off x="7364700" y="1793930"/>
            <a:ext cx="88901" cy="773123"/>
            <a:chOff x="0" y="0"/>
            <a:chExt cx="88899" cy="773122"/>
          </a:xfrm>
        </p:grpSpPr>
        <p:grpSp>
          <p:nvGrpSpPr>
            <p:cNvPr id="358" name="Group"/>
            <p:cNvGrpSpPr/>
            <p:nvPr/>
          </p:nvGrpSpPr>
          <p:grpSpPr>
            <a:xfrm>
              <a:off x="0" y="0"/>
              <a:ext cx="88900" cy="381011"/>
              <a:chOff x="0" y="0"/>
              <a:chExt cx="88899" cy="381010"/>
            </a:xfrm>
          </p:grpSpPr>
          <p:sp>
            <p:nvSpPr>
              <p:cNvPr id="356" name="Line"/>
              <p:cNvSpPr/>
              <p:nvPr/>
            </p:nvSpPr>
            <p:spPr>
              <a:xfrm>
                <a:off x="0" y="0"/>
                <a:ext cx="87316" cy="3810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0" y="9819"/>
                      <a:pt x="9609" y="210"/>
                      <a:pt x="21600" y="0"/>
                    </a:cubicBezTo>
                  </a:path>
                </a:pathLst>
              </a:custGeom>
              <a:noFill/>
              <a:ln w="25400" cap="rnd">
                <a:solidFill>
                  <a:srgbClr val="062B6B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39686" marR="39686">
                  <a:defRPr sz="240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 sz="240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Times"/>
                  <a:sym typeface="Times"/>
                </a:endParaRPr>
              </a:p>
            </p:txBody>
          </p:sp>
          <p:sp>
            <p:nvSpPr>
              <p:cNvPr id="357" name="Shape"/>
              <p:cNvSpPr/>
              <p:nvPr/>
            </p:nvSpPr>
            <p:spPr>
              <a:xfrm>
                <a:off x="0" y="0"/>
                <a:ext cx="88900" cy="3810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0" y="9819"/>
                      <a:pt x="9438" y="210"/>
                      <a:pt x="21215" y="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25400" cap="rnd">
                <a:noFill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39686" marR="39686">
                  <a:defRPr sz="240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 sz="240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Times"/>
                  <a:sym typeface="Times"/>
                </a:endParaRPr>
              </a:p>
            </p:txBody>
          </p:sp>
        </p:grpSp>
        <p:grpSp>
          <p:nvGrpSpPr>
            <p:cNvPr id="361" name="Group"/>
            <p:cNvGrpSpPr/>
            <p:nvPr/>
          </p:nvGrpSpPr>
          <p:grpSpPr>
            <a:xfrm>
              <a:off x="0" y="366722"/>
              <a:ext cx="76200" cy="406401"/>
              <a:chOff x="0" y="0"/>
              <a:chExt cx="76200" cy="406400"/>
            </a:xfrm>
          </p:grpSpPr>
          <p:sp>
            <p:nvSpPr>
              <p:cNvPr id="359" name="Line"/>
              <p:cNvSpPr/>
              <p:nvPr/>
            </p:nvSpPr>
            <p:spPr>
              <a:xfrm>
                <a:off x="0" y="0"/>
                <a:ext cx="76200" cy="406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9671" y="21600"/>
                      <a:pt x="0" y="11929"/>
                      <a:pt x="0" y="0"/>
                    </a:cubicBezTo>
                  </a:path>
                </a:pathLst>
              </a:custGeom>
              <a:noFill/>
              <a:ln w="25400" cap="rnd">
                <a:solidFill>
                  <a:srgbClr val="062B6B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39686" marR="39686">
                  <a:defRPr sz="240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 sz="240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Times"/>
                  <a:sym typeface="Times"/>
                </a:endParaRPr>
              </a:p>
            </p:txBody>
          </p:sp>
          <p:sp>
            <p:nvSpPr>
              <p:cNvPr id="360" name="Shape"/>
              <p:cNvSpPr/>
              <p:nvPr/>
            </p:nvSpPr>
            <p:spPr>
              <a:xfrm>
                <a:off x="0" y="0"/>
                <a:ext cx="76200" cy="406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9671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noFill/>
              <a:ln w="25400" cap="rnd">
                <a:noFill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39686" marR="39686">
                  <a:defRPr sz="240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 sz="240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Times"/>
                  <a:sym typeface="Times"/>
                </a:endParaRPr>
              </a:p>
            </p:txBody>
          </p:sp>
        </p:grpSp>
      </p:grpSp>
      <p:grpSp>
        <p:nvGrpSpPr>
          <p:cNvPr id="369" name="Group"/>
          <p:cNvGrpSpPr/>
          <p:nvPr/>
        </p:nvGrpSpPr>
        <p:grpSpPr>
          <a:xfrm>
            <a:off x="7682200" y="1781230"/>
            <a:ext cx="88901" cy="773123"/>
            <a:chOff x="0" y="0"/>
            <a:chExt cx="88899" cy="773122"/>
          </a:xfrm>
        </p:grpSpPr>
        <p:grpSp>
          <p:nvGrpSpPr>
            <p:cNvPr id="365" name="Group"/>
            <p:cNvGrpSpPr/>
            <p:nvPr/>
          </p:nvGrpSpPr>
          <p:grpSpPr>
            <a:xfrm>
              <a:off x="0" y="0"/>
              <a:ext cx="88900" cy="381011"/>
              <a:chOff x="0" y="0"/>
              <a:chExt cx="88899" cy="381010"/>
            </a:xfrm>
          </p:grpSpPr>
          <p:sp>
            <p:nvSpPr>
              <p:cNvPr id="363" name="Line"/>
              <p:cNvSpPr/>
              <p:nvPr/>
            </p:nvSpPr>
            <p:spPr>
              <a:xfrm>
                <a:off x="0" y="0"/>
                <a:ext cx="87316" cy="3810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0" y="9819"/>
                      <a:pt x="9609" y="210"/>
                      <a:pt x="21600" y="0"/>
                    </a:cubicBezTo>
                  </a:path>
                </a:pathLst>
              </a:custGeom>
              <a:noFill/>
              <a:ln w="25400" cap="rnd">
                <a:solidFill>
                  <a:srgbClr val="062B6B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39686" marR="39686">
                  <a:defRPr sz="240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 sz="240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Times"/>
                  <a:sym typeface="Times"/>
                </a:endParaRPr>
              </a:p>
            </p:txBody>
          </p:sp>
          <p:sp>
            <p:nvSpPr>
              <p:cNvPr id="364" name="Shape"/>
              <p:cNvSpPr/>
              <p:nvPr/>
            </p:nvSpPr>
            <p:spPr>
              <a:xfrm>
                <a:off x="0" y="0"/>
                <a:ext cx="88900" cy="3810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0" y="9819"/>
                      <a:pt x="9438" y="210"/>
                      <a:pt x="21215" y="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25400" cap="rnd">
                <a:noFill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39686" marR="39686">
                  <a:defRPr sz="240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 sz="240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Times"/>
                  <a:sym typeface="Times"/>
                </a:endParaRPr>
              </a:p>
            </p:txBody>
          </p:sp>
        </p:grpSp>
        <p:grpSp>
          <p:nvGrpSpPr>
            <p:cNvPr id="368" name="Group"/>
            <p:cNvGrpSpPr/>
            <p:nvPr/>
          </p:nvGrpSpPr>
          <p:grpSpPr>
            <a:xfrm>
              <a:off x="0" y="366722"/>
              <a:ext cx="76200" cy="406401"/>
              <a:chOff x="0" y="0"/>
              <a:chExt cx="76200" cy="406400"/>
            </a:xfrm>
          </p:grpSpPr>
          <p:sp>
            <p:nvSpPr>
              <p:cNvPr id="366" name="Line"/>
              <p:cNvSpPr/>
              <p:nvPr/>
            </p:nvSpPr>
            <p:spPr>
              <a:xfrm>
                <a:off x="0" y="0"/>
                <a:ext cx="76200" cy="406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9671" y="21600"/>
                      <a:pt x="0" y="11929"/>
                      <a:pt x="0" y="0"/>
                    </a:cubicBezTo>
                  </a:path>
                </a:pathLst>
              </a:custGeom>
              <a:noFill/>
              <a:ln w="25400" cap="rnd">
                <a:solidFill>
                  <a:srgbClr val="062B6B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39686" marR="39686">
                  <a:defRPr sz="240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 sz="240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Times"/>
                  <a:sym typeface="Times"/>
                </a:endParaRPr>
              </a:p>
            </p:txBody>
          </p:sp>
          <p:sp>
            <p:nvSpPr>
              <p:cNvPr id="367" name="Shape"/>
              <p:cNvSpPr/>
              <p:nvPr/>
            </p:nvSpPr>
            <p:spPr>
              <a:xfrm>
                <a:off x="0" y="0"/>
                <a:ext cx="76200" cy="406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9671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noFill/>
              <a:ln w="25400" cap="rnd">
                <a:noFill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39686" marR="39686">
                  <a:defRPr sz="240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 sz="240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Times"/>
                  <a:sym typeface="Times"/>
                </a:endParaRPr>
              </a:p>
            </p:txBody>
          </p:sp>
        </p:grpSp>
      </p:grpSp>
      <p:grpSp>
        <p:nvGrpSpPr>
          <p:cNvPr id="376" name="Group"/>
          <p:cNvGrpSpPr/>
          <p:nvPr/>
        </p:nvGrpSpPr>
        <p:grpSpPr>
          <a:xfrm>
            <a:off x="8025100" y="1793930"/>
            <a:ext cx="88901" cy="773123"/>
            <a:chOff x="0" y="0"/>
            <a:chExt cx="88899" cy="773122"/>
          </a:xfrm>
        </p:grpSpPr>
        <p:grpSp>
          <p:nvGrpSpPr>
            <p:cNvPr id="372" name="Group"/>
            <p:cNvGrpSpPr/>
            <p:nvPr/>
          </p:nvGrpSpPr>
          <p:grpSpPr>
            <a:xfrm>
              <a:off x="0" y="0"/>
              <a:ext cx="88900" cy="381011"/>
              <a:chOff x="0" y="0"/>
              <a:chExt cx="88899" cy="381010"/>
            </a:xfrm>
          </p:grpSpPr>
          <p:sp>
            <p:nvSpPr>
              <p:cNvPr id="370" name="Line"/>
              <p:cNvSpPr/>
              <p:nvPr/>
            </p:nvSpPr>
            <p:spPr>
              <a:xfrm>
                <a:off x="0" y="0"/>
                <a:ext cx="87316" cy="3810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0" y="9819"/>
                      <a:pt x="9609" y="210"/>
                      <a:pt x="21600" y="0"/>
                    </a:cubicBezTo>
                  </a:path>
                </a:pathLst>
              </a:custGeom>
              <a:noFill/>
              <a:ln w="25400" cap="rnd">
                <a:solidFill>
                  <a:srgbClr val="062B6B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39686" marR="39686">
                  <a:defRPr sz="240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 sz="240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Times"/>
                  <a:sym typeface="Times"/>
                </a:endParaRPr>
              </a:p>
            </p:txBody>
          </p:sp>
          <p:sp>
            <p:nvSpPr>
              <p:cNvPr id="371" name="Shape"/>
              <p:cNvSpPr/>
              <p:nvPr/>
            </p:nvSpPr>
            <p:spPr>
              <a:xfrm>
                <a:off x="0" y="0"/>
                <a:ext cx="88900" cy="3810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0" y="9819"/>
                      <a:pt x="9438" y="210"/>
                      <a:pt x="21215" y="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25400" cap="rnd">
                <a:noFill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39686" marR="39686">
                  <a:defRPr sz="240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 sz="240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Times"/>
                  <a:sym typeface="Times"/>
                </a:endParaRPr>
              </a:p>
            </p:txBody>
          </p:sp>
        </p:grpSp>
        <p:grpSp>
          <p:nvGrpSpPr>
            <p:cNvPr id="375" name="Group"/>
            <p:cNvGrpSpPr/>
            <p:nvPr/>
          </p:nvGrpSpPr>
          <p:grpSpPr>
            <a:xfrm>
              <a:off x="0" y="366722"/>
              <a:ext cx="76200" cy="406401"/>
              <a:chOff x="0" y="0"/>
              <a:chExt cx="76200" cy="406400"/>
            </a:xfrm>
          </p:grpSpPr>
          <p:sp>
            <p:nvSpPr>
              <p:cNvPr id="373" name="Line"/>
              <p:cNvSpPr/>
              <p:nvPr/>
            </p:nvSpPr>
            <p:spPr>
              <a:xfrm>
                <a:off x="0" y="0"/>
                <a:ext cx="76200" cy="406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9671" y="21600"/>
                      <a:pt x="0" y="11929"/>
                      <a:pt x="0" y="0"/>
                    </a:cubicBezTo>
                  </a:path>
                </a:pathLst>
              </a:custGeom>
              <a:noFill/>
              <a:ln w="25400" cap="rnd">
                <a:solidFill>
                  <a:srgbClr val="062B6B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39686" marR="39686">
                  <a:defRPr sz="240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 sz="240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Times"/>
                  <a:sym typeface="Times"/>
                </a:endParaRPr>
              </a:p>
            </p:txBody>
          </p:sp>
          <p:sp>
            <p:nvSpPr>
              <p:cNvPr id="374" name="Shape"/>
              <p:cNvSpPr/>
              <p:nvPr/>
            </p:nvSpPr>
            <p:spPr>
              <a:xfrm>
                <a:off x="0" y="0"/>
                <a:ext cx="76200" cy="406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9671" y="21600"/>
                      <a:pt x="0" y="11929"/>
                      <a:pt x="0" y="0"/>
                    </a:cubicBezTo>
                    <a:lnTo>
                      <a:pt x="21600" y="0"/>
                    </a:lnTo>
                    <a:close/>
                  </a:path>
                </a:pathLst>
              </a:custGeom>
              <a:noFill/>
              <a:ln w="25400" cap="rnd">
                <a:noFill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39686" marR="39686">
                  <a:defRPr sz="240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pPr>
                <a:endParaRPr sz="240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Times"/>
                  <a:sym typeface="Times"/>
                </a:endParaRPr>
              </a:p>
            </p:txBody>
          </p:sp>
        </p:grpSp>
      </p:grpSp>
      <p:sp>
        <p:nvSpPr>
          <p:cNvPr id="377" name="Line"/>
          <p:cNvSpPr/>
          <p:nvPr/>
        </p:nvSpPr>
        <p:spPr>
          <a:xfrm flipH="1">
            <a:off x="7032913" y="2160652"/>
            <a:ext cx="1358901" cy="1588"/>
          </a:xfrm>
          <a:prstGeom prst="line">
            <a:avLst/>
          </a:prstGeom>
          <a:ln w="25400">
            <a:solidFill>
              <a:srgbClr val="062B6B"/>
            </a:solidFill>
          </a:ln>
        </p:spPr>
        <p:txBody>
          <a:bodyPr lIns="0" tIns="0" rIns="0" bIns="0"/>
          <a:lstStyle/>
          <a:p>
            <a:pPr>
              <a:defRPr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378" name="000"/>
          <p:cNvSpPr txBox="1"/>
          <p:nvPr/>
        </p:nvSpPr>
        <p:spPr>
          <a:xfrm>
            <a:off x="7047200" y="1884427"/>
            <a:ext cx="417743" cy="254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000000"/>
              </a:buClr>
              <a:buFont typeface="Arial"/>
              <a:defRPr sz="11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>
                <a:solidFill>
                  <a:srgbClr val="000000"/>
                </a:solidFill>
              </a:rPr>
              <a:t>000</a:t>
            </a:r>
          </a:p>
        </p:txBody>
      </p:sp>
      <p:sp>
        <p:nvSpPr>
          <p:cNvPr id="379" name="001"/>
          <p:cNvSpPr txBox="1"/>
          <p:nvPr/>
        </p:nvSpPr>
        <p:spPr>
          <a:xfrm>
            <a:off x="7034500" y="2227327"/>
            <a:ext cx="417743" cy="254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000000"/>
              </a:buClr>
              <a:buFont typeface="Arial"/>
              <a:defRPr sz="11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>
                <a:solidFill>
                  <a:srgbClr val="000000"/>
                </a:solidFill>
              </a:rPr>
              <a:t>001</a:t>
            </a:r>
          </a:p>
        </p:txBody>
      </p:sp>
      <p:sp>
        <p:nvSpPr>
          <p:cNvPr id="380" name="010"/>
          <p:cNvSpPr txBox="1"/>
          <p:nvPr/>
        </p:nvSpPr>
        <p:spPr>
          <a:xfrm>
            <a:off x="7342475" y="1871727"/>
            <a:ext cx="417743" cy="254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000000"/>
              </a:buClr>
              <a:buFont typeface="Arial"/>
              <a:defRPr sz="11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>
                <a:solidFill>
                  <a:srgbClr val="000000"/>
                </a:solidFill>
              </a:rPr>
              <a:t>010</a:t>
            </a:r>
          </a:p>
        </p:txBody>
      </p:sp>
      <p:sp>
        <p:nvSpPr>
          <p:cNvPr id="381" name="011"/>
          <p:cNvSpPr txBox="1"/>
          <p:nvPr/>
        </p:nvSpPr>
        <p:spPr>
          <a:xfrm>
            <a:off x="7329775" y="2227327"/>
            <a:ext cx="417743" cy="254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000000"/>
              </a:buClr>
              <a:buFont typeface="Arial"/>
              <a:defRPr sz="11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>
                <a:solidFill>
                  <a:srgbClr val="000000"/>
                </a:solidFill>
              </a:rPr>
              <a:t>011</a:t>
            </a:r>
          </a:p>
        </p:txBody>
      </p:sp>
      <p:sp>
        <p:nvSpPr>
          <p:cNvPr id="382" name="110"/>
          <p:cNvSpPr txBox="1"/>
          <p:nvPr/>
        </p:nvSpPr>
        <p:spPr>
          <a:xfrm>
            <a:off x="7699663" y="1884427"/>
            <a:ext cx="417743" cy="254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000000"/>
              </a:buClr>
              <a:buFont typeface="Arial"/>
              <a:defRPr sz="11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>
                <a:solidFill>
                  <a:srgbClr val="000000"/>
                </a:solidFill>
              </a:rPr>
              <a:t>110</a:t>
            </a:r>
          </a:p>
        </p:txBody>
      </p:sp>
      <p:sp>
        <p:nvSpPr>
          <p:cNvPr id="383" name="111"/>
          <p:cNvSpPr txBox="1"/>
          <p:nvPr/>
        </p:nvSpPr>
        <p:spPr>
          <a:xfrm>
            <a:off x="7674263" y="2227327"/>
            <a:ext cx="417743" cy="254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000000"/>
              </a:buClr>
              <a:buFont typeface="Arial"/>
              <a:defRPr sz="11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>
                <a:solidFill>
                  <a:srgbClr val="000000"/>
                </a:solidFill>
              </a:rPr>
              <a:t>111</a:t>
            </a:r>
          </a:p>
        </p:txBody>
      </p:sp>
      <p:sp>
        <p:nvSpPr>
          <p:cNvPr id="384" name="100"/>
          <p:cNvSpPr txBox="1"/>
          <p:nvPr/>
        </p:nvSpPr>
        <p:spPr>
          <a:xfrm>
            <a:off x="8017163" y="1893952"/>
            <a:ext cx="417743" cy="254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000000"/>
              </a:buClr>
              <a:buFont typeface="Arial"/>
              <a:defRPr sz="11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>
                <a:solidFill>
                  <a:srgbClr val="000000"/>
                </a:solidFill>
              </a:rPr>
              <a:t>100</a:t>
            </a:r>
          </a:p>
        </p:txBody>
      </p:sp>
      <p:sp>
        <p:nvSpPr>
          <p:cNvPr id="385" name="101"/>
          <p:cNvSpPr txBox="1"/>
          <p:nvPr/>
        </p:nvSpPr>
        <p:spPr>
          <a:xfrm>
            <a:off x="8042563" y="2249552"/>
            <a:ext cx="417743" cy="254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000000"/>
              </a:buClr>
              <a:buFont typeface="Arial"/>
              <a:defRPr sz="11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>
                <a:solidFill>
                  <a:srgbClr val="000000"/>
                </a:solidFill>
              </a:rPr>
              <a:t>101</a:t>
            </a:r>
          </a:p>
        </p:txBody>
      </p:sp>
      <p:sp>
        <p:nvSpPr>
          <p:cNvPr id="386" name="Oval"/>
          <p:cNvSpPr/>
          <p:nvPr/>
        </p:nvSpPr>
        <p:spPr>
          <a:xfrm>
            <a:off x="2781640" y="1986608"/>
            <a:ext cx="1282701" cy="266700"/>
          </a:xfrm>
          <a:prstGeom prst="ellipse">
            <a:avLst/>
          </a:prstGeom>
          <a:solidFill>
            <a:srgbClr val="E1E1E1"/>
          </a:solidFill>
          <a:ln w="254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marL="39686" marR="39686"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sz="240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387" name="Line"/>
          <p:cNvSpPr/>
          <p:nvPr/>
        </p:nvSpPr>
        <p:spPr>
          <a:xfrm>
            <a:off x="2770527" y="2139008"/>
            <a:ext cx="1588" cy="571500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0" tIns="0" rIns="0" bIns="0"/>
          <a:lstStyle/>
          <a:p>
            <a:pPr>
              <a:defRPr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388" name="Line"/>
          <p:cNvSpPr/>
          <p:nvPr/>
        </p:nvSpPr>
        <p:spPr>
          <a:xfrm>
            <a:off x="4081802" y="2170759"/>
            <a:ext cx="1588" cy="569913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0" tIns="0" rIns="0" bIns="0"/>
          <a:lstStyle/>
          <a:p>
            <a:pPr>
              <a:defRPr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389" name="Line"/>
          <p:cNvSpPr/>
          <p:nvPr/>
        </p:nvSpPr>
        <p:spPr>
          <a:xfrm>
            <a:off x="3400764" y="2281883"/>
            <a:ext cx="1588" cy="571500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0" tIns="0" rIns="0" bIns="0"/>
          <a:lstStyle/>
          <a:p>
            <a:pPr>
              <a:defRPr/>
            </a:pPr>
            <a:endParaRPr>
              <a:solidFill>
                <a:srgbClr val="000000"/>
              </a:solidFill>
            </a:endParaRPr>
          </a:p>
        </p:txBody>
      </p:sp>
      <p:grpSp>
        <p:nvGrpSpPr>
          <p:cNvPr id="392" name="Group"/>
          <p:cNvGrpSpPr/>
          <p:nvPr/>
        </p:nvGrpSpPr>
        <p:grpSpPr>
          <a:xfrm>
            <a:off x="2783227" y="2421584"/>
            <a:ext cx="615950" cy="139701"/>
            <a:chOff x="0" y="0"/>
            <a:chExt cx="615950" cy="139700"/>
          </a:xfrm>
        </p:grpSpPr>
        <p:sp>
          <p:nvSpPr>
            <p:cNvPr id="390" name="Line"/>
            <p:cNvSpPr/>
            <p:nvPr/>
          </p:nvSpPr>
          <p:spPr>
            <a:xfrm>
              <a:off x="0" y="0"/>
              <a:ext cx="615950" cy="139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9671" y="21600"/>
                    <a:pt x="0" y="12038"/>
                    <a:pt x="0" y="243"/>
                  </a:cubicBezTo>
                  <a:cubicBezTo>
                    <a:pt x="0" y="162"/>
                    <a:pt x="0" y="81"/>
                    <a:pt x="1" y="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39686" marR="39686">
                <a:defRPr sz="240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sym typeface="Times"/>
              </a:endParaRPr>
            </a:p>
          </p:txBody>
        </p:sp>
        <p:sp>
          <p:nvSpPr>
            <p:cNvPr id="391" name="Shape"/>
            <p:cNvSpPr/>
            <p:nvPr/>
          </p:nvSpPr>
          <p:spPr>
            <a:xfrm>
              <a:off x="0" y="0"/>
              <a:ext cx="615950" cy="139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9671" y="21600"/>
                    <a:pt x="0" y="12038"/>
                    <a:pt x="0" y="243"/>
                  </a:cubicBezTo>
                  <a:cubicBezTo>
                    <a:pt x="0" y="162"/>
                    <a:pt x="0" y="81"/>
                    <a:pt x="1" y="0"/>
                  </a:cubicBezTo>
                  <a:lnTo>
                    <a:pt x="21600" y="243"/>
                  </a:lnTo>
                  <a:close/>
                </a:path>
              </a:pathLst>
            </a:custGeom>
            <a:noFill/>
            <a:ln w="25400" cap="rnd">
              <a:noFill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39686" marR="39686">
                <a:defRPr sz="240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sym typeface="Times"/>
              </a:endParaRPr>
            </a:p>
          </p:txBody>
        </p:sp>
      </p:grpSp>
      <p:grpSp>
        <p:nvGrpSpPr>
          <p:cNvPr id="395" name="Group"/>
          <p:cNvGrpSpPr/>
          <p:nvPr/>
        </p:nvGrpSpPr>
        <p:grpSpPr>
          <a:xfrm>
            <a:off x="3418226" y="2399358"/>
            <a:ext cx="647702" cy="161926"/>
            <a:chOff x="0" y="0"/>
            <a:chExt cx="647700" cy="161925"/>
          </a:xfrm>
        </p:grpSpPr>
        <p:sp>
          <p:nvSpPr>
            <p:cNvPr id="393" name="Line"/>
            <p:cNvSpPr/>
            <p:nvPr/>
          </p:nvSpPr>
          <p:spPr>
            <a:xfrm>
              <a:off x="0" y="0"/>
              <a:ext cx="647701" cy="161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600" extrusionOk="0">
                  <a:moveTo>
                    <a:pt x="21482" y="0"/>
                  </a:moveTo>
                  <a:cubicBezTo>
                    <a:pt x="21600" y="11811"/>
                    <a:pt x="12101" y="21481"/>
                    <a:pt x="266" y="21599"/>
                  </a:cubicBezTo>
                  <a:cubicBezTo>
                    <a:pt x="177" y="21600"/>
                    <a:pt x="89" y="21600"/>
                    <a:pt x="0" y="2160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39686" marR="39686">
                <a:defRPr sz="240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sym typeface="Times"/>
              </a:endParaRPr>
            </a:p>
          </p:txBody>
        </p:sp>
        <p:sp>
          <p:nvSpPr>
            <p:cNvPr id="394" name="Shape"/>
            <p:cNvSpPr/>
            <p:nvPr/>
          </p:nvSpPr>
          <p:spPr>
            <a:xfrm>
              <a:off x="0" y="0"/>
              <a:ext cx="647701" cy="161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600" extrusionOk="0">
                  <a:moveTo>
                    <a:pt x="21482" y="0"/>
                  </a:moveTo>
                  <a:cubicBezTo>
                    <a:pt x="21600" y="11811"/>
                    <a:pt x="12101" y="21481"/>
                    <a:pt x="266" y="21599"/>
                  </a:cubicBezTo>
                  <a:cubicBezTo>
                    <a:pt x="177" y="21600"/>
                    <a:pt x="89" y="21600"/>
                    <a:pt x="0" y="21600"/>
                  </a:cubicBezTo>
                  <a:lnTo>
                    <a:pt x="53" y="213"/>
                  </a:lnTo>
                  <a:close/>
                </a:path>
              </a:pathLst>
            </a:custGeom>
            <a:noFill/>
            <a:ln w="25400" cap="rnd">
              <a:noFill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39686" marR="39686">
                <a:defRPr sz="240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sym typeface="Times"/>
              </a:endParaRPr>
            </a:p>
          </p:txBody>
        </p:sp>
      </p:grpSp>
      <p:grpSp>
        <p:nvGrpSpPr>
          <p:cNvPr id="398" name="Group"/>
          <p:cNvGrpSpPr/>
          <p:nvPr/>
        </p:nvGrpSpPr>
        <p:grpSpPr>
          <a:xfrm>
            <a:off x="2783227" y="2726384"/>
            <a:ext cx="615950" cy="139701"/>
            <a:chOff x="0" y="0"/>
            <a:chExt cx="615950" cy="139700"/>
          </a:xfrm>
        </p:grpSpPr>
        <p:sp>
          <p:nvSpPr>
            <p:cNvPr id="396" name="Line"/>
            <p:cNvSpPr/>
            <p:nvPr/>
          </p:nvSpPr>
          <p:spPr>
            <a:xfrm>
              <a:off x="0" y="0"/>
              <a:ext cx="615950" cy="139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9671" y="21600"/>
                    <a:pt x="0" y="12038"/>
                    <a:pt x="0" y="243"/>
                  </a:cubicBezTo>
                  <a:cubicBezTo>
                    <a:pt x="0" y="162"/>
                    <a:pt x="0" y="81"/>
                    <a:pt x="1" y="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39686" marR="39686">
                <a:defRPr sz="240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sym typeface="Times"/>
              </a:endParaRPr>
            </a:p>
          </p:txBody>
        </p:sp>
        <p:sp>
          <p:nvSpPr>
            <p:cNvPr id="397" name="Shape"/>
            <p:cNvSpPr/>
            <p:nvPr/>
          </p:nvSpPr>
          <p:spPr>
            <a:xfrm>
              <a:off x="0" y="0"/>
              <a:ext cx="615950" cy="139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9671" y="21600"/>
                    <a:pt x="0" y="12038"/>
                    <a:pt x="0" y="243"/>
                  </a:cubicBezTo>
                  <a:cubicBezTo>
                    <a:pt x="0" y="162"/>
                    <a:pt x="0" y="81"/>
                    <a:pt x="1" y="0"/>
                  </a:cubicBezTo>
                  <a:lnTo>
                    <a:pt x="21600" y="243"/>
                  </a:lnTo>
                  <a:close/>
                </a:path>
              </a:pathLst>
            </a:custGeom>
            <a:noFill/>
            <a:ln w="25400" cap="rnd">
              <a:noFill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39686" marR="39686">
                <a:defRPr sz="240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sym typeface="Times"/>
              </a:endParaRPr>
            </a:p>
          </p:txBody>
        </p:sp>
      </p:grpSp>
      <p:grpSp>
        <p:nvGrpSpPr>
          <p:cNvPr id="401" name="Group"/>
          <p:cNvGrpSpPr/>
          <p:nvPr/>
        </p:nvGrpSpPr>
        <p:grpSpPr>
          <a:xfrm>
            <a:off x="3418226" y="2704158"/>
            <a:ext cx="647702" cy="161926"/>
            <a:chOff x="0" y="0"/>
            <a:chExt cx="647700" cy="161925"/>
          </a:xfrm>
        </p:grpSpPr>
        <p:sp>
          <p:nvSpPr>
            <p:cNvPr id="399" name="Line"/>
            <p:cNvSpPr/>
            <p:nvPr/>
          </p:nvSpPr>
          <p:spPr>
            <a:xfrm>
              <a:off x="0" y="0"/>
              <a:ext cx="647701" cy="161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600" extrusionOk="0">
                  <a:moveTo>
                    <a:pt x="21482" y="0"/>
                  </a:moveTo>
                  <a:cubicBezTo>
                    <a:pt x="21600" y="11811"/>
                    <a:pt x="12101" y="21481"/>
                    <a:pt x="266" y="21599"/>
                  </a:cubicBezTo>
                  <a:cubicBezTo>
                    <a:pt x="177" y="21600"/>
                    <a:pt x="89" y="21600"/>
                    <a:pt x="0" y="21600"/>
                  </a:cubicBez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39686" marR="39686">
                <a:defRPr sz="240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sym typeface="Times"/>
              </a:endParaRPr>
            </a:p>
          </p:txBody>
        </p:sp>
        <p:sp>
          <p:nvSpPr>
            <p:cNvPr id="400" name="Shape"/>
            <p:cNvSpPr/>
            <p:nvPr/>
          </p:nvSpPr>
          <p:spPr>
            <a:xfrm>
              <a:off x="0" y="0"/>
              <a:ext cx="647701" cy="161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600" extrusionOk="0">
                  <a:moveTo>
                    <a:pt x="21482" y="0"/>
                  </a:moveTo>
                  <a:cubicBezTo>
                    <a:pt x="21600" y="11811"/>
                    <a:pt x="12101" y="21481"/>
                    <a:pt x="266" y="21599"/>
                  </a:cubicBezTo>
                  <a:cubicBezTo>
                    <a:pt x="177" y="21600"/>
                    <a:pt x="89" y="21600"/>
                    <a:pt x="0" y="21600"/>
                  </a:cubicBezTo>
                  <a:lnTo>
                    <a:pt x="53" y="213"/>
                  </a:lnTo>
                  <a:close/>
                </a:path>
              </a:pathLst>
            </a:custGeom>
            <a:noFill/>
            <a:ln w="25400" cap="rnd">
              <a:noFill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39686" marR="39686">
                <a:defRPr sz="240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sym typeface="Times"/>
              </a:endParaRPr>
            </a:p>
          </p:txBody>
        </p:sp>
      </p:grpSp>
      <p:sp>
        <p:nvSpPr>
          <p:cNvPr id="402" name="000"/>
          <p:cNvSpPr txBox="1"/>
          <p:nvPr/>
        </p:nvSpPr>
        <p:spPr>
          <a:xfrm>
            <a:off x="2676865" y="2234258"/>
            <a:ext cx="417743" cy="254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000000"/>
              </a:buClr>
              <a:buFont typeface="Arial"/>
              <a:defRPr sz="11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>
                <a:solidFill>
                  <a:srgbClr val="000000"/>
                </a:solidFill>
              </a:rPr>
              <a:t>000</a:t>
            </a:r>
          </a:p>
        </p:txBody>
      </p:sp>
      <p:sp>
        <p:nvSpPr>
          <p:cNvPr id="403" name="Line"/>
          <p:cNvSpPr/>
          <p:nvPr/>
        </p:nvSpPr>
        <p:spPr>
          <a:xfrm>
            <a:off x="3767477" y="2272359"/>
            <a:ext cx="1588" cy="569913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0" tIns="0" rIns="0" bIns="0"/>
          <a:lstStyle/>
          <a:p>
            <a:pPr>
              <a:defRPr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404" name="Line"/>
          <p:cNvSpPr/>
          <p:nvPr/>
        </p:nvSpPr>
        <p:spPr>
          <a:xfrm>
            <a:off x="3024527" y="2251721"/>
            <a:ext cx="1588" cy="571501"/>
          </a:xfrm>
          <a:prstGeom prst="line">
            <a:avLst/>
          </a:prstGeom>
          <a:ln w="25400">
            <a:solidFill>
              <a:srgbClr val="000000"/>
            </a:solidFill>
          </a:ln>
        </p:spPr>
        <p:txBody>
          <a:bodyPr lIns="0" tIns="0" rIns="0" bIns="0"/>
          <a:lstStyle/>
          <a:p>
            <a:pPr>
              <a:defRPr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405" name="001"/>
          <p:cNvSpPr txBox="1"/>
          <p:nvPr/>
        </p:nvSpPr>
        <p:spPr>
          <a:xfrm>
            <a:off x="2676865" y="2539058"/>
            <a:ext cx="417743" cy="254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000000"/>
              </a:buClr>
              <a:buFont typeface="Arial"/>
              <a:defRPr sz="11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>
                <a:solidFill>
                  <a:srgbClr val="000000"/>
                </a:solidFill>
              </a:rPr>
              <a:t>001</a:t>
            </a:r>
          </a:p>
        </p:txBody>
      </p:sp>
      <p:sp>
        <p:nvSpPr>
          <p:cNvPr id="406" name="010"/>
          <p:cNvSpPr txBox="1"/>
          <p:nvPr/>
        </p:nvSpPr>
        <p:spPr>
          <a:xfrm>
            <a:off x="3022940" y="2335858"/>
            <a:ext cx="417743" cy="254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000000"/>
              </a:buClr>
              <a:buFont typeface="Arial"/>
              <a:defRPr sz="11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>
                <a:solidFill>
                  <a:srgbClr val="000000"/>
                </a:solidFill>
              </a:rPr>
              <a:t>010</a:t>
            </a:r>
          </a:p>
        </p:txBody>
      </p:sp>
      <p:sp>
        <p:nvSpPr>
          <p:cNvPr id="407" name="011"/>
          <p:cNvSpPr txBox="1"/>
          <p:nvPr/>
        </p:nvSpPr>
        <p:spPr>
          <a:xfrm>
            <a:off x="3022940" y="2640658"/>
            <a:ext cx="417743" cy="254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000000"/>
              </a:buClr>
              <a:buFont typeface="Arial"/>
              <a:defRPr sz="11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>
                <a:solidFill>
                  <a:srgbClr val="000000"/>
                </a:solidFill>
              </a:rPr>
              <a:t>011</a:t>
            </a:r>
          </a:p>
        </p:txBody>
      </p:sp>
      <p:sp>
        <p:nvSpPr>
          <p:cNvPr id="408" name="110"/>
          <p:cNvSpPr txBox="1"/>
          <p:nvPr/>
        </p:nvSpPr>
        <p:spPr>
          <a:xfrm>
            <a:off x="3367428" y="2335858"/>
            <a:ext cx="417743" cy="254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000000"/>
              </a:buClr>
              <a:buFont typeface="Arial"/>
              <a:defRPr sz="11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>
                <a:solidFill>
                  <a:srgbClr val="000000"/>
                </a:solidFill>
              </a:rPr>
              <a:t>110</a:t>
            </a:r>
          </a:p>
        </p:txBody>
      </p:sp>
      <p:sp>
        <p:nvSpPr>
          <p:cNvPr id="409" name="111"/>
          <p:cNvSpPr txBox="1"/>
          <p:nvPr/>
        </p:nvSpPr>
        <p:spPr>
          <a:xfrm>
            <a:off x="3367428" y="2640658"/>
            <a:ext cx="417743" cy="254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000000"/>
              </a:buClr>
              <a:buFont typeface="Arial"/>
              <a:defRPr sz="11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>
                <a:solidFill>
                  <a:srgbClr val="000000"/>
                </a:solidFill>
              </a:rPr>
              <a:t>111</a:t>
            </a:r>
          </a:p>
        </p:txBody>
      </p:sp>
      <p:sp>
        <p:nvSpPr>
          <p:cNvPr id="410" name="100"/>
          <p:cNvSpPr txBox="1"/>
          <p:nvPr/>
        </p:nvSpPr>
        <p:spPr>
          <a:xfrm>
            <a:off x="3723028" y="2243783"/>
            <a:ext cx="417743" cy="254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000000"/>
              </a:buClr>
              <a:buFont typeface="Arial"/>
              <a:defRPr sz="11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>
                <a:solidFill>
                  <a:srgbClr val="000000"/>
                </a:solidFill>
              </a:rPr>
              <a:t>100</a:t>
            </a:r>
          </a:p>
        </p:txBody>
      </p:sp>
      <p:sp>
        <p:nvSpPr>
          <p:cNvPr id="411" name="101"/>
          <p:cNvSpPr txBox="1"/>
          <p:nvPr/>
        </p:nvSpPr>
        <p:spPr>
          <a:xfrm>
            <a:off x="3723028" y="2548583"/>
            <a:ext cx="417743" cy="254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000000"/>
              </a:buClr>
              <a:buFont typeface="Arial"/>
              <a:defRPr sz="11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>
                <a:solidFill>
                  <a:srgbClr val="000000"/>
                </a:solidFill>
              </a:rPr>
              <a:t>101</a:t>
            </a:r>
          </a:p>
        </p:txBody>
      </p:sp>
      <p:sp>
        <p:nvSpPr>
          <p:cNvPr id="420" name="Line"/>
          <p:cNvSpPr/>
          <p:nvPr/>
        </p:nvSpPr>
        <p:spPr>
          <a:xfrm>
            <a:off x="2583759" y="1819216"/>
            <a:ext cx="1681763" cy="5822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166" h="21600" extrusionOk="0">
                <a:moveTo>
                  <a:pt x="1067" y="21296"/>
                </a:moveTo>
                <a:cubicBezTo>
                  <a:pt x="1067" y="21296"/>
                  <a:pt x="-3742" y="0"/>
                  <a:pt x="7058" y="0"/>
                </a:cubicBezTo>
                <a:cubicBezTo>
                  <a:pt x="17858" y="0"/>
                  <a:pt x="16991" y="19470"/>
                  <a:pt x="14784" y="21600"/>
                </a:cubicBezTo>
              </a:path>
            </a:pathLst>
          </a:custGeom>
          <a:ln w="25400">
            <a:solidFill>
              <a:srgbClr val="DA273E"/>
            </a:solidFill>
            <a:tailEnd type="stealth"/>
          </a:ln>
        </p:spPr>
        <p:txBody>
          <a:bodyPr lIns="50800" tIns="50800" rIns="50800" bIns="50800" anchor="ctr"/>
          <a:lstStyle/>
          <a:p>
            <a:pPr marL="39686" marR="39686"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sz="240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421" name="Adjacent"/>
          <p:cNvSpPr txBox="1"/>
          <p:nvPr/>
        </p:nvSpPr>
        <p:spPr>
          <a:xfrm>
            <a:off x="8861713" y="2401953"/>
            <a:ext cx="1349087" cy="351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DA273E"/>
              </a:buClr>
              <a:buFont typeface="Arial"/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 dirty="0" err="1">
                <a:latin typeface="Tahoma"/>
              </a:rPr>
              <a:t>Adjacent</a:t>
            </a:r>
            <a:r>
              <a:rPr lang="en-US" dirty="0" err="1">
                <a:latin typeface="Tahoma"/>
              </a:rPr>
              <a:t>e</a:t>
            </a:r>
            <a:endParaRPr dirty="0">
              <a:latin typeface="Tahom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56104E-0159-0949-8914-1054E79C937D}"/>
              </a:ext>
            </a:extLst>
          </p:cNvPr>
          <p:cNvSpPr txBox="1"/>
          <p:nvPr/>
        </p:nvSpPr>
        <p:spPr>
          <a:xfrm>
            <a:off x="2310792" y="4266925"/>
            <a:ext cx="7924800" cy="1077218"/>
          </a:xfrm>
          <a:prstGeom prst="rect">
            <a:avLst/>
          </a:prstGeom>
          <a:solidFill>
            <a:srgbClr val="F3F6D8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342900" marR="39686" indent="-342900">
              <a:spcBef>
                <a:spcPts val="600"/>
              </a:spcBef>
              <a:buClr>
                <a:srgbClr val="0432FF"/>
              </a:buClr>
              <a:buFont typeface="Wingdings" pitchFamily="2" charset="2"/>
              <a:buChar char="§"/>
              <a:defRPr sz="1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ahoma"/>
                <a:cs typeface="Arial"/>
                <a:sym typeface="Arial"/>
              </a:rPr>
              <a:t>Um </a:t>
            </a:r>
            <a:r>
              <a:rPr lang="en-US" dirty="0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ahoma"/>
                <a:cs typeface="Arial"/>
                <a:sym typeface="Arial"/>
              </a:rPr>
              <a:t>Mapa</a:t>
            </a:r>
            <a:r>
              <a:rPr lang="en-US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ahoma"/>
                <a:cs typeface="Arial"/>
                <a:sym typeface="Arial"/>
              </a:rPr>
              <a:t> de Karnaugh </a:t>
            </a:r>
            <a:r>
              <a:rPr lang="en-US" dirty="0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ahoma"/>
                <a:cs typeface="Arial"/>
                <a:sym typeface="Arial"/>
              </a:rPr>
              <a:t>deve</a:t>
            </a:r>
            <a:r>
              <a:rPr lang="en-US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ahoma"/>
                <a:cs typeface="Arial"/>
                <a:sym typeface="Arial"/>
              </a:rPr>
              <a:t> ser </a:t>
            </a:r>
            <a:r>
              <a:rPr lang="en-US" dirty="0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ahoma"/>
                <a:cs typeface="Arial"/>
                <a:sym typeface="Arial"/>
              </a:rPr>
              <a:t>pensado</a:t>
            </a:r>
            <a:r>
              <a:rPr lang="en-US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ahoma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ahoma"/>
                <a:cs typeface="Arial"/>
                <a:sym typeface="Arial"/>
              </a:rPr>
              <a:t>como</a:t>
            </a:r>
            <a:r>
              <a:rPr lang="en-US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ahoma"/>
                <a:cs typeface="Arial"/>
                <a:sym typeface="Arial"/>
              </a:rPr>
              <a:t> um  </a:t>
            </a:r>
            <a:r>
              <a:rPr lang="en-US" dirty="0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ahoma"/>
                <a:cs typeface="Arial"/>
                <a:sym typeface="Arial"/>
              </a:rPr>
              <a:t>Toroide</a:t>
            </a:r>
            <a:r>
              <a:rPr lang="en-US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ahoma"/>
                <a:cs typeface="Arial"/>
                <a:sym typeface="Arial"/>
              </a:rPr>
              <a:t>:</a:t>
            </a:r>
          </a:p>
          <a:p>
            <a:pPr marL="342900" marR="39686" indent="-342900">
              <a:spcBef>
                <a:spcPts val="600"/>
              </a:spcBef>
              <a:buClr>
                <a:srgbClr val="0432FF"/>
              </a:buClr>
              <a:buFont typeface="Wingdings" pitchFamily="2" charset="2"/>
              <a:buChar char="§"/>
              <a:defRPr sz="1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ahoma"/>
                <a:cs typeface="Arial"/>
                <a:sym typeface="Arial"/>
              </a:rPr>
              <a:t>A </a:t>
            </a:r>
            <a:r>
              <a:rPr lang="en-US" dirty="0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ahoma"/>
                <a:cs typeface="Arial"/>
                <a:sym typeface="Arial"/>
              </a:rPr>
              <a:t>primeira</a:t>
            </a:r>
            <a:r>
              <a:rPr lang="en-US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ahoma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ahoma"/>
                <a:cs typeface="Arial"/>
                <a:sym typeface="Arial"/>
              </a:rPr>
              <a:t>coluna</a:t>
            </a:r>
            <a:r>
              <a:rPr lang="en-US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ahoma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ahoma"/>
                <a:cs typeface="Arial"/>
                <a:sym typeface="Arial"/>
              </a:rPr>
              <a:t>adjacente</a:t>
            </a:r>
            <a:r>
              <a:rPr lang="en-US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ahoma"/>
                <a:cs typeface="Arial"/>
                <a:sym typeface="Arial"/>
              </a:rPr>
              <a:t>  </a:t>
            </a:r>
            <a:r>
              <a:rPr lang="en-US" dirty="0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ahoma"/>
                <a:cs typeface="Arial"/>
                <a:sym typeface="Arial"/>
              </a:rPr>
              <a:t>à</a:t>
            </a:r>
            <a:r>
              <a:rPr lang="en-US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ahoma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ahoma"/>
                <a:cs typeface="Arial"/>
                <a:sym typeface="Arial"/>
              </a:rPr>
              <a:t>última</a:t>
            </a:r>
            <a:r>
              <a:rPr lang="en-US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ahoma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ahoma"/>
                <a:cs typeface="Arial"/>
                <a:sym typeface="Arial"/>
              </a:rPr>
              <a:t>coluna</a:t>
            </a:r>
            <a:r>
              <a:rPr lang="en-US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ahoma"/>
                <a:cs typeface="Arial"/>
                <a:sym typeface="Arial"/>
              </a:rPr>
              <a:t>.</a:t>
            </a:r>
          </a:p>
          <a:p>
            <a:pPr marL="342900" marR="39686" indent="-342900">
              <a:spcBef>
                <a:spcPts val="600"/>
              </a:spcBef>
              <a:buClr>
                <a:srgbClr val="0432FF"/>
              </a:buClr>
              <a:buFont typeface="Wingdings" pitchFamily="2" charset="2"/>
              <a:buChar char="§"/>
              <a:defRPr sz="1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ahoma"/>
                <a:cs typeface="Arial"/>
                <a:sym typeface="Arial"/>
              </a:rPr>
              <a:t>A </a:t>
            </a:r>
            <a:r>
              <a:rPr lang="en-US" dirty="0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ahoma"/>
                <a:cs typeface="Arial"/>
                <a:sym typeface="Arial"/>
              </a:rPr>
              <a:t>primeira</a:t>
            </a:r>
            <a:r>
              <a:rPr lang="en-US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ahoma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ahoma"/>
                <a:cs typeface="Arial"/>
                <a:sym typeface="Arial"/>
              </a:rPr>
              <a:t>linha</a:t>
            </a:r>
            <a:r>
              <a:rPr lang="en-US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ahoma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ahoma"/>
                <a:cs typeface="Arial"/>
                <a:sym typeface="Arial"/>
              </a:rPr>
              <a:t>adjacente</a:t>
            </a:r>
            <a:r>
              <a:rPr lang="en-US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ahoma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ahoma"/>
                <a:cs typeface="Arial"/>
                <a:sym typeface="Arial"/>
              </a:rPr>
              <a:t>à</a:t>
            </a:r>
            <a:r>
              <a:rPr lang="en-US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ahoma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ahoma"/>
                <a:cs typeface="Arial"/>
                <a:sym typeface="Arial"/>
              </a:rPr>
              <a:t>última</a:t>
            </a:r>
            <a:r>
              <a:rPr lang="en-US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ahoma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ahoma"/>
                <a:cs typeface="Arial"/>
                <a:sym typeface="Arial"/>
              </a:rPr>
              <a:t>linha</a:t>
            </a:r>
            <a:r>
              <a:rPr lang="en-US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ahoma"/>
                <a:cs typeface="Arial"/>
                <a:sym typeface="Arial"/>
              </a:rPr>
              <a:t>.</a:t>
            </a:r>
            <a:r>
              <a:rPr lang="en-US" dirty="0">
                <a:uFill>
                  <a:solidFill>
                    <a:srgbClr val="FFFFFF"/>
                  </a:solidFill>
                </a:uFill>
                <a:latin typeface="Tahoma"/>
                <a:cs typeface="Arial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19246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" grpId="0" animBg="1"/>
      <p:bldP spid="345" grpId="0" animBg="1"/>
      <p:bldP spid="346" grpId="0" animBg="1"/>
      <p:bldP spid="347" grpId="0" animBg="1"/>
      <p:bldP spid="348" grpId="0" animBg="1"/>
      <p:bldP spid="377" grpId="0" animBg="1"/>
      <p:bldP spid="378" grpId="0" animBg="1"/>
      <p:bldP spid="379" grpId="0" animBg="1"/>
      <p:bldP spid="380" grpId="0" animBg="1"/>
      <p:bldP spid="381" grpId="0" animBg="1"/>
      <p:bldP spid="382" grpId="0" animBg="1"/>
      <p:bldP spid="383" grpId="0" animBg="1"/>
      <p:bldP spid="384" grpId="0" animBg="1"/>
      <p:bldP spid="385" grpId="0" animBg="1"/>
      <p:bldP spid="386" grpId="0" animBg="1"/>
      <p:bldP spid="387" grpId="0" animBg="1"/>
      <p:bldP spid="388" grpId="0" animBg="1"/>
      <p:bldP spid="389" grpId="0" animBg="1"/>
      <p:bldP spid="402" grpId="0" animBg="1"/>
      <p:bldP spid="403" grpId="0" animBg="1"/>
      <p:bldP spid="404" grpId="0" animBg="1"/>
      <p:bldP spid="405" grpId="0" animBg="1"/>
      <p:bldP spid="406" grpId="0" animBg="1"/>
      <p:bldP spid="407" grpId="0" animBg="1"/>
      <p:bldP spid="408" grpId="0" animBg="1"/>
      <p:bldP spid="409" grpId="0" animBg="1"/>
      <p:bldP spid="410" grpId="0" animBg="1"/>
      <p:bldP spid="411" grpId="0" animBg="1"/>
      <p:bldP spid="420" grpId="0" animBg="1"/>
      <p:bldP spid="421" grpId="0" animBg="1"/>
      <p:bldP spid="2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D0C63-7ABB-4E9D-BDEA-76A4907B9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399"/>
            <a:ext cx="11480800" cy="762003"/>
          </a:xfrm>
        </p:spPr>
        <p:txBody>
          <a:bodyPr/>
          <a:lstStyle/>
          <a:p>
            <a:r>
              <a:rPr lang="pt-BR" sz="4400" dirty="0"/>
              <a:t>Regras de Agrupamento do </a:t>
            </a:r>
            <a:r>
              <a:rPr lang="pt-BR" sz="4400" dirty="0" err="1"/>
              <a:t>K-map</a:t>
            </a:r>
            <a:endParaRPr lang="pt-BR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B91592-6A50-45B2-9F62-76A4DB7FDC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6400" y="914402"/>
                <a:ext cx="11379200" cy="5333998"/>
              </a:xfrm>
            </p:spPr>
            <p:txBody>
              <a:bodyPr/>
              <a:lstStyle/>
              <a:p>
                <a:r>
                  <a:rPr lang="pt-BR" b="1" dirty="0"/>
                  <a:t>O que pode ser legalmente combinado (circulado) no </a:t>
                </a:r>
                <a:r>
                  <a:rPr lang="pt-BR" b="1" dirty="0" err="1"/>
                  <a:t>K-map</a:t>
                </a:r>
                <a:r>
                  <a:rPr lang="pt-BR" b="1" dirty="0"/>
                  <a:t>?</a:t>
                </a:r>
              </a:p>
              <a:p>
                <a:pPr lvl="1"/>
                <a:r>
                  <a:rPr lang="pt-BR" sz="2000" dirty="0"/>
                  <a:t>Grupos retangulares de </a:t>
                </a:r>
                <a:r>
                  <a:rPr lang="pt-BR" sz="2000" dirty="0">
                    <a:solidFill>
                      <a:srgbClr val="0000FF"/>
                    </a:solidFill>
                  </a:rPr>
                  <a:t>tamanho 2</a:t>
                </a:r>
                <a:r>
                  <a:rPr lang="pt-BR" sz="2000" baseline="31999" dirty="0">
                    <a:solidFill>
                      <a:srgbClr val="0000FF"/>
                    </a:solidFill>
                  </a:rPr>
                  <a:t>k</a:t>
                </a:r>
                <a:r>
                  <a:rPr lang="pt-BR" sz="2000" dirty="0">
                    <a:solidFill>
                      <a:srgbClr val="0000FF"/>
                    </a:solidFill>
                  </a:rPr>
                  <a:t> </a:t>
                </a:r>
                <a:r>
                  <a:rPr lang="pt-BR" sz="2000" dirty="0"/>
                  <a:t>para qualquer inteiro </a:t>
                </a:r>
                <a:r>
                  <a:rPr lang="pt-BR" sz="2000" dirty="0" err="1"/>
                  <a:t>k</a:t>
                </a:r>
                <a:r>
                  <a:rPr lang="pt-BR" sz="2000" dirty="0"/>
                  <a:t>.</a:t>
                </a:r>
              </a:p>
              <a:p>
                <a:pPr lvl="1"/>
                <a:r>
                  <a:rPr lang="pt-BR" sz="2000" dirty="0"/>
                  <a:t>Todas as células circuladas tem o mesmo valor (1, por agora).</a:t>
                </a:r>
              </a:p>
              <a:p>
                <a:pPr lvl="1"/>
                <a:r>
                  <a:rPr lang="pt-BR" sz="2000" dirty="0"/>
                  <a:t>Todos os valores devem ser adjacentes.</a:t>
                </a:r>
                <a:endParaRPr lang="pt-BR" sz="1800" dirty="0"/>
              </a:p>
              <a:p>
                <a:pPr lvl="2"/>
                <a:endParaRPr lang="pt-BR" sz="1600" dirty="0"/>
              </a:p>
              <a:p>
                <a:r>
                  <a:rPr lang="pt-BR" b="1" dirty="0">
                    <a:solidFill>
                      <a:srgbClr val="0000FF"/>
                    </a:solidFill>
                  </a:rPr>
                  <a:t>Como um grupo se torna um termo em uma expressão?</a:t>
                </a:r>
              </a:p>
              <a:p>
                <a:pPr lvl="1"/>
                <a:r>
                  <a:rPr lang="pt-BR" sz="1800" dirty="0"/>
                  <a:t>Determine quais literais são constantes e quais variam no grupo.</a:t>
                </a:r>
              </a:p>
              <a:p>
                <a:pPr lvl="1"/>
                <a:r>
                  <a:rPr lang="pt-BR" sz="2000" dirty="0"/>
                  <a:t>Elimine literais variáveis ​​e, em seguida, faça um AND com os literais </a:t>
                </a:r>
                <a:r>
                  <a:rPr lang="pt-BR" sz="1800" dirty="0"/>
                  <a:t>constantes.</a:t>
                </a:r>
              </a:p>
              <a:p>
                <a:pPr lvl="1"/>
                <a:r>
                  <a:rPr lang="pt-BR" sz="1800" dirty="0"/>
                  <a:t>constante 1 ➙ use </a:t>
                </a:r>
                <a14:m>
                  <m:oMath xmlns:m="http://schemas.openxmlformats.org/officeDocument/2006/math">
                    <m:r>
                      <a:rPr lang="pt-BR" sz="1800" b="1" smtClean="0">
                        <a:solidFill>
                          <a:srgbClr val="0000FF"/>
                        </a:solidFill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𝐗</m:t>
                    </m:r>
                  </m:oMath>
                </a14:m>
                <a:r>
                  <a:rPr lang="pt-BR" sz="1800" dirty="0"/>
                  <a:t>,  constante 0 ➙ use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1800" b="1" i="1" smtClean="0">
                            <a:solidFill>
                              <a:srgbClr val="0000FF"/>
                            </a:solidFill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accPr>
                      <m:e>
                        <m:r>
                          <a:rPr lang="pt-BR" sz="1800" b="1" i="1" smtClean="0">
                            <a:solidFill>
                              <a:srgbClr val="0000FF"/>
                            </a:solidFill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𝑿</m:t>
                        </m:r>
                      </m:e>
                    </m:acc>
                  </m:oMath>
                </a14:m>
                <a:endParaRPr lang="pt-BR" sz="1800" dirty="0"/>
              </a:p>
              <a:p>
                <a:pPr lvl="2"/>
                <a:endParaRPr lang="pt-BR" sz="1600" dirty="0"/>
              </a:p>
              <a:p>
                <a:r>
                  <a:rPr lang="pt-BR" b="1" dirty="0">
                    <a:solidFill>
                      <a:srgbClr val="C00000"/>
                    </a:solidFill>
                  </a:rPr>
                  <a:t>O que é uma boa solução?</a:t>
                </a:r>
              </a:p>
              <a:p>
                <a:pPr lvl="1"/>
                <a:r>
                  <a:rPr lang="pt-BR" sz="1800" dirty="0"/>
                  <a:t>Maiores agrupamentos ➙ eliminam mais variáveis ​​(literais) em cada termo.</a:t>
                </a:r>
              </a:p>
              <a:p>
                <a:pPr lvl="1"/>
                <a:r>
                  <a:rPr lang="pt-BR" sz="2000" dirty="0"/>
                  <a:t>Menos agrupamentos ➙ menos termos.</a:t>
                </a:r>
              </a:p>
              <a:p>
                <a:pPr lvl="1"/>
                <a:r>
                  <a:rPr lang="pt-BR" sz="2000" dirty="0"/>
                  <a:t>Faca um OR de todos os implicantes que você criou a partir de grupos individuais.</a:t>
                </a:r>
                <a:endParaRPr lang="pt-B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B91592-6A50-45B2-9F62-76A4DB7FDC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914402"/>
                <a:ext cx="11379200" cy="5333998"/>
              </a:xfrm>
              <a:blipFill>
                <a:blip r:embed="rId2"/>
                <a:stretch>
                  <a:fillRect l="-223" t="-9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6B05E-5ECB-4924-ABBD-585A2DFD97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737600" y="6243638"/>
            <a:ext cx="2844800" cy="469548"/>
          </a:xfrm>
        </p:spPr>
        <p:txBody>
          <a:bodyPr/>
          <a:lstStyle/>
          <a:p>
            <a:pPr eaLnBrk="1" hangingPunct="1">
              <a:defRPr/>
            </a:pPr>
            <a:fld id="{F4A640EF-F0E2-4E49-9455-7E266BCEBB78}" type="slidenum">
              <a:rPr lang="pt-BR" altLang="en-US" smtClean="0">
                <a:solidFill>
                  <a:srgbClr val="000000"/>
                </a:solidFill>
                <a:cs typeface="Arial" panose="020B0604020202020204" pitchFamily="34" charset="0"/>
              </a:rPr>
              <a:pPr eaLnBrk="1" hangingPunct="1">
                <a:defRPr/>
              </a:pPr>
              <a:t>112</a:t>
            </a:fld>
            <a:endParaRPr lang="pt-BR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0579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B0190B-8797-47C4-A527-47E2949D9B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1" hangingPunct="1">
              <a:defRPr/>
            </a:pPr>
            <a:fld id="{B279EF5C-C746-4084-8A0D-12DD977AB7F9}" type="slidenum">
              <a:rPr lang="en-US" altLang="en-US">
                <a:solidFill>
                  <a:srgbClr val="000000"/>
                </a:solidFill>
                <a:cs typeface="Arial" panose="020B0604020202020204" pitchFamily="34" charset="0"/>
              </a:rPr>
              <a:pPr eaLnBrk="1" hangingPunct="1">
                <a:defRPr/>
              </a:pPr>
              <a:t>113</a:t>
            </a:fld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0FE55B-6A64-492D-9521-33FE6814708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52400"/>
            <a:ext cx="11480800" cy="1066800"/>
          </a:xfrm>
        </p:spPr>
        <p:txBody>
          <a:bodyPr/>
          <a:lstStyle/>
          <a:p>
            <a:r>
              <a:rPr lang="en-US" dirty="0"/>
              <a:t>K-map com 4 </a:t>
            </a:r>
            <a:r>
              <a:rPr lang="en-US" dirty="0" err="1"/>
              <a:t>variáveis</a:t>
            </a:r>
            <a:r>
              <a:rPr lang="en-US" dirty="0"/>
              <a:t> de entrada</a:t>
            </a:r>
          </a:p>
        </p:txBody>
      </p:sp>
      <p:graphicFrame>
        <p:nvGraphicFramePr>
          <p:cNvPr id="6" name="Table">
            <a:extLst>
              <a:ext uri="{FF2B5EF4-FFF2-40B4-BE49-F238E27FC236}">
                <a16:creationId xmlns:a16="http://schemas.microsoft.com/office/drawing/2014/main" id="{161160B9-B8BF-4476-805F-38077BE2E4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6821816"/>
              </p:ext>
            </p:extLst>
          </p:nvPr>
        </p:nvGraphicFramePr>
        <p:xfrm>
          <a:off x="1833397" y="964801"/>
          <a:ext cx="2540000" cy="2438400"/>
        </p:xfrm>
        <a:graphic>
          <a:graphicData uri="http://schemas.openxmlformats.org/drawingml/2006/table">
            <a:tbl>
              <a:tblPr/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11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11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 dirty="0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  <a:endParaRPr sz="2000" b="1" dirty="0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90A2917-9000-4F7B-9679-084B994164E3}"/>
                  </a:ext>
                </a:extLst>
              </p:cNvPr>
              <p:cNvSpPr/>
              <p:nvPr/>
            </p:nvSpPr>
            <p:spPr>
              <a:xfrm>
                <a:off x="1676400" y="1501879"/>
                <a:ext cx="5677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𝑨𝑩</m:t>
                      </m:r>
                    </m:oMath>
                  </m:oMathPara>
                </a14:m>
                <a:endParaRPr lang="en-US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90A2917-9000-4F7B-9679-084B994164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1501879"/>
                <a:ext cx="56778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8341D46-DF0C-40AF-BD3E-40760DEE6044}"/>
                  </a:ext>
                </a:extLst>
              </p:cNvPr>
              <p:cNvSpPr/>
              <p:nvPr/>
            </p:nvSpPr>
            <p:spPr>
              <a:xfrm>
                <a:off x="1874434" y="1244317"/>
                <a:ext cx="5661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𝑪𝑫</m:t>
                      </m:r>
                    </m:oMath>
                  </m:oMathPara>
                </a14:m>
                <a:endParaRPr lang="en-US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8341D46-DF0C-40AF-BD3E-40760DEE6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434" y="1244317"/>
                <a:ext cx="56618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ine">
            <a:extLst>
              <a:ext uri="{FF2B5EF4-FFF2-40B4-BE49-F238E27FC236}">
                <a16:creationId xmlns:a16="http://schemas.microsoft.com/office/drawing/2014/main" id="{05FA809A-7BAC-47BC-8D53-29C53F2F08C4}"/>
              </a:ext>
            </a:extLst>
          </p:cNvPr>
          <p:cNvSpPr/>
          <p:nvPr/>
        </p:nvSpPr>
        <p:spPr>
          <a:xfrm>
            <a:off x="1934067" y="1455423"/>
            <a:ext cx="407377" cy="320040"/>
          </a:xfrm>
          <a:prstGeom prst="line">
            <a:avLst/>
          </a:prstGeom>
          <a:noFill/>
          <a:ln w="25400" cap="flat">
            <a:solidFill>
              <a:srgbClr val="062B6B"/>
            </a:solidFill>
            <a:prstDash val="solid"/>
            <a:round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3865355B-D986-42D0-8A26-07BB63E397D4}"/>
              </a:ext>
            </a:extLst>
          </p:cNvPr>
          <p:cNvSpPr/>
          <p:nvPr/>
        </p:nvSpPr>
        <p:spPr>
          <a:xfrm>
            <a:off x="4908424" y="940549"/>
            <a:ext cx="5526214" cy="1346200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>
            <a:solidFill>
              <a:srgbClr val="AAAAAA"/>
            </a:solidFill>
            <a:miter lim="400000"/>
          </a:ln>
        </p:spPr>
        <p:txBody>
          <a:bodyPr lIns="50800" tIns="50800" rIns="50800" bIns="50800" anchor="ctr"/>
          <a:lstStyle/>
          <a:p>
            <a:pPr marL="39686" marR="39686"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sz="240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12" name="Strategy for “circling” rectangles on Kmap:…">
            <a:extLst>
              <a:ext uri="{FF2B5EF4-FFF2-40B4-BE49-F238E27FC236}">
                <a16:creationId xmlns:a16="http://schemas.microsoft.com/office/drawing/2014/main" id="{D95C8308-A9E9-49D2-BD0A-BED7479212EA}"/>
              </a:ext>
            </a:extLst>
          </p:cNvPr>
          <p:cNvSpPr/>
          <p:nvPr/>
        </p:nvSpPr>
        <p:spPr>
          <a:xfrm>
            <a:off x="4889557" y="2336401"/>
            <a:ext cx="5854643" cy="1483483"/>
          </a:xfrm>
          <a:prstGeom prst="rect">
            <a:avLst/>
          </a:prstGeom>
          <a:solidFill>
            <a:schemeClr val="accent3">
              <a:lumMod val="95000"/>
            </a:schemeClr>
          </a:solidFill>
          <a:ln w="12700">
            <a:solidFill>
              <a:srgbClr val="000000"/>
            </a:solidFill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6200" tIns="76200" rIns="76200" bIns="76200">
            <a:spAutoFit/>
          </a:bodyPr>
          <a:lstStyle/>
          <a:p>
            <a:pPr marL="38100" marR="38100">
              <a:lnSpc>
                <a:spcPct val="85000"/>
              </a:lnSpc>
              <a:spcBef>
                <a:spcPts val="1500"/>
              </a:spcBef>
              <a:buClr>
                <a:srgbClr val="062B6B"/>
              </a:buClr>
              <a:defRPr sz="18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en-US" b="1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ahoma"/>
                <a:cs typeface="Arial"/>
                <a:sym typeface="Arial"/>
              </a:rPr>
              <a:t>Estratégia</a:t>
            </a:r>
            <a:r>
              <a:rPr lang="en-US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ahoma"/>
                <a:cs typeface="Arial"/>
                <a:sym typeface="Arial"/>
              </a:rPr>
              <a:t> para circular </a:t>
            </a:r>
            <a:r>
              <a:rPr lang="en-US" b="1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ahoma"/>
                <a:cs typeface="Arial"/>
                <a:sym typeface="Arial"/>
              </a:rPr>
              <a:t>retângulos</a:t>
            </a:r>
            <a:r>
              <a:rPr lang="en-US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ahoma"/>
                <a:cs typeface="Arial"/>
                <a:sym typeface="Arial"/>
              </a:rPr>
              <a:t> no</a:t>
            </a:r>
            <a:r>
              <a:rPr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ahoma"/>
                <a:cs typeface="Arial"/>
                <a:sym typeface="Arial"/>
              </a:rPr>
              <a:t> </a:t>
            </a:r>
            <a:r>
              <a:rPr b="1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ahoma"/>
                <a:cs typeface="Arial"/>
                <a:sym typeface="Arial"/>
              </a:rPr>
              <a:t>Kmap</a:t>
            </a:r>
            <a:r>
              <a:rPr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ahoma"/>
                <a:cs typeface="Arial"/>
                <a:sym typeface="Arial"/>
              </a:rPr>
              <a:t>:</a:t>
            </a:r>
          </a:p>
          <a:p>
            <a:pPr marL="38100" marR="38100">
              <a:lnSpc>
                <a:spcPct val="85000"/>
              </a:lnSpc>
              <a:spcBef>
                <a:spcPts val="1500"/>
              </a:spcBef>
              <a:buClr>
                <a:srgbClr val="062B6B"/>
              </a:buClr>
              <a:defRPr sz="18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>
                <a:solidFill>
                  <a:srgbClr val="00B050"/>
                </a:solidFill>
                <a:uFill>
                  <a:solidFill>
                    <a:srgbClr val="000000"/>
                  </a:solidFill>
                </a:uFill>
                <a:latin typeface="Tahoma"/>
                <a:cs typeface="Arial"/>
                <a:sym typeface="Arial"/>
              </a:rPr>
              <a:t>  </a:t>
            </a:r>
            <a:r>
              <a:rPr lang="en-US" b="1" dirty="0">
                <a:solidFill>
                  <a:srgbClr val="00B050"/>
                </a:solidFill>
                <a:uFill>
                  <a:solidFill>
                    <a:srgbClr val="000000"/>
                  </a:solidFill>
                </a:uFill>
                <a:latin typeface="Tahoma"/>
                <a:cs typeface="Arial"/>
                <a:sym typeface="Arial"/>
              </a:rPr>
              <a:t>O</a:t>
            </a:r>
            <a:r>
              <a:rPr b="1" dirty="0">
                <a:solidFill>
                  <a:srgbClr val="00B050"/>
                </a:solidFill>
                <a:uFill>
                  <a:solidFill>
                    <a:srgbClr val="000000"/>
                  </a:solidFill>
                </a:uFill>
                <a:latin typeface="Tahoma"/>
                <a:cs typeface="Arial"/>
                <a:sym typeface="Arial"/>
              </a:rPr>
              <a:t> </a:t>
            </a:r>
            <a:r>
              <a:rPr lang="en-US" sz="3600" b="1" dirty="0" err="1">
                <a:solidFill>
                  <a:srgbClr val="00B050"/>
                </a:solidFill>
                <a:uFill>
                  <a:solidFill>
                    <a:srgbClr val="000000"/>
                  </a:solidFill>
                </a:uFill>
                <a:latin typeface="Tahoma"/>
                <a:cs typeface="Arial"/>
                <a:sym typeface="Arial"/>
              </a:rPr>
              <a:t>maior</a:t>
            </a:r>
            <a:r>
              <a:rPr b="1" dirty="0">
                <a:solidFill>
                  <a:srgbClr val="00B050"/>
                </a:solidFill>
                <a:uFill>
                  <a:solidFill>
                    <a:srgbClr val="000000"/>
                  </a:solidFill>
                </a:uFill>
                <a:latin typeface="Tahoma"/>
                <a:cs typeface="Arial"/>
                <a:sym typeface="Arial"/>
              </a:rPr>
              <a:t> </a:t>
            </a:r>
            <a:r>
              <a:rPr lang="en-US" b="1" dirty="0" err="1">
                <a:solidFill>
                  <a:srgbClr val="00B050"/>
                </a:solidFill>
                <a:uFill>
                  <a:solidFill>
                    <a:srgbClr val="000000"/>
                  </a:solidFill>
                </a:uFill>
                <a:latin typeface="Tahoma"/>
                <a:cs typeface="Arial"/>
                <a:sym typeface="Arial"/>
              </a:rPr>
              <a:t>possível</a:t>
            </a:r>
            <a:endParaRPr b="1" dirty="0">
              <a:solidFill>
                <a:srgbClr val="00B050"/>
              </a:solidFill>
              <a:uFill>
                <a:solidFill>
                  <a:srgbClr val="000000"/>
                </a:solidFill>
              </a:uFill>
              <a:latin typeface="Tahoma"/>
              <a:cs typeface="Arial"/>
              <a:sym typeface="Arial"/>
            </a:endParaRPr>
          </a:p>
          <a:p>
            <a:pPr marL="38100" marR="38100">
              <a:spcBef>
                <a:spcPts val="1200"/>
              </a:spcBef>
              <a:buClr>
                <a:srgbClr val="062B6B"/>
              </a:buClr>
              <a:defRPr sz="18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ahoma"/>
                <a:cs typeface="Arial"/>
                <a:sym typeface="Arial"/>
              </a:rPr>
              <a:t> </a:t>
            </a:r>
            <a:r>
              <a:rPr lang="en-US" b="1" dirty="0" err="1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ahoma"/>
                <a:cs typeface="Arial"/>
                <a:sym typeface="Arial"/>
              </a:rPr>
              <a:t>Considerando</a:t>
            </a:r>
            <a:r>
              <a:rPr lang="en-US" b="1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ahoma"/>
                <a:cs typeface="Arial"/>
                <a:sym typeface="Arial"/>
              </a:rPr>
              <a:t> </a:t>
            </a:r>
            <a:r>
              <a:rPr lang="en-US" b="1" dirty="0" err="1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ahoma"/>
                <a:cs typeface="Arial"/>
                <a:sym typeface="Arial"/>
              </a:rPr>
              <a:t>todas</a:t>
            </a:r>
            <a:r>
              <a:rPr lang="en-US" b="1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ahoma"/>
                <a:cs typeface="Arial"/>
                <a:sym typeface="Arial"/>
              </a:rPr>
              <a:t> as </a:t>
            </a:r>
            <a:r>
              <a:rPr lang="en-US" b="1" dirty="0" err="1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ahoma"/>
                <a:cs typeface="Arial"/>
                <a:sym typeface="Arial"/>
              </a:rPr>
              <a:t>adjacências</a:t>
            </a:r>
            <a:endParaRPr b="1" dirty="0">
              <a:solidFill>
                <a:srgbClr val="C00000"/>
              </a:solidFill>
              <a:uFill>
                <a:solidFill>
                  <a:srgbClr val="000000"/>
                </a:solidFill>
              </a:uFill>
              <a:latin typeface="Tahoma"/>
              <a:cs typeface="Arial"/>
              <a:sym typeface="Arial"/>
            </a:endParaRPr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D35D062C-CD70-4C64-B63F-D05D85F0A208}"/>
              </a:ext>
            </a:extLst>
          </p:cNvPr>
          <p:cNvSpPr/>
          <p:nvPr/>
        </p:nvSpPr>
        <p:spPr>
          <a:xfrm>
            <a:off x="5127381" y="2781458"/>
            <a:ext cx="2717800" cy="571500"/>
          </a:xfrm>
          <a:prstGeom prst="rect">
            <a:avLst/>
          </a:prstGeom>
          <a:solidFill>
            <a:schemeClr val="accent3">
              <a:lumMod val="95000"/>
            </a:schemeClr>
          </a:solidFill>
          <a:ln w="25400"/>
        </p:spPr>
        <p:txBody>
          <a:bodyPr lIns="50800" tIns="50800" rIns="50800" bIns="50800" anchor="ctr"/>
          <a:lstStyle/>
          <a:p>
            <a:pPr marL="39686" marR="39686"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sz="240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17" name="Rectangle">
            <a:extLst>
              <a:ext uri="{FF2B5EF4-FFF2-40B4-BE49-F238E27FC236}">
                <a16:creationId xmlns:a16="http://schemas.microsoft.com/office/drawing/2014/main" id="{8C501C1C-4418-43C8-8ABA-9CF7F3DC38DA}"/>
              </a:ext>
            </a:extLst>
          </p:cNvPr>
          <p:cNvSpPr/>
          <p:nvPr/>
        </p:nvSpPr>
        <p:spPr>
          <a:xfrm>
            <a:off x="5029566" y="3401337"/>
            <a:ext cx="4114069" cy="342900"/>
          </a:xfrm>
          <a:prstGeom prst="rect">
            <a:avLst/>
          </a:prstGeom>
          <a:solidFill>
            <a:schemeClr val="accent3">
              <a:lumMod val="95000"/>
            </a:schemeClr>
          </a:solidFill>
          <a:ln w="25400"/>
        </p:spPr>
        <p:txBody>
          <a:bodyPr lIns="50800" tIns="50800" rIns="50800" bIns="50800" anchor="ctr"/>
          <a:lstStyle/>
          <a:p>
            <a:pPr marL="39686" marR="39686"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sz="240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9A33263-F7F9-4C3D-9D39-B996B65AA4F4}"/>
                  </a:ext>
                </a:extLst>
              </p:cNvPr>
              <p:cNvSpPr/>
              <p:nvPr/>
            </p:nvSpPr>
            <p:spPr>
              <a:xfrm>
                <a:off x="4835981" y="914400"/>
                <a:ext cx="5706819" cy="763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𝐅</m:t>
                      </m:r>
                      <m:r>
                        <a:rPr lang="en-US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(</m:t>
                      </m:r>
                      <m:r>
                        <a:rPr lang="en-US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𝐀</m:t>
                      </m:r>
                      <m:r>
                        <a:rPr lang="en-US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,</m:t>
                      </m:r>
                      <m:r>
                        <a:rPr lang="en-US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𝐁</m:t>
                      </m:r>
                      <m:r>
                        <a:rPr lang="en-US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,</m:t>
                      </m:r>
                      <m:r>
                        <a:rPr lang="en-US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𝐂</m:t>
                      </m:r>
                      <m:r>
                        <a:rPr lang="en-US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,</m:t>
                      </m:r>
                      <m:r>
                        <a:rPr lang="en-US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𝐃</m:t>
                      </m:r>
                      <m:r>
                        <a:rPr lang="en-US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)=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𝒎</m:t>
                          </m:r>
                          <m:r>
                            <a:rPr lang="en-US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(</m:t>
                          </m:r>
                          <m:r>
                            <a:rPr lang="en-US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𝟎</m:t>
                          </m:r>
                          <m:r>
                            <a:rPr lang="en-US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,</m:t>
                          </m:r>
                          <m:r>
                            <a:rPr lang="en-US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𝟐</m:t>
                          </m:r>
                          <m:r>
                            <a:rPr lang="en-US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,</m:t>
                          </m:r>
                          <m:r>
                            <a:rPr lang="en-US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𝟓</m:t>
                          </m:r>
                          <m:r>
                            <a:rPr lang="en-US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,</m:t>
                          </m:r>
                          <m:r>
                            <a:rPr lang="en-US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𝟖</m:t>
                          </m:r>
                          <m:r>
                            <a:rPr lang="en-US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,</m:t>
                          </m:r>
                          <m:r>
                            <a:rPr lang="en-US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𝟗</m:t>
                          </m:r>
                          <m:r>
                            <a:rPr lang="en-US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,</m:t>
                          </m:r>
                          <m:r>
                            <a:rPr lang="en-US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𝟏𝟎</m:t>
                          </m:r>
                          <m:r>
                            <a:rPr lang="en-US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,</m:t>
                          </m:r>
                          <m:r>
                            <a:rPr lang="en-US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𝟏𝟏</m:t>
                          </m:r>
                          <m:r>
                            <a:rPr lang="en-US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,</m:t>
                          </m:r>
                          <m:r>
                            <a:rPr lang="en-US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𝟏𝟐</m:t>
                          </m:r>
                          <m:r>
                            <a:rPr lang="en-US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,</m:t>
                          </m:r>
                          <m:r>
                            <a:rPr lang="en-US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𝟏𝟑</m:t>
                          </m:r>
                          <m:r>
                            <a:rPr lang="en-US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,</m:t>
                          </m:r>
                          <m:r>
                            <a:rPr lang="en-US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𝟏𝟒</m:t>
                          </m:r>
                          <m:r>
                            <a:rPr lang="en-US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,</m:t>
                          </m:r>
                          <m:r>
                            <a:rPr lang="en-US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𝟏𝟓</m:t>
                          </m:r>
                          <m:r>
                            <a:rPr lang="en-US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9A33263-F7F9-4C3D-9D39-B996B65AA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981" y="914400"/>
                <a:ext cx="5706819" cy="763094"/>
              </a:xfrm>
              <a:prstGeom prst="rect">
                <a:avLst/>
              </a:prstGeom>
              <a:blipFill>
                <a:blip r:embed="rId4"/>
                <a:stretch>
                  <a:fillRect t="-123333" b="-171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568D953-AFE6-46B5-81DE-B29907CAEDCC}"/>
                  </a:ext>
                </a:extLst>
              </p:cNvPr>
              <p:cNvSpPr/>
              <p:nvPr/>
            </p:nvSpPr>
            <p:spPr>
              <a:xfrm>
                <a:off x="4908424" y="1651378"/>
                <a:ext cx="6158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𝐅</m:t>
                      </m:r>
                      <m:r>
                        <a:rPr lang="en-US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=</m:t>
                      </m:r>
                    </m:oMath>
                  </m:oMathPara>
                </a14:m>
                <a:endParaRPr lang="en-US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568D953-AFE6-46B5-81DE-B29907CAED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424" y="1651378"/>
                <a:ext cx="61587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98A685E-59AC-4CAE-80DE-FEF0DF3A3D76}"/>
                  </a:ext>
                </a:extLst>
              </p:cNvPr>
              <p:cNvSpPr/>
              <p:nvPr/>
            </p:nvSpPr>
            <p:spPr>
              <a:xfrm>
                <a:off x="5330992" y="1648229"/>
                <a:ext cx="1755609" cy="3699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𝐀</m:t>
                      </m:r>
                      <m:r>
                        <a:rPr lang="en-US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𝑫</m:t>
                          </m:r>
                        </m:e>
                      </m:acc>
                      <m:r>
                        <a:rPr lang="en-US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r>
                        <a:rPr lang="en-US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𝐁</m:t>
                      </m:r>
                      <m:acc>
                        <m:accPr>
                          <m:chr m:val="̅"/>
                          <m:ctrlPr>
                            <a:rPr lang="en-US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𝑪</m:t>
                          </m:r>
                        </m:e>
                      </m:acc>
                      <m:r>
                        <a:rPr lang="en-US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𝑫</m:t>
                      </m:r>
                    </m:oMath>
                  </m:oMathPara>
                </a14:m>
                <a:endParaRPr lang="en-US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98A685E-59AC-4CAE-80DE-FEF0DF3A3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992" y="1648229"/>
                <a:ext cx="1755609" cy="3699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C3C85AC-1F96-4798-8AE3-505FB0E085F5}"/>
                  </a:ext>
                </a:extLst>
              </p:cNvPr>
              <p:cNvSpPr/>
              <p:nvPr/>
            </p:nvSpPr>
            <p:spPr>
              <a:xfrm>
                <a:off x="5325404" y="1652036"/>
                <a:ext cx="10214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𝐀</m:t>
                      </m:r>
                      <m:r>
                        <a:rPr lang="en-US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𝑫</m:t>
                          </m:r>
                        </m:e>
                      </m:acc>
                    </m:oMath>
                  </m:oMathPara>
                </a14:m>
                <a:endParaRPr lang="en-US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C3C85AC-1F96-4798-8AE3-505FB0E085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5404" y="1652036"/>
                <a:ext cx="102143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C9D6712-1A2C-446D-A642-B6A7FAE9B653}"/>
                  </a:ext>
                </a:extLst>
              </p:cNvPr>
              <p:cNvSpPr/>
              <p:nvPr/>
            </p:nvSpPr>
            <p:spPr>
              <a:xfrm>
                <a:off x="5325403" y="1648517"/>
                <a:ext cx="4058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𝐀</m:t>
                      </m:r>
                    </m:oMath>
                  </m:oMathPara>
                </a14:m>
                <a:endParaRPr lang="en-US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C9D6712-1A2C-446D-A642-B6A7FAE9B6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5403" y="1648517"/>
                <a:ext cx="40588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">
            <a:extLst>
              <a:ext uri="{FF2B5EF4-FFF2-40B4-BE49-F238E27FC236}">
                <a16:creationId xmlns:a16="http://schemas.microsoft.com/office/drawing/2014/main" id="{885F703C-0827-4F47-B76C-BCA6525255D7}"/>
              </a:ext>
            </a:extLst>
          </p:cNvPr>
          <p:cNvSpPr/>
          <p:nvPr/>
        </p:nvSpPr>
        <p:spPr>
          <a:xfrm>
            <a:off x="2845929" y="2158811"/>
            <a:ext cx="495300" cy="914400"/>
          </a:xfrm>
          <a:prstGeom prst="ellipse">
            <a:avLst/>
          </a:prstGeom>
          <a:ln w="57150">
            <a:solidFill>
              <a:srgbClr val="DA273E"/>
            </a:solidFill>
          </a:ln>
        </p:spPr>
        <p:txBody>
          <a:bodyPr lIns="50800" tIns="50800" rIns="50800" bIns="50800" anchor="ctr"/>
          <a:lstStyle/>
          <a:p>
            <a:pPr marL="39686" marR="39686">
              <a:defRPr sz="2400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sz="2400">
              <a:solidFill>
                <a:srgbClr val="DA273E"/>
              </a:solidFill>
              <a:uFill>
                <a:solidFill>
                  <a:srgbClr val="DA273E"/>
                </a:solidFill>
              </a:uFill>
              <a:latin typeface="Times"/>
              <a:sym typeface="Times"/>
            </a:endParaRPr>
          </a:p>
        </p:txBody>
      </p:sp>
      <p:sp>
        <p:nvSpPr>
          <p:cNvPr id="24" name="Oval">
            <a:extLst>
              <a:ext uri="{FF2B5EF4-FFF2-40B4-BE49-F238E27FC236}">
                <a16:creationId xmlns:a16="http://schemas.microsoft.com/office/drawing/2014/main" id="{FB35C194-2A2E-4054-AC96-566162E81A7C}"/>
              </a:ext>
            </a:extLst>
          </p:cNvPr>
          <p:cNvSpPr/>
          <p:nvPr/>
        </p:nvSpPr>
        <p:spPr>
          <a:xfrm>
            <a:off x="2152831" y="2581720"/>
            <a:ext cx="2298700" cy="914400"/>
          </a:xfrm>
          <a:prstGeom prst="ellipse">
            <a:avLst/>
          </a:prstGeom>
          <a:ln w="57150">
            <a:solidFill>
              <a:srgbClr val="DA273E"/>
            </a:solidFill>
          </a:ln>
        </p:spPr>
        <p:txBody>
          <a:bodyPr lIns="50800" tIns="50800" rIns="50800" bIns="50800" anchor="ctr"/>
          <a:lstStyle/>
          <a:p>
            <a:pPr marL="39686" marR="39686">
              <a:defRPr sz="2400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sz="2400">
              <a:solidFill>
                <a:srgbClr val="DA273E"/>
              </a:solidFill>
              <a:uFill>
                <a:solidFill>
                  <a:srgbClr val="DA273E"/>
                </a:solidFill>
              </a:uFill>
              <a:latin typeface="Times"/>
              <a:sym typeface="Times"/>
            </a:endParaRPr>
          </a:p>
        </p:txBody>
      </p:sp>
      <p:grpSp>
        <p:nvGrpSpPr>
          <p:cNvPr id="25" name="Group">
            <a:extLst>
              <a:ext uri="{FF2B5EF4-FFF2-40B4-BE49-F238E27FC236}">
                <a16:creationId xmlns:a16="http://schemas.microsoft.com/office/drawing/2014/main" id="{1C1094DA-F3D8-443E-A539-41669281D7A2}"/>
              </a:ext>
            </a:extLst>
          </p:cNvPr>
          <p:cNvGrpSpPr/>
          <p:nvPr/>
        </p:nvGrpSpPr>
        <p:grpSpPr>
          <a:xfrm>
            <a:off x="1870345" y="1332178"/>
            <a:ext cx="2941768" cy="2508297"/>
            <a:chOff x="455" y="-2958"/>
            <a:chExt cx="2941766" cy="2508296"/>
          </a:xfrm>
        </p:grpSpPr>
        <p:sp>
          <p:nvSpPr>
            <p:cNvPr id="26" name="Line">
              <a:extLst>
                <a:ext uri="{FF2B5EF4-FFF2-40B4-BE49-F238E27FC236}">
                  <a16:creationId xmlns:a16="http://schemas.microsoft.com/office/drawing/2014/main" id="{B7299389-315F-4EBD-9EA9-CFA43D4140D6}"/>
                </a:ext>
              </a:extLst>
            </p:cNvPr>
            <p:cNvSpPr/>
            <p:nvPr/>
          </p:nvSpPr>
          <p:spPr>
            <a:xfrm>
              <a:off x="455" y="1423"/>
              <a:ext cx="893698" cy="8266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53" h="18296" extrusionOk="0">
                  <a:moveTo>
                    <a:pt x="0" y="12161"/>
                  </a:moveTo>
                  <a:cubicBezTo>
                    <a:pt x="0" y="12161"/>
                    <a:pt x="16602" y="21600"/>
                    <a:pt x="19101" y="17062"/>
                  </a:cubicBezTo>
                  <a:cubicBezTo>
                    <a:pt x="21600" y="12524"/>
                    <a:pt x="9997" y="0"/>
                    <a:pt x="9997" y="0"/>
                  </a:cubicBezTo>
                </a:path>
              </a:pathLst>
            </a:custGeom>
            <a:noFill/>
            <a:ln w="57150" cap="flat">
              <a:solidFill>
                <a:srgbClr val="DA273E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39686" marR="39686">
                <a:defRPr sz="240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sym typeface="Times"/>
              </a:endParaRPr>
            </a:p>
          </p:txBody>
        </p:sp>
        <p:sp>
          <p:nvSpPr>
            <p:cNvPr id="27" name="Line">
              <a:extLst>
                <a:ext uri="{FF2B5EF4-FFF2-40B4-BE49-F238E27FC236}">
                  <a16:creationId xmlns:a16="http://schemas.microsoft.com/office/drawing/2014/main" id="{9FF04046-2DC1-4860-A4F6-2E05F371DB18}"/>
                </a:ext>
              </a:extLst>
            </p:cNvPr>
            <p:cNvSpPr/>
            <p:nvPr/>
          </p:nvSpPr>
          <p:spPr>
            <a:xfrm flipH="1">
              <a:off x="2048523" y="-2958"/>
              <a:ext cx="893698" cy="826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53" h="18296" extrusionOk="0">
                  <a:moveTo>
                    <a:pt x="0" y="12161"/>
                  </a:moveTo>
                  <a:cubicBezTo>
                    <a:pt x="0" y="12161"/>
                    <a:pt x="16602" y="21600"/>
                    <a:pt x="19101" y="17062"/>
                  </a:cubicBezTo>
                  <a:cubicBezTo>
                    <a:pt x="21600" y="12524"/>
                    <a:pt x="9997" y="0"/>
                    <a:pt x="9997" y="0"/>
                  </a:cubicBezTo>
                </a:path>
              </a:pathLst>
            </a:custGeom>
            <a:noFill/>
            <a:ln w="57150" cap="flat">
              <a:solidFill>
                <a:srgbClr val="DA273E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39686" marR="39686">
                <a:defRPr sz="240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sym typeface="Times"/>
              </a:endParaRPr>
            </a:p>
          </p:txBody>
        </p:sp>
        <p:sp>
          <p:nvSpPr>
            <p:cNvPr id="28" name="Line">
              <a:extLst>
                <a:ext uri="{FF2B5EF4-FFF2-40B4-BE49-F238E27FC236}">
                  <a16:creationId xmlns:a16="http://schemas.microsoft.com/office/drawing/2014/main" id="{D4D5C49D-D20C-4CFB-914D-FA09011D1E4B}"/>
                </a:ext>
              </a:extLst>
            </p:cNvPr>
            <p:cNvSpPr/>
            <p:nvPr/>
          </p:nvSpPr>
          <p:spPr>
            <a:xfrm rot="10800000">
              <a:off x="1980143" y="1662442"/>
              <a:ext cx="893698" cy="8266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53" h="18296" extrusionOk="0">
                  <a:moveTo>
                    <a:pt x="0" y="12161"/>
                  </a:moveTo>
                  <a:cubicBezTo>
                    <a:pt x="0" y="12161"/>
                    <a:pt x="16602" y="21600"/>
                    <a:pt x="19101" y="17062"/>
                  </a:cubicBezTo>
                  <a:cubicBezTo>
                    <a:pt x="21600" y="12524"/>
                    <a:pt x="9997" y="0"/>
                    <a:pt x="9997" y="0"/>
                  </a:cubicBezTo>
                </a:path>
              </a:pathLst>
            </a:custGeom>
            <a:noFill/>
            <a:ln w="57150" cap="flat">
              <a:solidFill>
                <a:srgbClr val="DA273E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39686" marR="39686">
                <a:defRPr sz="240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sym typeface="Times"/>
              </a:endParaRPr>
            </a:p>
          </p:txBody>
        </p:sp>
        <p:sp>
          <p:nvSpPr>
            <p:cNvPr id="29" name="Line">
              <a:extLst>
                <a:ext uri="{FF2B5EF4-FFF2-40B4-BE49-F238E27FC236}">
                  <a16:creationId xmlns:a16="http://schemas.microsoft.com/office/drawing/2014/main" id="{0DF87369-3CE0-44A0-87F7-64D83970E88C}"/>
                </a:ext>
              </a:extLst>
            </p:cNvPr>
            <p:cNvSpPr/>
            <p:nvPr/>
          </p:nvSpPr>
          <p:spPr>
            <a:xfrm rot="10800000" flipH="1">
              <a:off x="17976" y="1678703"/>
              <a:ext cx="893697" cy="8266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53" h="18296" extrusionOk="0">
                  <a:moveTo>
                    <a:pt x="0" y="12161"/>
                  </a:moveTo>
                  <a:cubicBezTo>
                    <a:pt x="0" y="12161"/>
                    <a:pt x="16602" y="21600"/>
                    <a:pt x="19101" y="17062"/>
                  </a:cubicBezTo>
                  <a:cubicBezTo>
                    <a:pt x="21600" y="12524"/>
                    <a:pt x="9997" y="0"/>
                    <a:pt x="9997" y="0"/>
                  </a:cubicBezTo>
                </a:path>
              </a:pathLst>
            </a:custGeom>
            <a:noFill/>
            <a:ln w="57150" cap="flat">
              <a:solidFill>
                <a:srgbClr val="DA273E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39686" marR="39686">
                <a:defRPr sz="240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endPara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sym typeface="Times"/>
              </a:endParaRPr>
            </a:p>
          </p:txBody>
        </p:sp>
      </p:grpSp>
      <p:sp>
        <p:nvSpPr>
          <p:cNvPr id="33" name="Rectangle">
            <a:extLst>
              <a:ext uri="{FF2B5EF4-FFF2-40B4-BE49-F238E27FC236}">
                <a16:creationId xmlns:a16="http://schemas.microsoft.com/office/drawing/2014/main" id="{26302834-9924-F64B-AFCE-AD293F9582CE}"/>
              </a:ext>
            </a:extLst>
          </p:cNvPr>
          <p:cNvSpPr/>
          <p:nvPr/>
        </p:nvSpPr>
        <p:spPr>
          <a:xfrm>
            <a:off x="2286000" y="3903662"/>
            <a:ext cx="7213600" cy="2878138"/>
          </a:xfrm>
          <a:prstGeom prst="rect">
            <a:avLst/>
          </a:prstGeom>
          <a:solidFill>
            <a:schemeClr val="accent3">
              <a:lumMod val="95000"/>
            </a:schemeClr>
          </a:solidFill>
          <a:ln w="25400">
            <a:solidFill>
              <a:srgbClr val="062B6B"/>
            </a:solidFill>
            <a:miter lim="400000"/>
          </a:ln>
        </p:spPr>
        <p:txBody>
          <a:bodyPr lIns="50800" tIns="50800" rIns="50800" bIns="50800" anchor="ctr"/>
          <a:lstStyle/>
          <a:p>
            <a:pPr marL="39686" marR="39686"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sz="240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pic>
        <p:nvPicPr>
          <p:cNvPr id="34" name="droppedImage.pdf" descr="droppedImage.pdf">
            <a:extLst>
              <a:ext uri="{FF2B5EF4-FFF2-40B4-BE49-F238E27FC236}">
                <a16:creationId xmlns:a16="http://schemas.microsoft.com/office/drawing/2014/main" id="{6D57CFC6-A911-AA4C-80CB-35510654E1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1180" y="4472781"/>
            <a:ext cx="3416300" cy="1739900"/>
          </a:xfrm>
          <a:prstGeom prst="rect">
            <a:avLst/>
          </a:prstGeom>
          <a:ln w="25400"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663E8A1-67F2-1446-A3AA-6B7C12BB7B7E}"/>
                  </a:ext>
                </a:extLst>
              </p:cNvPr>
              <p:cNvSpPr/>
              <p:nvPr/>
            </p:nvSpPr>
            <p:spPr>
              <a:xfrm>
                <a:off x="2524126" y="3855283"/>
                <a:ext cx="1768433" cy="3699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𝐁</m:t>
                      </m:r>
                      <m:acc>
                        <m:accPr>
                          <m:chr m:val="̅"/>
                          <m:ctrlPr>
                            <a:rPr lang="en-US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𝑪</m:t>
                          </m:r>
                        </m:e>
                      </m:acc>
                      <m:r>
                        <a:rPr lang="en-US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𝑫</m:t>
                      </m:r>
                      <m:r>
                        <a:rPr lang="en-US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r>
                        <a:rPr lang="en-US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𝐀</m:t>
                      </m:r>
                      <m:r>
                        <a:rPr lang="en-US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𝑫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663E8A1-67F2-1446-A3AA-6B7C12BB7B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126" y="3855283"/>
                <a:ext cx="1768433" cy="36990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37E485E-0FAC-B046-94F4-851204953740}"/>
                  </a:ext>
                </a:extLst>
              </p:cNvPr>
              <p:cNvSpPr/>
              <p:nvPr/>
            </p:nvSpPr>
            <p:spPr>
              <a:xfrm>
                <a:off x="4410172" y="4288115"/>
                <a:ext cx="4058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𝐀</m:t>
                      </m:r>
                    </m:oMath>
                  </m:oMathPara>
                </a14:m>
                <a:endParaRPr lang="en-US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37E485E-0FAC-B046-94F4-8512049537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172" y="4288115"/>
                <a:ext cx="40588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FBB1A9E-3E12-F544-B1AC-FB3D0589D7F4}"/>
                  </a:ext>
                </a:extLst>
              </p:cNvPr>
              <p:cNvSpPr/>
              <p:nvPr/>
            </p:nvSpPr>
            <p:spPr>
              <a:xfrm>
                <a:off x="4411775" y="4717262"/>
                <a:ext cx="402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𝐁</m:t>
                      </m:r>
                    </m:oMath>
                  </m:oMathPara>
                </a14:m>
                <a:endParaRPr lang="en-US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FBB1A9E-3E12-F544-B1AC-FB3D0589D7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775" y="4717262"/>
                <a:ext cx="40267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61B23EC-A0E1-004D-BBB2-4C664E1E41D2}"/>
                  </a:ext>
                </a:extLst>
              </p:cNvPr>
              <p:cNvSpPr/>
              <p:nvPr/>
            </p:nvSpPr>
            <p:spPr>
              <a:xfrm>
                <a:off x="4189566" y="4846866"/>
                <a:ext cx="393056" cy="3699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𝑪</m:t>
                          </m:r>
                        </m:e>
                      </m:acc>
                    </m:oMath>
                  </m:oMathPara>
                </a14:m>
                <a:endParaRPr lang="en-US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61B23EC-A0E1-004D-BBB2-4C664E1E41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9566" y="4846866"/>
                <a:ext cx="393056" cy="36990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D778764-1C91-CA45-8166-43FDC1E48D43}"/>
                  </a:ext>
                </a:extLst>
              </p:cNvPr>
              <p:cNvSpPr/>
              <p:nvPr/>
            </p:nvSpPr>
            <p:spPr>
              <a:xfrm>
                <a:off x="4405363" y="4975463"/>
                <a:ext cx="4154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𝐃</m:t>
                      </m:r>
                    </m:oMath>
                  </m:oMathPara>
                </a14:m>
                <a:endParaRPr lang="en-US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D778764-1C91-CA45-8166-43FDC1E48D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5363" y="4975463"/>
                <a:ext cx="41549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D46AAD8-C3B7-7649-BF23-67D9F7E917B6}"/>
                  </a:ext>
                </a:extLst>
              </p:cNvPr>
              <p:cNvSpPr/>
              <p:nvPr/>
            </p:nvSpPr>
            <p:spPr>
              <a:xfrm>
                <a:off x="4405363" y="5473393"/>
                <a:ext cx="4154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</m:oMath>
                  </m:oMathPara>
                </a14:m>
                <a:endParaRPr lang="en-US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D46AAD8-C3B7-7649-BF23-67D9F7E917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5363" y="5473393"/>
                <a:ext cx="41549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6A19BC3-4517-7340-91CE-84E2092070A6}"/>
                  </a:ext>
                </a:extLst>
              </p:cNvPr>
              <p:cNvSpPr/>
              <p:nvPr/>
            </p:nvSpPr>
            <p:spPr>
              <a:xfrm>
                <a:off x="4402157" y="5705760"/>
                <a:ext cx="4219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en-US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𝑫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6A19BC3-4517-7340-91CE-84E2092070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157" y="5705760"/>
                <a:ext cx="42191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2DCDA58-2713-1940-A9E2-C7CD9A5E2533}"/>
              </a:ext>
            </a:extLst>
          </p:cNvPr>
          <p:cNvSpPr txBox="1"/>
          <p:nvPr/>
        </p:nvSpPr>
        <p:spPr>
          <a:xfrm>
            <a:off x="4689231" y="23797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41175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6" grpId="0" animBg="1" advAuto="0"/>
      <p:bldP spid="16" grpId="1" animBg="1"/>
      <p:bldP spid="17" grpId="0" animBg="1" advAuto="0"/>
      <p:bldP spid="17" grpId="1" animBg="1"/>
      <p:bldP spid="18" grpId="0"/>
      <p:bldP spid="19" grpId="0"/>
      <p:bldP spid="20" grpId="0"/>
      <p:bldP spid="21" grpId="0"/>
      <p:bldP spid="22" grpId="0"/>
      <p:bldP spid="23" grpId="0" animBg="1" advAuto="0"/>
      <p:bldP spid="24" grpId="0" animBg="1" advAuto="0"/>
      <p:bldP spid="25" grpId="0" animBg="1" advAuto="0"/>
      <p:bldP spid="33" grpId="0" animBg="1"/>
      <p:bldP spid="33" grpId="1" animBg="1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Two-Level Simplif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/>
              <a:t>Exemplo de </a:t>
            </a:r>
            <a:r>
              <a:rPr lang="pt-BR" dirty="0" err="1"/>
              <a:t>K-map</a:t>
            </a:r>
            <a:r>
              <a:rPr lang="pt-BR" dirty="0"/>
              <a:t>: Comparador de Dois Bits</a:t>
            </a:r>
          </a:p>
        </p:txBody>
      </p:sp>
      <p:sp>
        <p:nvSpPr>
          <p:cNvPr id="519" name="Design Approach:…"/>
          <p:cNvSpPr txBox="1"/>
          <p:nvPr/>
        </p:nvSpPr>
        <p:spPr>
          <a:xfrm>
            <a:off x="304800" y="5029201"/>
            <a:ext cx="6629400" cy="993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marL="38100" marR="38100" algn="ctr">
              <a:lnSpc>
                <a:spcPct val="85000"/>
              </a:lnSpc>
              <a:buClr>
                <a:srgbClr val="062B6B"/>
              </a:buClr>
              <a:defRPr sz="18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b="1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Abordagem de Design</a:t>
            </a:r>
          </a:p>
          <a:p>
            <a:pPr marL="38100" marR="38100" algn="ctr">
              <a:lnSpc>
                <a:spcPct val="85000"/>
              </a:lnSpc>
              <a:buClr>
                <a:srgbClr val="062B6B"/>
              </a:buClr>
              <a:defRPr sz="18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lang="pt-BR" b="1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  <a:p>
            <a:pPr marL="38100" marR="38100" algn="ctr">
              <a:lnSpc>
                <a:spcPct val="85000"/>
              </a:lnSpc>
              <a:buClr>
                <a:srgbClr val="062B6B"/>
              </a:buClr>
              <a:defRPr sz="18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Escrever um  </a:t>
            </a:r>
            <a:r>
              <a:rPr lang="pt-BR" b="1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K-map</a:t>
            </a:r>
            <a:r>
              <a:rPr lang="pt-BR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 de 4 variáveis</a:t>
            </a:r>
          </a:p>
          <a:p>
            <a:pPr marL="38100" marR="38100" algn="ctr">
              <a:lnSpc>
                <a:spcPct val="85000"/>
              </a:lnSpc>
              <a:buClr>
                <a:srgbClr val="062B6B"/>
              </a:buClr>
              <a:defRPr sz="18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para cada uma das 3 saídas</a:t>
            </a:r>
          </a:p>
        </p:txBody>
      </p:sp>
      <p:sp>
        <p:nvSpPr>
          <p:cNvPr id="5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fld id="{86CB4B4D-7CA3-9044-876B-883B54F8677D}" type="slidenum">
              <a:rPr lang="pt-BR" smtClean="0">
                <a:solidFill>
                  <a:srgbClr val="000000"/>
                </a:solidFill>
                <a:cs typeface="Arial" panose="020B0604020202020204" pitchFamily="34" charset="0"/>
              </a:rPr>
              <a:pPr eaLnBrk="1" hangingPunct="1">
                <a:defRPr/>
              </a:pPr>
              <a:t>114</a:t>
            </a:fld>
            <a:endParaRPr lang="pt-BR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522" name="Table"/>
          <p:cNvGraphicFramePr/>
          <p:nvPr/>
        </p:nvGraphicFramePr>
        <p:xfrm>
          <a:off x="7086600" y="990600"/>
          <a:ext cx="2667000" cy="5354320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A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B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C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D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F1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F2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F3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523" name="Table"/>
          <p:cNvGraphicFramePr/>
          <p:nvPr/>
        </p:nvGraphicFramePr>
        <p:xfrm>
          <a:off x="2902297" y="1371600"/>
          <a:ext cx="2641600" cy="3079814"/>
        </p:xfrm>
        <a:graphic>
          <a:graphicData uri="http://schemas.openxmlformats.org/drawingml/2006/table">
            <a:tbl>
              <a:tblPr/>
              <a:tblGrid>
                <a:gridCol w="58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200">
                <a:tc rowSpan="2"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A</a:t>
                      </a:r>
                      <a:endParaRPr lang="en-US"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200">
                <a:tc rowSpan="2"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F1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AB = CD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R="39686" algn="l" defTabSz="914400">
                        <a:lnSpc>
                          <a:spcPct val="200000"/>
                        </a:lnSpc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B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200">
                <a:tc rowSpan="2"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F2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AB &lt; CD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R="39686" algn="l" defTabSz="914400">
                        <a:lnSpc>
                          <a:spcPct val="200000"/>
                        </a:lnSpc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C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3200">
                <a:tc rowSpan="2"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F3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AB &gt; CD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R="39686" algn="l" defTabSz="914400">
                        <a:lnSpc>
                          <a:spcPct val="200000"/>
                        </a:lnSpc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D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3200">
                <a:tc rowSpan="2"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B w="0">
                      <a:miter lim="400000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84566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9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Two-Level Simplif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/>
              <a:t>Exemplo de </a:t>
            </a:r>
            <a:r>
              <a:rPr lang="pt-BR" dirty="0" err="1"/>
              <a:t>K-map</a:t>
            </a:r>
            <a:r>
              <a:rPr lang="pt-BR" dirty="0"/>
              <a:t>: Comparador de Dois Bits </a:t>
            </a:r>
            <a:r>
              <a:rPr lang="en-US" dirty="0"/>
              <a:t>(Cont.)</a:t>
            </a:r>
            <a:endParaRPr dirty="0"/>
          </a:p>
        </p:txBody>
      </p:sp>
      <p:sp>
        <p:nvSpPr>
          <p:cNvPr id="5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fld id="{86CB4B4D-7CA3-9044-876B-883B54F8677D}" type="slidenum">
              <a:rPr>
                <a:solidFill>
                  <a:srgbClr val="000000"/>
                </a:solidFill>
                <a:cs typeface="Arial" panose="020B0604020202020204" pitchFamily="34" charset="0"/>
              </a:rPr>
              <a:pPr eaLnBrk="1" hangingPunct="1">
                <a:defRPr/>
              </a:pPr>
              <a:t>115</a:t>
            </a:fld>
            <a:endParaRPr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522" name="Table"/>
          <p:cNvGraphicFramePr/>
          <p:nvPr/>
        </p:nvGraphicFramePr>
        <p:xfrm>
          <a:off x="7086600" y="990600"/>
          <a:ext cx="2667000" cy="5354320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A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B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C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D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F1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F2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F3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15" name="Table">
            <a:extLst>
              <a:ext uri="{FF2B5EF4-FFF2-40B4-BE49-F238E27FC236}">
                <a16:creationId xmlns:a16="http://schemas.microsoft.com/office/drawing/2014/main" id="{C2D769E5-4632-48E0-A4F5-6697366E653F}"/>
              </a:ext>
            </a:extLst>
          </p:cNvPr>
          <p:cNvGraphicFramePr/>
          <p:nvPr/>
        </p:nvGraphicFramePr>
        <p:xfrm>
          <a:off x="2057400" y="909935"/>
          <a:ext cx="4038600" cy="3898554"/>
        </p:xfrm>
        <a:graphic>
          <a:graphicData uri="http://schemas.openxmlformats.org/drawingml/2006/table">
            <a:tbl>
              <a:tblPr/>
              <a:tblGrid>
                <a:gridCol w="403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7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7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7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77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49759"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11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9759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11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9759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400" b="1">
                          <a:solidFill>
                            <a:srgbClr val="C00000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9759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400" b="1">
                          <a:solidFill>
                            <a:srgbClr val="C00000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9759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400" b="1">
                          <a:solidFill>
                            <a:srgbClr val="C00000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9759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400" b="1">
                          <a:solidFill>
                            <a:srgbClr val="C00000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K-map for F1">
            <a:extLst>
              <a:ext uri="{FF2B5EF4-FFF2-40B4-BE49-F238E27FC236}">
                <a16:creationId xmlns:a16="http://schemas.microsoft.com/office/drawing/2014/main" id="{8007391A-7308-4A96-8188-90B39070358C}"/>
              </a:ext>
            </a:extLst>
          </p:cNvPr>
          <p:cNvSpPr txBox="1"/>
          <p:nvPr/>
        </p:nvSpPr>
        <p:spPr>
          <a:xfrm>
            <a:off x="3471215" y="990600"/>
            <a:ext cx="245195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9686" marR="39686" defTabSz="914400">
              <a:defRPr sz="20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 sz="2400" i="1" dirty="0">
                <a:solidFill>
                  <a:srgbClr val="000000"/>
                </a:solidFill>
                <a:latin typeface="Tahoma"/>
              </a:rPr>
              <a:t>K-map </a:t>
            </a:r>
            <a:r>
              <a:rPr lang="en-US" sz="2400" i="1" dirty="0">
                <a:solidFill>
                  <a:srgbClr val="000000"/>
                </a:solidFill>
                <a:latin typeface="Tahoma"/>
              </a:rPr>
              <a:t>para</a:t>
            </a:r>
            <a:r>
              <a:rPr sz="2400" i="1" dirty="0">
                <a:solidFill>
                  <a:srgbClr val="000000"/>
                </a:solidFill>
                <a:latin typeface="Tahoma"/>
              </a:rPr>
              <a:t> F1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8CC634B-0E6E-4B6E-93C1-0B8D8E7E0B55}"/>
              </a:ext>
            </a:extLst>
          </p:cNvPr>
          <p:cNvGrpSpPr/>
          <p:nvPr/>
        </p:nvGrpSpPr>
        <p:grpSpPr>
          <a:xfrm>
            <a:off x="2050384" y="1684289"/>
            <a:ext cx="1150017" cy="723692"/>
            <a:chOff x="381000" y="1976735"/>
            <a:chExt cx="1150017" cy="7236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C00CA86-AD30-482A-976F-FBE2066E1A7C}"/>
                    </a:ext>
                  </a:extLst>
                </p:cNvPr>
                <p:cNvSpPr/>
                <p:nvPr/>
              </p:nvSpPr>
              <p:spPr>
                <a:xfrm>
                  <a:off x="381000" y="2238762"/>
                  <a:ext cx="69602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>
                            <a:solidFill>
                              <a:srgbClr val="0000FF"/>
                            </a:solidFill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𝑨𝑩</m:t>
                        </m:r>
                      </m:oMath>
                    </m:oMathPara>
                  </a14:m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C00CA86-AD30-482A-976F-FBE2066E1A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00" y="2238762"/>
                  <a:ext cx="696023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85552D40-7112-41A8-B6FC-280B7E1F6F73}"/>
                    </a:ext>
                  </a:extLst>
                </p:cNvPr>
                <p:cNvSpPr/>
                <p:nvPr/>
              </p:nvSpPr>
              <p:spPr>
                <a:xfrm>
                  <a:off x="838200" y="1976735"/>
                  <a:ext cx="69281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>
                            <a:solidFill>
                              <a:srgbClr val="0000FF"/>
                            </a:solidFill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𝑪𝑫</m:t>
                        </m:r>
                      </m:oMath>
                    </m:oMathPara>
                  </a14:m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85552D40-7112-41A8-B6FC-280B7E1F6F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1976735"/>
                  <a:ext cx="692817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Line">
              <a:extLst>
                <a:ext uri="{FF2B5EF4-FFF2-40B4-BE49-F238E27FC236}">
                  <a16:creationId xmlns:a16="http://schemas.microsoft.com/office/drawing/2014/main" id="{398CDB36-67A1-4EA8-ABE5-F4CE9715ED5D}"/>
                </a:ext>
              </a:extLst>
            </p:cNvPr>
            <p:cNvSpPr/>
            <p:nvPr/>
          </p:nvSpPr>
          <p:spPr>
            <a:xfrm>
              <a:off x="780180" y="2192306"/>
              <a:ext cx="407377" cy="320040"/>
            </a:xfrm>
            <a:prstGeom prst="line">
              <a:avLst/>
            </a:prstGeom>
            <a:noFill/>
            <a:ln w="25400" cap="flat">
              <a:solidFill>
                <a:srgbClr val="062B6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/>
              </a:pPr>
              <a:endParaRPr sz="2400">
                <a:solidFill>
                  <a:srgbClr val="000000"/>
                </a:solidFill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89EB210-7952-4BA5-9C7C-B9F0DBE24365}"/>
              </a:ext>
            </a:extLst>
          </p:cNvPr>
          <p:cNvSpPr/>
          <p:nvPr/>
        </p:nvSpPr>
        <p:spPr>
          <a:xfrm>
            <a:off x="8470900" y="990600"/>
            <a:ext cx="547472" cy="535432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3A570D-23C4-42DB-B745-70BCDA37CFEA}"/>
              </a:ext>
            </a:extLst>
          </p:cNvPr>
          <p:cNvCxnSpPr/>
          <p:nvPr/>
        </p:nvCxnSpPr>
        <p:spPr>
          <a:xfrm>
            <a:off x="8077200" y="2595265"/>
            <a:ext cx="1676400" cy="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A07B2A3-1BA4-46AB-9438-A5B193A7BD47}"/>
              </a:ext>
            </a:extLst>
          </p:cNvPr>
          <p:cNvCxnSpPr/>
          <p:nvPr/>
        </p:nvCxnSpPr>
        <p:spPr>
          <a:xfrm>
            <a:off x="8077200" y="3810000"/>
            <a:ext cx="1676400" cy="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4ECB457-2103-4E87-8B15-2F487C2F8CDD}"/>
              </a:ext>
            </a:extLst>
          </p:cNvPr>
          <p:cNvCxnSpPr/>
          <p:nvPr/>
        </p:nvCxnSpPr>
        <p:spPr>
          <a:xfrm>
            <a:off x="8077200" y="5105400"/>
            <a:ext cx="1676400" cy="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8A8DC01-F5EE-4F9E-9CAA-A6A7C54C6F60}"/>
              </a:ext>
            </a:extLst>
          </p:cNvPr>
          <p:cNvSpPr/>
          <p:nvPr/>
        </p:nvSpPr>
        <p:spPr>
          <a:xfrm>
            <a:off x="2971801" y="2286001"/>
            <a:ext cx="499415" cy="4719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EF1A40-6417-4F83-B8DC-2856EB3C1852}"/>
              </a:ext>
            </a:extLst>
          </p:cNvPr>
          <p:cNvSpPr/>
          <p:nvPr/>
        </p:nvSpPr>
        <p:spPr>
          <a:xfrm>
            <a:off x="3886200" y="2952235"/>
            <a:ext cx="457200" cy="4719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A6B198-D553-41D4-8D85-DAF2E090FA44}"/>
              </a:ext>
            </a:extLst>
          </p:cNvPr>
          <p:cNvSpPr/>
          <p:nvPr/>
        </p:nvSpPr>
        <p:spPr>
          <a:xfrm>
            <a:off x="4724400" y="3606721"/>
            <a:ext cx="381000" cy="4719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F457045-47EF-40C9-A79A-B4B4AC42EF06}"/>
              </a:ext>
            </a:extLst>
          </p:cNvPr>
          <p:cNvSpPr/>
          <p:nvPr/>
        </p:nvSpPr>
        <p:spPr>
          <a:xfrm>
            <a:off x="5562600" y="4234401"/>
            <a:ext cx="381000" cy="4719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9" name="F1 =…">
            <a:extLst>
              <a:ext uri="{FF2B5EF4-FFF2-40B4-BE49-F238E27FC236}">
                <a16:creationId xmlns:a16="http://schemas.microsoft.com/office/drawing/2014/main" id="{B661B098-39E9-44BA-981D-AFD0BE9B7E7C}"/>
              </a:ext>
            </a:extLst>
          </p:cNvPr>
          <p:cNvSpPr txBox="1"/>
          <p:nvPr/>
        </p:nvSpPr>
        <p:spPr>
          <a:xfrm>
            <a:off x="1752601" y="5801750"/>
            <a:ext cx="836769" cy="365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 algn="ctr">
              <a:lnSpc>
                <a:spcPct val="85000"/>
              </a:lnSpc>
              <a:buClr>
                <a:srgbClr val="C4237C"/>
              </a:buClr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en-US" sz="24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F1 = </a:t>
            </a:r>
            <a:endParaRPr sz="2400" b="1">
              <a:solidFill>
                <a:srgbClr val="DA273E"/>
              </a:solidFill>
              <a:uFill>
                <a:solidFill>
                  <a:srgbClr val="DA273E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30" name="A'B'C'D' + A'BC'D + ABCD + AB'CD'">
            <a:extLst>
              <a:ext uri="{FF2B5EF4-FFF2-40B4-BE49-F238E27FC236}">
                <a16:creationId xmlns:a16="http://schemas.microsoft.com/office/drawing/2014/main" id="{A56168CE-A199-4EB9-881E-31138A137807}"/>
              </a:ext>
            </a:extLst>
          </p:cNvPr>
          <p:cNvSpPr txBox="1"/>
          <p:nvPr/>
        </p:nvSpPr>
        <p:spPr>
          <a:xfrm>
            <a:off x="2523852" y="5750598"/>
            <a:ext cx="4486549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9686" marR="39686" defTabSz="914400"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 sz="2000"/>
              <a:t>A'B'C'D' + A'BC'D + ABCD + AB'CD'</a:t>
            </a:r>
          </a:p>
        </p:txBody>
      </p:sp>
      <p:sp>
        <p:nvSpPr>
          <p:cNvPr id="31" name="Rectangle">
            <a:extLst>
              <a:ext uri="{FF2B5EF4-FFF2-40B4-BE49-F238E27FC236}">
                <a16:creationId xmlns:a16="http://schemas.microsoft.com/office/drawing/2014/main" id="{B5DFBCCB-102C-40A6-BA21-58059B4AD04C}"/>
              </a:ext>
            </a:extLst>
          </p:cNvPr>
          <p:cNvSpPr/>
          <p:nvPr/>
        </p:nvSpPr>
        <p:spPr>
          <a:xfrm>
            <a:off x="2590800" y="5740400"/>
            <a:ext cx="1219200" cy="431800"/>
          </a:xfrm>
          <a:prstGeom prst="rect">
            <a:avLst/>
          </a:prstGeom>
          <a:solidFill>
            <a:srgbClr val="FFFFFF"/>
          </a:solidFill>
          <a:ln w="12700">
            <a:noFill/>
          </a:ln>
          <a:effectLst/>
        </p:spPr>
        <p:txBody>
          <a:bodyPr lIns="50800" tIns="50800" rIns="50800" bIns="50800" anchor="ctr"/>
          <a:lstStyle/>
          <a:p>
            <a:pPr marL="39686" marR="39686">
              <a:buClr>
                <a:srgbClr val="062B6B"/>
              </a:buClr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sz="240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E9A7D12-6999-4923-AF0F-109E7BAB6C03}"/>
              </a:ext>
            </a:extLst>
          </p:cNvPr>
          <p:cNvSpPr/>
          <p:nvPr/>
        </p:nvSpPr>
        <p:spPr>
          <a:xfrm>
            <a:off x="2172906" y="3500736"/>
            <a:ext cx="341694" cy="1235947"/>
          </a:xfrm>
          <a:custGeom>
            <a:avLst/>
            <a:gdLst>
              <a:gd name="connsiteX0" fmla="*/ 321598 w 341694"/>
              <a:gd name="connsiteY0" fmla="*/ 0 h 1235947"/>
              <a:gd name="connsiteX1" fmla="*/ 50 w 341694"/>
              <a:gd name="connsiteY1" fmla="*/ 512466 h 1235947"/>
              <a:gd name="connsiteX2" fmla="*/ 341694 w 341694"/>
              <a:gd name="connsiteY2" fmla="*/ 1235947 h 1235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94" h="1235947">
                <a:moveTo>
                  <a:pt x="321598" y="0"/>
                </a:moveTo>
                <a:cubicBezTo>
                  <a:pt x="159149" y="153237"/>
                  <a:pt x="-3299" y="306475"/>
                  <a:pt x="50" y="512466"/>
                </a:cubicBezTo>
                <a:cubicBezTo>
                  <a:pt x="3399" y="718457"/>
                  <a:pt x="266331" y="1106993"/>
                  <a:pt x="341694" y="1235947"/>
                </a:cubicBezTo>
              </a:path>
            </a:pathLst>
          </a:custGeom>
          <a:noFill/>
          <a:ln w="28575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Tahom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759DD2D-84E6-4D6C-B2BB-9FA957430717}"/>
                  </a:ext>
                </a:extLst>
              </p:cNvPr>
              <p:cNvSpPr/>
              <p:nvPr/>
            </p:nvSpPr>
            <p:spPr>
              <a:xfrm>
                <a:off x="1697778" y="3782506"/>
                <a:ext cx="4732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</m:t>
                      </m:r>
                    </m:oMath>
                  </m:oMathPara>
                </a14:m>
                <a:endParaRPr lang="en-US" sz="240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759DD2D-84E6-4D6C-B2BB-9FA957430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7778" y="3782506"/>
                <a:ext cx="47320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39E0FB91-A8C1-4BDB-82F7-691AAA69E3AE}"/>
              </a:ext>
            </a:extLst>
          </p:cNvPr>
          <p:cNvSpPr/>
          <p:nvPr/>
        </p:nvSpPr>
        <p:spPr>
          <a:xfrm rot="10800000">
            <a:off x="6172290" y="2930070"/>
            <a:ext cx="341694" cy="1235947"/>
          </a:xfrm>
          <a:custGeom>
            <a:avLst/>
            <a:gdLst>
              <a:gd name="connsiteX0" fmla="*/ 321598 w 341694"/>
              <a:gd name="connsiteY0" fmla="*/ 0 h 1235947"/>
              <a:gd name="connsiteX1" fmla="*/ 50 w 341694"/>
              <a:gd name="connsiteY1" fmla="*/ 512466 h 1235947"/>
              <a:gd name="connsiteX2" fmla="*/ 341694 w 341694"/>
              <a:gd name="connsiteY2" fmla="*/ 1235947 h 1235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94" h="1235947">
                <a:moveTo>
                  <a:pt x="321598" y="0"/>
                </a:moveTo>
                <a:cubicBezTo>
                  <a:pt x="159149" y="153237"/>
                  <a:pt x="-3299" y="306475"/>
                  <a:pt x="50" y="512466"/>
                </a:cubicBezTo>
                <a:cubicBezTo>
                  <a:pt x="3399" y="718457"/>
                  <a:pt x="266331" y="1106993"/>
                  <a:pt x="341694" y="1235947"/>
                </a:cubicBezTo>
              </a:path>
            </a:pathLst>
          </a:custGeom>
          <a:noFill/>
          <a:ln w="28575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Tahom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954E257-89B7-4190-AC7A-005F84723D88}"/>
                  </a:ext>
                </a:extLst>
              </p:cNvPr>
              <p:cNvSpPr/>
              <p:nvPr/>
            </p:nvSpPr>
            <p:spPr>
              <a:xfrm>
                <a:off x="6477001" y="3416318"/>
                <a:ext cx="4924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𝑩</m:t>
                      </m:r>
                    </m:oMath>
                  </m:oMathPara>
                </a14:m>
                <a:endParaRPr lang="en-US" sz="240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954E257-89B7-4190-AC7A-005F84723D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1" y="3416318"/>
                <a:ext cx="492443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E6BDCB13-752C-4E5E-94B6-12D499A37879}"/>
              </a:ext>
            </a:extLst>
          </p:cNvPr>
          <p:cNvSpPr/>
          <p:nvPr/>
        </p:nvSpPr>
        <p:spPr>
          <a:xfrm rot="16200000">
            <a:off x="4335839" y="4418411"/>
            <a:ext cx="341694" cy="1235947"/>
          </a:xfrm>
          <a:custGeom>
            <a:avLst/>
            <a:gdLst>
              <a:gd name="connsiteX0" fmla="*/ 321598 w 341694"/>
              <a:gd name="connsiteY0" fmla="*/ 0 h 1235947"/>
              <a:gd name="connsiteX1" fmla="*/ 50 w 341694"/>
              <a:gd name="connsiteY1" fmla="*/ 512466 h 1235947"/>
              <a:gd name="connsiteX2" fmla="*/ 341694 w 341694"/>
              <a:gd name="connsiteY2" fmla="*/ 1235947 h 1235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94" h="1235947">
                <a:moveTo>
                  <a:pt x="321598" y="0"/>
                </a:moveTo>
                <a:cubicBezTo>
                  <a:pt x="159149" y="153237"/>
                  <a:pt x="-3299" y="306475"/>
                  <a:pt x="50" y="512466"/>
                </a:cubicBezTo>
                <a:cubicBezTo>
                  <a:pt x="3399" y="718457"/>
                  <a:pt x="266331" y="1106993"/>
                  <a:pt x="341694" y="1235947"/>
                </a:cubicBezTo>
              </a:path>
            </a:pathLst>
          </a:custGeom>
          <a:noFill/>
          <a:ln w="28575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Tahom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BC2FADF-D84D-4A6D-A063-A5CB0104B542}"/>
                  </a:ext>
                </a:extLst>
              </p:cNvPr>
              <p:cNvSpPr/>
              <p:nvPr/>
            </p:nvSpPr>
            <p:spPr>
              <a:xfrm>
                <a:off x="4114800" y="5257801"/>
                <a:ext cx="5004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𝑫</m:t>
                      </m:r>
                    </m:oMath>
                  </m:oMathPara>
                </a14:m>
                <a:endParaRPr lang="en-US" sz="240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BC2FADF-D84D-4A6D-A063-A5CB0104B5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5257801"/>
                <a:ext cx="50045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8A7439A-0847-4442-9092-3833FA08524D}"/>
              </a:ext>
            </a:extLst>
          </p:cNvPr>
          <p:cNvSpPr/>
          <p:nvPr/>
        </p:nvSpPr>
        <p:spPr>
          <a:xfrm rot="5400000">
            <a:off x="5062384" y="1122682"/>
            <a:ext cx="341694" cy="1235947"/>
          </a:xfrm>
          <a:custGeom>
            <a:avLst/>
            <a:gdLst>
              <a:gd name="connsiteX0" fmla="*/ 321598 w 341694"/>
              <a:gd name="connsiteY0" fmla="*/ 0 h 1235947"/>
              <a:gd name="connsiteX1" fmla="*/ 50 w 341694"/>
              <a:gd name="connsiteY1" fmla="*/ 512466 h 1235947"/>
              <a:gd name="connsiteX2" fmla="*/ 341694 w 341694"/>
              <a:gd name="connsiteY2" fmla="*/ 1235947 h 1235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94" h="1235947">
                <a:moveTo>
                  <a:pt x="321598" y="0"/>
                </a:moveTo>
                <a:cubicBezTo>
                  <a:pt x="159149" y="153237"/>
                  <a:pt x="-3299" y="306475"/>
                  <a:pt x="50" y="512466"/>
                </a:cubicBezTo>
                <a:cubicBezTo>
                  <a:pt x="3399" y="718457"/>
                  <a:pt x="266331" y="1106993"/>
                  <a:pt x="341694" y="1235947"/>
                </a:cubicBezTo>
              </a:path>
            </a:pathLst>
          </a:custGeom>
          <a:noFill/>
          <a:ln w="28575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Tahom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31C89A3-CECD-4C84-AFDE-3970D0C7AE14}"/>
                  </a:ext>
                </a:extLst>
              </p:cNvPr>
              <p:cNvSpPr/>
              <p:nvPr/>
            </p:nvSpPr>
            <p:spPr>
              <a:xfrm>
                <a:off x="5591030" y="1338975"/>
                <a:ext cx="4619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𝑪</m:t>
                      </m:r>
                    </m:oMath>
                  </m:oMathPara>
                </a14:m>
                <a:endParaRPr lang="en-US" sz="240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31C89A3-CECD-4C84-AFDE-3970D0C7AE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030" y="1338975"/>
                <a:ext cx="46198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">
            <a:extLst>
              <a:ext uri="{FF2B5EF4-FFF2-40B4-BE49-F238E27FC236}">
                <a16:creationId xmlns:a16="http://schemas.microsoft.com/office/drawing/2014/main" id="{F47E54B2-2492-4991-A3D5-E7AA28327A58}"/>
              </a:ext>
            </a:extLst>
          </p:cNvPr>
          <p:cNvSpPr/>
          <p:nvPr/>
        </p:nvSpPr>
        <p:spPr>
          <a:xfrm>
            <a:off x="3839283" y="5760298"/>
            <a:ext cx="3130160" cy="431800"/>
          </a:xfrm>
          <a:prstGeom prst="rect">
            <a:avLst/>
          </a:prstGeom>
          <a:solidFill>
            <a:srgbClr val="FFFFFF"/>
          </a:solidFill>
          <a:ln w="12700">
            <a:noFill/>
          </a:ln>
          <a:effectLst/>
        </p:spPr>
        <p:txBody>
          <a:bodyPr lIns="50800" tIns="50800" rIns="50800" bIns="50800" anchor="ctr"/>
          <a:lstStyle/>
          <a:p>
            <a:pPr marL="39686" marR="39686">
              <a:buClr>
                <a:srgbClr val="062B6B"/>
              </a:buClr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sz="240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42A4A8C-136F-4E9D-936F-D7BDFE183A95}"/>
              </a:ext>
            </a:extLst>
          </p:cNvPr>
          <p:cNvSpPr/>
          <p:nvPr/>
        </p:nvSpPr>
        <p:spPr>
          <a:xfrm>
            <a:off x="2915394" y="2235715"/>
            <a:ext cx="692817" cy="58353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1271295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57" dur="1000" fill="hold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62" dur="1000" fill="hold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6" grpId="0" animBg="1"/>
      <p:bldP spid="27" grpId="0" animBg="1"/>
      <p:bldP spid="28" grpId="0" animBg="1"/>
      <p:bldP spid="31" grpId="0" animBg="1" advAuto="0"/>
      <p:bldP spid="22" grpId="0" animBg="1"/>
      <p:bldP spid="38" grpId="0"/>
      <p:bldP spid="39" grpId="0" animBg="1"/>
      <p:bldP spid="40" grpId="0"/>
      <p:bldP spid="41" grpId="0" animBg="1"/>
      <p:bldP spid="42" grpId="0"/>
      <p:bldP spid="43" grpId="0" animBg="1"/>
      <p:bldP spid="44" grpId="0"/>
      <p:bldP spid="45" grpId="0" animBg="1" advAuto="0"/>
      <p:bldP spid="46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Two-Level Simplif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/>
              <a:t>Exemplo de </a:t>
            </a:r>
            <a:r>
              <a:rPr lang="pt-BR" dirty="0" err="1"/>
              <a:t>K-map</a:t>
            </a:r>
            <a:r>
              <a:rPr lang="pt-BR" dirty="0"/>
              <a:t>: Comparador de dois bits (Cont.)</a:t>
            </a:r>
          </a:p>
        </p:txBody>
      </p:sp>
      <p:sp>
        <p:nvSpPr>
          <p:cNvPr id="5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fld id="{86CB4B4D-7CA3-9044-876B-883B54F8677D}" type="slidenum">
              <a:rPr lang="pt-BR" smtClean="0">
                <a:solidFill>
                  <a:srgbClr val="000000"/>
                </a:solidFill>
                <a:cs typeface="Arial" panose="020B0604020202020204" pitchFamily="34" charset="0"/>
              </a:rPr>
              <a:pPr eaLnBrk="1" hangingPunct="1">
                <a:defRPr/>
              </a:pPr>
              <a:t>116</a:t>
            </a:fld>
            <a:endParaRPr lang="pt-BR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522" name="Table"/>
          <p:cNvGraphicFramePr/>
          <p:nvPr>
            <p:extLst>
              <p:ext uri="{D42A27DB-BD31-4B8C-83A1-F6EECF244321}">
                <p14:modId xmlns:p14="http://schemas.microsoft.com/office/powerpoint/2010/main" val="4149163693"/>
              </p:ext>
            </p:extLst>
          </p:nvPr>
        </p:nvGraphicFramePr>
        <p:xfrm>
          <a:off x="7086600" y="990600"/>
          <a:ext cx="2667000" cy="5354320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A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B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C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D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F1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F2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F3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4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15" name="Table">
            <a:extLst>
              <a:ext uri="{FF2B5EF4-FFF2-40B4-BE49-F238E27FC236}">
                <a16:creationId xmlns:a16="http://schemas.microsoft.com/office/drawing/2014/main" id="{C2D769E5-4632-48E0-A4F5-6697366E65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2763134"/>
              </p:ext>
            </p:extLst>
          </p:nvPr>
        </p:nvGraphicFramePr>
        <p:xfrm>
          <a:off x="2057400" y="762000"/>
          <a:ext cx="4038600" cy="3898554"/>
        </p:xfrm>
        <a:graphic>
          <a:graphicData uri="http://schemas.openxmlformats.org/drawingml/2006/table">
            <a:tbl>
              <a:tblPr/>
              <a:tblGrid>
                <a:gridCol w="403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7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7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7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77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49759"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11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9759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11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9759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400" b="1">
                          <a:solidFill>
                            <a:srgbClr val="C00000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400" b="1">
                          <a:solidFill>
                            <a:srgbClr val="C00000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400" b="1">
                          <a:solidFill>
                            <a:srgbClr val="C00000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9759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400" b="1">
                          <a:solidFill>
                            <a:srgbClr val="C00000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400" b="1">
                          <a:solidFill>
                            <a:srgbClr val="C00000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9759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lvl="0" algn="ctr" defTabSz="914400">
                        <a:buNone/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 i="0" u="none" strike="noStrike" noProof="0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latin typeface="Tahoma"/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9759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 dirty="0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</a:t>
                      </a:r>
                      <a:endParaRPr sz="2000" b="1" dirty="0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400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sz="2400" b="1" dirty="0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400" b="1" dirty="0">
                        <a:solidFill>
                          <a:srgbClr val="C00000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K-map for F1">
            <a:extLst>
              <a:ext uri="{FF2B5EF4-FFF2-40B4-BE49-F238E27FC236}">
                <a16:creationId xmlns:a16="http://schemas.microsoft.com/office/drawing/2014/main" id="{8007391A-7308-4A96-8188-90B39070358C}"/>
              </a:ext>
            </a:extLst>
          </p:cNvPr>
          <p:cNvSpPr txBox="1"/>
          <p:nvPr/>
        </p:nvSpPr>
        <p:spPr>
          <a:xfrm>
            <a:off x="3485948" y="942586"/>
            <a:ext cx="2197076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9686" marR="39686" defTabSz="914400">
              <a:defRPr sz="20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 lang="pt-BR" sz="2400" i="1" dirty="0" err="1">
                <a:solidFill>
                  <a:srgbClr val="000000"/>
                </a:solidFill>
                <a:latin typeface="Tahoma"/>
              </a:rPr>
              <a:t>K-map</a:t>
            </a:r>
            <a:r>
              <a:rPr lang="pt-BR" sz="2400" i="1" dirty="0">
                <a:solidFill>
                  <a:srgbClr val="000000"/>
                </a:solidFill>
                <a:latin typeface="Tahoma"/>
              </a:rPr>
              <a:t> for F2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8CC634B-0E6E-4B6E-93C1-0B8D8E7E0B55}"/>
              </a:ext>
            </a:extLst>
          </p:cNvPr>
          <p:cNvGrpSpPr/>
          <p:nvPr/>
        </p:nvGrpSpPr>
        <p:grpSpPr>
          <a:xfrm>
            <a:off x="2050384" y="1536354"/>
            <a:ext cx="1150017" cy="723692"/>
            <a:chOff x="381000" y="1976735"/>
            <a:chExt cx="1150017" cy="7236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C00CA86-AD30-482A-976F-FBE2066E1A7C}"/>
                    </a:ext>
                  </a:extLst>
                </p:cNvPr>
                <p:cNvSpPr/>
                <p:nvPr/>
              </p:nvSpPr>
              <p:spPr>
                <a:xfrm>
                  <a:off x="381000" y="2238762"/>
                  <a:ext cx="69602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b="1" i="1" smtClean="0">
                            <a:solidFill>
                              <a:srgbClr val="0000FF"/>
                            </a:solidFill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𝑨𝑩</m:t>
                        </m:r>
                      </m:oMath>
                    </m:oMathPara>
                  </a14:m>
                  <a:endParaRPr lang="pt-BR" sz="2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C00CA86-AD30-482A-976F-FBE2066E1A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00" y="2238762"/>
                  <a:ext cx="696023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85552D40-7112-41A8-B6FC-280B7E1F6F73}"/>
                    </a:ext>
                  </a:extLst>
                </p:cNvPr>
                <p:cNvSpPr/>
                <p:nvPr/>
              </p:nvSpPr>
              <p:spPr>
                <a:xfrm>
                  <a:off x="838200" y="1976735"/>
                  <a:ext cx="69281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400" b="1" i="1" smtClean="0">
                            <a:solidFill>
                              <a:srgbClr val="0000FF"/>
                            </a:solidFill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𝑪𝑫</m:t>
                        </m:r>
                      </m:oMath>
                    </m:oMathPara>
                  </a14:m>
                  <a:endParaRPr lang="pt-BR" sz="2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85552D40-7112-41A8-B6FC-280B7E1F6F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1976735"/>
                  <a:ext cx="692817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Line">
              <a:extLst>
                <a:ext uri="{FF2B5EF4-FFF2-40B4-BE49-F238E27FC236}">
                  <a16:creationId xmlns:a16="http://schemas.microsoft.com/office/drawing/2014/main" id="{398CDB36-67A1-4EA8-ABE5-F4CE9715ED5D}"/>
                </a:ext>
              </a:extLst>
            </p:cNvPr>
            <p:cNvSpPr/>
            <p:nvPr/>
          </p:nvSpPr>
          <p:spPr>
            <a:xfrm>
              <a:off x="780180" y="2192306"/>
              <a:ext cx="407377" cy="320040"/>
            </a:xfrm>
            <a:prstGeom prst="line">
              <a:avLst/>
            </a:prstGeom>
            <a:noFill/>
            <a:ln w="25400" cap="flat">
              <a:solidFill>
                <a:srgbClr val="062B6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/>
              </a:pPr>
              <a:endParaRPr lang="pt-BR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89EB210-7952-4BA5-9C7C-B9F0DBE24365}"/>
              </a:ext>
            </a:extLst>
          </p:cNvPr>
          <p:cNvSpPr/>
          <p:nvPr/>
        </p:nvSpPr>
        <p:spPr>
          <a:xfrm>
            <a:off x="8861136" y="990600"/>
            <a:ext cx="547472" cy="535432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pt-BR" dirty="0">
              <a:solidFill>
                <a:srgbClr val="000000"/>
              </a:solidFill>
              <a:latin typeface="Tahoma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3A570D-23C4-42DB-B745-70BCDA37CFEA}"/>
              </a:ext>
            </a:extLst>
          </p:cNvPr>
          <p:cNvCxnSpPr/>
          <p:nvPr/>
        </p:nvCxnSpPr>
        <p:spPr>
          <a:xfrm>
            <a:off x="8077200" y="2595265"/>
            <a:ext cx="1676400" cy="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A07B2A3-1BA4-46AB-9438-A5B193A7BD47}"/>
              </a:ext>
            </a:extLst>
          </p:cNvPr>
          <p:cNvCxnSpPr/>
          <p:nvPr/>
        </p:nvCxnSpPr>
        <p:spPr>
          <a:xfrm>
            <a:off x="8077200" y="3810000"/>
            <a:ext cx="1676400" cy="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4ECB457-2103-4E87-8B15-2F487C2F8CDD}"/>
              </a:ext>
            </a:extLst>
          </p:cNvPr>
          <p:cNvCxnSpPr/>
          <p:nvPr/>
        </p:nvCxnSpPr>
        <p:spPr>
          <a:xfrm>
            <a:off x="8077200" y="5105400"/>
            <a:ext cx="1676400" cy="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8A8DC01-F5EE-4F9E-9CAA-A6A7C54C6F60}"/>
              </a:ext>
            </a:extLst>
          </p:cNvPr>
          <p:cNvSpPr/>
          <p:nvPr/>
        </p:nvSpPr>
        <p:spPr>
          <a:xfrm>
            <a:off x="3826993" y="2148324"/>
            <a:ext cx="499415" cy="4719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pt-BR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9" name="F1 =…">
            <a:extLst>
              <a:ext uri="{FF2B5EF4-FFF2-40B4-BE49-F238E27FC236}">
                <a16:creationId xmlns:a16="http://schemas.microsoft.com/office/drawing/2014/main" id="{B661B098-39E9-44BA-981D-AFD0BE9B7E7C}"/>
              </a:ext>
            </a:extLst>
          </p:cNvPr>
          <p:cNvSpPr txBox="1"/>
          <p:nvPr/>
        </p:nvSpPr>
        <p:spPr>
          <a:xfrm>
            <a:off x="1752601" y="5420750"/>
            <a:ext cx="836769" cy="365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 algn="ctr">
              <a:lnSpc>
                <a:spcPct val="85000"/>
              </a:lnSpc>
              <a:buClr>
                <a:srgbClr val="C4237C"/>
              </a:buClr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sz="2400" b="1" dirty="0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F2 = </a:t>
            </a:r>
          </a:p>
        </p:txBody>
      </p:sp>
      <p:sp>
        <p:nvSpPr>
          <p:cNvPr id="22" name="A'C + A'B'D + B'CD">
            <a:extLst>
              <a:ext uri="{FF2B5EF4-FFF2-40B4-BE49-F238E27FC236}">
                <a16:creationId xmlns:a16="http://schemas.microsoft.com/office/drawing/2014/main" id="{79873047-40C3-4826-A8E2-09DE3C57E4F1}"/>
              </a:ext>
            </a:extLst>
          </p:cNvPr>
          <p:cNvSpPr txBox="1"/>
          <p:nvPr/>
        </p:nvSpPr>
        <p:spPr>
          <a:xfrm>
            <a:off x="2589369" y="5352909"/>
            <a:ext cx="2545056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9686" marR="39686" defTabSz="914400"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9370" marR="39370">
              <a:defRPr/>
            </a:pPr>
            <a:r>
              <a:rPr lang="pt-BR" sz="2000" dirty="0"/>
              <a:t>A'C + A'B'D + B'CD</a:t>
            </a:r>
            <a:endParaRPr lang="pt-BR" dirty="0"/>
          </a:p>
        </p:txBody>
      </p:sp>
      <p:sp>
        <p:nvSpPr>
          <p:cNvPr id="31" name="Rectangle">
            <a:extLst>
              <a:ext uri="{FF2B5EF4-FFF2-40B4-BE49-F238E27FC236}">
                <a16:creationId xmlns:a16="http://schemas.microsoft.com/office/drawing/2014/main" id="{B5DFBCCB-102C-40A6-BA21-58059B4AD04C}"/>
              </a:ext>
            </a:extLst>
          </p:cNvPr>
          <p:cNvSpPr/>
          <p:nvPr/>
        </p:nvSpPr>
        <p:spPr>
          <a:xfrm>
            <a:off x="2644075" y="5378548"/>
            <a:ext cx="717549" cy="431800"/>
          </a:xfrm>
          <a:prstGeom prst="rect">
            <a:avLst/>
          </a:prstGeom>
          <a:solidFill>
            <a:srgbClr val="FFFFFF"/>
          </a:solidFill>
          <a:ln w="12700">
            <a:noFill/>
          </a:ln>
          <a:effectLst/>
        </p:spPr>
        <p:txBody>
          <a:bodyPr lIns="50800" tIns="50800" rIns="50800" bIns="50800" anchor="ctr"/>
          <a:lstStyle/>
          <a:p>
            <a:pPr marL="39686" marR="39686">
              <a:buClr>
                <a:srgbClr val="062B6B"/>
              </a:buClr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lang="pt-BR" sz="2400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F3F106E-93EC-454D-A451-84A2F516765A}"/>
              </a:ext>
            </a:extLst>
          </p:cNvPr>
          <p:cNvSpPr/>
          <p:nvPr/>
        </p:nvSpPr>
        <p:spPr>
          <a:xfrm>
            <a:off x="4669168" y="2148324"/>
            <a:ext cx="499415" cy="4719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pt-BR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24E1E7E-652B-4595-B05C-A48C26979A4C}"/>
              </a:ext>
            </a:extLst>
          </p:cNvPr>
          <p:cNvSpPr/>
          <p:nvPr/>
        </p:nvSpPr>
        <p:spPr>
          <a:xfrm>
            <a:off x="5450211" y="2160039"/>
            <a:ext cx="499415" cy="4719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pt-BR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B1C9AA5-99AE-4EF2-97E6-2FD0D4B0FFF1}"/>
              </a:ext>
            </a:extLst>
          </p:cNvPr>
          <p:cNvSpPr/>
          <p:nvPr/>
        </p:nvSpPr>
        <p:spPr>
          <a:xfrm>
            <a:off x="4588278" y="2819454"/>
            <a:ext cx="499415" cy="4719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pt-BR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B516A7C-0FAB-4559-9F38-AD2485F03B33}"/>
              </a:ext>
            </a:extLst>
          </p:cNvPr>
          <p:cNvSpPr/>
          <p:nvPr/>
        </p:nvSpPr>
        <p:spPr>
          <a:xfrm>
            <a:off x="5519375" y="2782071"/>
            <a:ext cx="499415" cy="4719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pt-BR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808EA5B-4EA5-4E41-AFA9-8ACBB24FB9A7}"/>
              </a:ext>
            </a:extLst>
          </p:cNvPr>
          <p:cNvSpPr/>
          <p:nvPr/>
        </p:nvSpPr>
        <p:spPr>
          <a:xfrm>
            <a:off x="4588278" y="4146116"/>
            <a:ext cx="499415" cy="4719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pt-BR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6" name="Rectangle">
            <a:extLst>
              <a:ext uri="{FF2B5EF4-FFF2-40B4-BE49-F238E27FC236}">
                <a16:creationId xmlns:a16="http://schemas.microsoft.com/office/drawing/2014/main" id="{7FAC00EA-AE00-4314-A7A2-11187ACD3200}"/>
              </a:ext>
            </a:extLst>
          </p:cNvPr>
          <p:cNvSpPr/>
          <p:nvPr/>
        </p:nvSpPr>
        <p:spPr>
          <a:xfrm>
            <a:off x="3369407" y="5387464"/>
            <a:ext cx="957001" cy="431800"/>
          </a:xfrm>
          <a:prstGeom prst="rect">
            <a:avLst/>
          </a:prstGeom>
          <a:solidFill>
            <a:srgbClr val="FFFFFF"/>
          </a:solidFill>
          <a:ln w="12700">
            <a:noFill/>
          </a:ln>
          <a:effectLst/>
        </p:spPr>
        <p:txBody>
          <a:bodyPr lIns="50800" tIns="50800" rIns="50800" bIns="50800" anchor="ctr"/>
          <a:lstStyle/>
          <a:p>
            <a:pPr marL="39686" marR="39686">
              <a:buClr>
                <a:srgbClr val="062B6B"/>
              </a:buClr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lang="pt-BR" sz="2400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37" name="Rectangle">
            <a:extLst>
              <a:ext uri="{FF2B5EF4-FFF2-40B4-BE49-F238E27FC236}">
                <a16:creationId xmlns:a16="http://schemas.microsoft.com/office/drawing/2014/main" id="{8B67F561-C32F-4E27-80F5-393B78BF7665}"/>
              </a:ext>
            </a:extLst>
          </p:cNvPr>
          <p:cNvSpPr/>
          <p:nvPr/>
        </p:nvSpPr>
        <p:spPr>
          <a:xfrm>
            <a:off x="4071026" y="5327492"/>
            <a:ext cx="957001" cy="431800"/>
          </a:xfrm>
          <a:prstGeom prst="rect">
            <a:avLst/>
          </a:prstGeom>
          <a:solidFill>
            <a:srgbClr val="FFFFFF"/>
          </a:solidFill>
          <a:ln w="12700">
            <a:noFill/>
          </a:ln>
          <a:effectLst/>
        </p:spPr>
        <p:txBody>
          <a:bodyPr lIns="50800" tIns="50800" rIns="50800" bIns="50800" anchor="ctr"/>
          <a:lstStyle/>
          <a:p>
            <a:pPr marL="39686" marR="39686">
              <a:buClr>
                <a:srgbClr val="062B6B"/>
              </a:buClr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lang="pt-BR" sz="2400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288EE6D-D601-485B-995D-1448F90A1ABF}"/>
              </a:ext>
            </a:extLst>
          </p:cNvPr>
          <p:cNvSpPr/>
          <p:nvPr/>
        </p:nvSpPr>
        <p:spPr>
          <a:xfrm>
            <a:off x="4549202" y="2148324"/>
            <a:ext cx="1470598" cy="1105671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pt-BR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E2DB95B-A83C-4D74-9565-1AEBBE5AE276}"/>
              </a:ext>
            </a:extLst>
          </p:cNvPr>
          <p:cNvSpPr/>
          <p:nvPr/>
        </p:nvSpPr>
        <p:spPr>
          <a:xfrm>
            <a:off x="3767610" y="2136060"/>
            <a:ext cx="1470598" cy="54178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pt-BR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41" name="F1 =…">
            <a:extLst>
              <a:ext uri="{FF2B5EF4-FFF2-40B4-BE49-F238E27FC236}">
                <a16:creationId xmlns:a16="http://schemas.microsoft.com/office/drawing/2014/main" id="{BFB42E3A-6772-4281-822C-3D3CC1E5CC0A}"/>
              </a:ext>
            </a:extLst>
          </p:cNvPr>
          <p:cNvSpPr txBox="1"/>
          <p:nvPr/>
        </p:nvSpPr>
        <p:spPr>
          <a:xfrm>
            <a:off x="1758465" y="5913386"/>
            <a:ext cx="836769" cy="365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 algn="ctr">
              <a:lnSpc>
                <a:spcPct val="85000"/>
              </a:lnSpc>
              <a:buClr>
                <a:srgbClr val="C4237C"/>
              </a:buClr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sz="2400" b="1" dirty="0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F3 = </a:t>
            </a:r>
          </a:p>
        </p:txBody>
      </p:sp>
      <p:sp>
        <p:nvSpPr>
          <p:cNvPr id="42" name="A'C + A'B'D + B'CD">
            <a:extLst>
              <a:ext uri="{FF2B5EF4-FFF2-40B4-BE49-F238E27FC236}">
                <a16:creationId xmlns:a16="http://schemas.microsoft.com/office/drawing/2014/main" id="{FAEB691C-4D9D-4B8C-962E-3EFF5D84D2E7}"/>
              </a:ext>
            </a:extLst>
          </p:cNvPr>
          <p:cNvSpPr txBox="1"/>
          <p:nvPr/>
        </p:nvSpPr>
        <p:spPr>
          <a:xfrm>
            <a:off x="2566295" y="5867401"/>
            <a:ext cx="275973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9686" marR="39686" defTabSz="914400"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 lang="pt-BR" sz="2000" dirty="0"/>
              <a:t>Exercício para você!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C2E1C06-AC53-4810-8D14-D742BA3921EC}"/>
              </a:ext>
            </a:extLst>
          </p:cNvPr>
          <p:cNvSpPr/>
          <p:nvPr/>
        </p:nvSpPr>
        <p:spPr>
          <a:xfrm>
            <a:off x="2172906" y="3352801"/>
            <a:ext cx="341694" cy="1235947"/>
          </a:xfrm>
          <a:custGeom>
            <a:avLst/>
            <a:gdLst>
              <a:gd name="connsiteX0" fmla="*/ 321598 w 341694"/>
              <a:gd name="connsiteY0" fmla="*/ 0 h 1235947"/>
              <a:gd name="connsiteX1" fmla="*/ 50 w 341694"/>
              <a:gd name="connsiteY1" fmla="*/ 512466 h 1235947"/>
              <a:gd name="connsiteX2" fmla="*/ 341694 w 341694"/>
              <a:gd name="connsiteY2" fmla="*/ 1235947 h 1235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94" h="1235947">
                <a:moveTo>
                  <a:pt x="321598" y="0"/>
                </a:moveTo>
                <a:cubicBezTo>
                  <a:pt x="159149" y="153237"/>
                  <a:pt x="-3299" y="306475"/>
                  <a:pt x="50" y="512466"/>
                </a:cubicBezTo>
                <a:cubicBezTo>
                  <a:pt x="3399" y="718457"/>
                  <a:pt x="266331" y="1106993"/>
                  <a:pt x="341694" y="1235947"/>
                </a:cubicBezTo>
              </a:path>
            </a:pathLst>
          </a:custGeom>
          <a:noFill/>
          <a:ln w="28575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 dirty="0">
              <a:solidFill>
                <a:srgbClr val="FFFFFF"/>
              </a:solidFill>
              <a:latin typeface="Tahom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17E57FB-53FB-43F2-AF1C-7F9000EE2579}"/>
                  </a:ext>
                </a:extLst>
              </p:cNvPr>
              <p:cNvSpPr/>
              <p:nvPr/>
            </p:nvSpPr>
            <p:spPr>
              <a:xfrm>
                <a:off x="1697778" y="3634571"/>
                <a:ext cx="4732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</m:t>
                      </m:r>
                    </m:oMath>
                  </m:oMathPara>
                </a14:m>
                <a:endParaRPr lang="pt-BR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17E57FB-53FB-43F2-AF1C-7F9000EE25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7778" y="3634571"/>
                <a:ext cx="47320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5455E40-6B19-477F-91F9-29F3032AE496}"/>
              </a:ext>
            </a:extLst>
          </p:cNvPr>
          <p:cNvSpPr/>
          <p:nvPr/>
        </p:nvSpPr>
        <p:spPr>
          <a:xfrm rot="10800000">
            <a:off x="6172290" y="2743201"/>
            <a:ext cx="341694" cy="1235947"/>
          </a:xfrm>
          <a:custGeom>
            <a:avLst/>
            <a:gdLst>
              <a:gd name="connsiteX0" fmla="*/ 321598 w 341694"/>
              <a:gd name="connsiteY0" fmla="*/ 0 h 1235947"/>
              <a:gd name="connsiteX1" fmla="*/ 50 w 341694"/>
              <a:gd name="connsiteY1" fmla="*/ 512466 h 1235947"/>
              <a:gd name="connsiteX2" fmla="*/ 341694 w 341694"/>
              <a:gd name="connsiteY2" fmla="*/ 1235947 h 1235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94" h="1235947">
                <a:moveTo>
                  <a:pt x="321598" y="0"/>
                </a:moveTo>
                <a:cubicBezTo>
                  <a:pt x="159149" y="153237"/>
                  <a:pt x="-3299" y="306475"/>
                  <a:pt x="50" y="512466"/>
                </a:cubicBezTo>
                <a:cubicBezTo>
                  <a:pt x="3399" y="718457"/>
                  <a:pt x="266331" y="1106993"/>
                  <a:pt x="341694" y="1235947"/>
                </a:cubicBezTo>
              </a:path>
            </a:pathLst>
          </a:custGeom>
          <a:noFill/>
          <a:ln w="28575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 dirty="0">
              <a:solidFill>
                <a:srgbClr val="FFFFFF"/>
              </a:solidFill>
              <a:latin typeface="Tahom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6EAAE01-7F38-4FB3-969C-1389A198979C}"/>
                  </a:ext>
                </a:extLst>
              </p:cNvPr>
              <p:cNvSpPr/>
              <p:nvPr/>
            </p:nvSpPr>
            <p:spPr>
              <a:xfrm>
                <a:off x="6477001" y="3229449"/>
                <a:ext cx="4924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𝑩</m:t>
                      </m:r>
                    </m:oMath>
                  </m:oMathPara>
                </a14:m>
                <a:endParaRPr lang="pt-BR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6EAAE01-7F38-4FB3-969C-1389A19897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1" y="3229449"/>
                <a:ext cx="492443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9C7451FF-74DE-4EB0-A686-426985B7B05F}"/>
              </a:ext>
            </a:extLst>
          </p:cNvPr>
          <p:cNvSpPr/>
          <p:nvPr/>
        </p:nvSpPr>
        <p:spPr>
          <a:xfrm rot="16200000">
            <a:off x="4335839" y="4277275"/>
            <a:ext cx="341694" cy="1235947"/>
          </a:xfrm>
          <a:custGeom>
            <a:avLst/>
            <a:gdLst>
              <a:gd name="connsiteX0" fmla="*/ 321598 w 341694"/>
              <a:gd name="connsiteY0" fmla="*/ 0 h 1235947"/>
              <a:gd name="connsiteX1" fmla="*/ 50 w 341694"/>
              <a:gd name="connsiteY1" fmla="*/ 512466 h 1235947"/>
              <a:gd name="connsiteX2" fmla="*/ 341694 w 341694"/>
              <a:gd name="connsiteY2" fmla="*/ 1235947 h 1235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94" h="1235947">
                <a:moveTo>
                  <a:pt x="321598" y="0"/>
                </a:moveTo>
                <a:cubicBezTo>
                  <a:pt x="159149" y="153237"/>
                  <a:pt x="-3299" y="306475"/>
                  <a:pt x="50" y="512466"/>
                </a:cubicBezTo>
                <a:cubicBezTo>
                  <a:pt x="3399" y="718457"/>
                  <a:pt x="266331" y="1106993"/>
                  <a:pt x="341694" y="1235947"/>
                </a:cubicBezTo>
              </a:path>
            </a:pathLst>
          </a:custGeom>
          <a:noFill/>
          <a:ln w="28575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 dirty="0">
              <a:solidFill>
                <a:srgbClr val="FFFFFF"/>
              </a:solidFill>
              <a:latin typeface="Tahom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2A53CE3-61A0-410F-968F-50B25B04242B}"/>
                  </a:ext>
                </a:extLst>
              </p:cNvPr>
              <p:cNvSpPr/>
              <p:nvPr/>
            </p:nvSpPr>
            <p:spPr>
              <a:xfrm>
                <a:off x="4823282" y="4824859"/>
                <a:ext cx="5004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𝑫</m:t>
                      </m:r>
                    </m:oMath>
                  </m:oMathPara>
                </a14:m>
                <a:endParaRPr lang="pt-BR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2A53CE3-61A0-410F-968F-50B25B042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282" y="4824859"/>
                <a:ext cx="50045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07BE85F-5F23-4A69-8522-F7C276FD720B}"/>
              </a:ext>
            </a:extLst>
          </p:cNvPr>
          <p:cNvSpPr/>
          <p:nvPr/>
        </p:nvSpPr>
        <p:spPr>
          <a:xfrm rot="5400000">
            <a:off x="5062384" y="1000675"/>
            <a:ext cx="341694" cy="1235947"/>
          </a:xfrm>
          <a:custGeom>
            <a:avLst/>
            <a:gdLst>
              <a:gd name="connsiteX0" fmla="*/ 321598 w 341694"/>
              <a:gd name="connsiteY0" fmla="*/ 0 h 1235947"/>
              <a:gd name="connsiteX1" fmla="*/ 50 w 341694"/>
              <a:gd name="connsiteY1" fmla="*/ 512466 h 1235947"/>
              <a:gd name="connsiteX2" fmla="*/ 341694 w 341694"/>
              <a:gd name="connsiteY2" fmla="*/ 1235947 h 1235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94" h="1235947">
                <a:moveTo>
                  <a:pt x="321598" y="0"/>
                </a:moveTo>
                <a:cubicBezTo>
                  <a:pt x="159149" y="153237"/>
                  <a:pt x="-3299" y="306475"/>
                  <a:pt x="50" y="512466"/>
                </a:cubicBezTo>
                <a:cubicBezTo>
                  <a:pt x="3399" y="718457"/>
                  <a:pt x="266331" y="1106993"/>
                  <a:pt x="341694" y="1235947"/>
                </a:cubicBezTo>
              </a:path>
            </a:pathLst>
          </a:custGeom>
          <a:noFill/>
          <a:ln w="28575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 dirty="0">
              <a:solidFill>
                <a:srgbClr val="FFFFFF"/>
              </a:solidFill>
              <a:latin typeface="Tahom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6A54EB8-607C-4357-B724-22C7A0E6D288}"/>
                  </a:ext>
                </a:extLst>
              </p:cNvPr>
              <p:cNvSpPr/>
              <p:nvPr/>
            </p:nvSpPr>
            <p:spPr>
              <a:xfrm>
                <a:off x="5591030" y="1219201"/>
                <a:ext cx="4619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𝑪</m:t>
                      </m:r>
                    </m:oMath>
                  </m:oMathPara>
                </a14:m>
                <a:endParaRPr lang="pt-BR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6A54EB8-607C-4357-B724-22C7A0E6D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030" y="1219201"/>
                <a:ext cx="46198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Line">
            <a:extLst>
              <a:ext uri="{FF2B5EF4-FFF2-40B4-BE49-F238E27FC236}">
                <a16:creationId xmlns:a16="http://schemas.microsoft.com/office/drawing/2014/main" id="{A8A45F9C-3977-CB47-A9BF-FBCE4CC43F39}"/>
              </a:ext>
            </a:extLst>
          </p:cNvPr>
          <p:cNvSpPr/>
          <p:nvPr/>
        </p:nvSpPr>
        <p:spPr>
          <a:xfrm rot="3225959">
            <a:off x="4526652" y="1755568"/>
            <a:ext cx="788217" cy="739661"/>
          </a:xfrm>
          <a:custGeom>
            <a:avLst/>
            <a:gdLst>
              <a:gd name="connsiteX0" fmla="*/ 0 w 16377"/>
              <a:gd name="connsiteY0" fmla="*/ 18919 h 19705"/>
              <a:gd name="connsiteX1" fmla="*/ 16025 w 16377"/>
              <a:gd name="connsiteY1" fmla="*/ 17062 h 19705"/>
              <a:gd name="connsiteX2" fmla="*/ 6921 w 16377"/>
              <a:gd name="connsiteY2" fmla="*/ 0 h 19705"/>
              <a:gd name="connsiteX0" fmla="*/ 0 w 16660"/>
              <a:gd name="connsiteY0" fmla="*/ 16413 h 17199"/>
              <a:gd name="connsiteX1" fmla="*/ 16025 w 16660"/>
              <a:gd name="connsiteY1" fmla="*/ 14556 h 17199"/>
              <a:gd name="connsiteX2" fmla="*/ 12852 w 16660"/>
              <a:gd name="connsiteY2" fmla="*/ 0 h 17199"/>
              <a:gd name="connsiteX0" fmla="*/ 0 w 16646"/>
              <a:gd name="connsiteY0" fmla="*/ 16754 h 17540"/>
              <a:gd name="connsiteX1" fmla="*/ 16025 w 16646"/>
              <a:gd name="connsiteY1" fmla="*/ 14897 h 17540"/>
              <a:gd name="connsiteX2" fmla="*/ 12680 w 16646"/>
              <a:gd name="connsiteY2" fmla="*/ 0 h 17540"/>
              <a:gd name="connsiteX0" fmla="*/ 0 w 14434"/>
              <a:gd name="connsiteY0" fmla="*/ 15425 h 17060"/>
              <a:gd name="connsiteX1" fmla="*/ 13813 w 14434"/>
              <a:gd name="connsiteY1" fmla="*/ 14897 h 17060"/>
              <a:gd name="connsiteX2" fmla="*/ 10468 w 14434"/>
              <a:gd name="connsiteY2" fmla="*/ 0 h 17060"/>
              <a:gd name="connsiteX0" fmla="*/ 0 w 14378"/>
              <a:gd name="connsiteY0" fmla="*/ 13221 h 14856"/>
              <a:gd name="connsiteX1" fmla="*/ 13813 w 14378"/>
              <a:gd name="connsiteY1" fmla="*/ 12693 h 14856"/>
              <a:gd name="connsiteX2" fmla="*/ 9716 w 14378"/>
              <a:gd name="connsiteY2" fmla="*/ 0 h 14856"/>
              <a:gd name="connsiteX0" fmla="*/ 0 w 14377"/>
              <a:gd name="connsiteY0" fmla="*/ 14079 h 15714"/>
              <a:gd name="connsiteX1" fmla="*/ 13813 w 14377"/>
              <a:gd name="connsiteY1" fmla="*/ 13551 h 15714"/>
              <a:gd name="connsiteX2" fmla="*/ 9707 w 14377"/>
              <a:gd name="connsiteY2" fmla="*/ 0 h 15714"/>
              <a:gd name="connsiteX0" fmla="*/ 0 w 17353"/>
              <a:gd name="connsiteY0" fmla="*/ 10373 h 14980"/>
              <a:gd name="connsiteX1" fmla="*/ 16789 w 17353"/>
              <a:gd name="connsiteY1" fmla="*/ 13551 h 14980"/>
              <a:gd name="connsiteX2" fmla="*/ 12683 w 17353"/>
              <a:gd name="connsiteY2" fmla="*/ 0 h 14980"/>
              <a:gd name="connsiteX0" fmla="*/ 0 w 17157"/>
              <a:gd name="connsiteY0" fmla="*/ 11764 h 16371"/>
              <a:gd name="connsiteX1" fmla="*/ 16789 w 17157"/>
              <a:gd name="connsiteY1" fmla="*/ 14942 h 16371"/>
              <a:gd name="connsiteX2" fmla="*/ 8248 w 17157"/>
              <a:gd name="connsiteY2" fmla="*/ 0 h 16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57" h="16371" extrusionOk="0">
                <a:moveTo>
                  <a:pt x="0" y="11764"/>
                </a:moveTo>
                <a:cubicBezTo>
                  <a:pt x="0" y="11764"/>
                  <a:pt x="14290" y="19480"/>
                  <a:pt x="16789" y="14942"/>
                </a:cubicBezTo>
                <a:cubicBezTo>
                  <a:pt x="19288" y="10404"/>
                  <a:pt x="8248" y="0"/>
                  <a:pt x="8248" y="0"/>
                </a:cubicBezTo>
              </a:path>
            </a:pathLst>
          </a:cu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wrap="square" lIns="50800" tIns="50800" rIns="50800" bIns="50800" numCol="1" anchor="ctr">
            <a:noAutofit/>
          </a:bodyPr>
          <a:lstStyle/>
          <a:p>
            <a:pPr marL="39686" marR="39686"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lang="pt-BR" sz="2400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52" name="Line">
            <a:extLst>
              <a:ext uri="{FF2B5EF4-FFF2-40B4-BE49-F238E27FC236}">
                <a16:creationId xmlns:a16="http://schemas.microsoft.com/office/drawing/2014/main" id="{5CAB4C3A-8425-9940-BC37-DA69F848F029}"/>
              </a:ext>
            </a:extLst>
          </p:cNvPr>
          <p:cNvSpPr/>
          <p:nvPr/>
        </p:nvSpPr>
        <p:spPr>
          <a:xfrm rot="14028012">
            <a:off x="4443764" y="4221806"/>
            <a:ext cx="788217" cy="739661"/>
          </a:xfrm>
          <a:custGeom>
            <a:avLst/>
            <a:gdLst>
              <a:gd name="connsiteX0" fmla="*/ 0 w 16377"/>
              <a:gd name="connsiteY0" fmla="*/ 18919 h 19705"/>
              <a:gd name="connsiteX1" fmla="*/ 16025 w 16377"/>
              <a:gd name="connsiteY1" fmla="*/ 17062 h 19705"/>
              <a:gd name="connsiteX2" fmla="*/ 6921 w 16377"/>
              <a:gd name="connsiteY2" fmla="*/ 0 h 19705"/>
              <a:gd name="connsiteX0" fmla="*/ 0 w 16660"/>
              <a:gd name="connsiteY0" fmla="*/ 16413 h 17199"/>
              <a:gd name="connsiteX1" fmla="*/ 16025 w 16660"/>
              <a:gd name="connsiteY1" fmla="*/ 14556 h 17199"/>
              <a:gd name="connsiteX2" fmla="*/ 12852 w 16660"/>
              <a:gd name="connsiteY2" fmla="*/ 0 h 17199"/>
              <a:gd name="connsiteX0" fmla="*/ 0 w 16646"/>
              <a:gd name="connsiteY0" fmla="*/ 16754 h 17540"/>
              <a:gd name="connsiteX1" fmla="*/ 16025 w 16646"/>
              <a:gd name="connsiteY1" fmla="*/ 14897 h 17540"/>
              <a:gd name="connsiteX2" fmla="*/ 12680 w 16646"/>
              <a:gd name="connsiteY2" fmla="*/ 0 h 17540"/>
              <a:gd name="connsiteX0" fmla="*/ 0 w 14434"/>
              <a:gd name="connsiteY0" fmla="*/ 15425 h 17060"/>
              <a:gd name="connsiteX1" fmla="*/ 13813 w 14434"/>
              <a:gd name="connsiteY1" fmla="*/ 14897 h 17060"/>
              <a:gd name="connsiteX2" fmla="*/ 10468 w 14434"/>
              <a:gd name="connsiteY2" fmla="*/ 0 h 17060"/>
              <a:gd name="connsiteX0" fmla="*/ 0 w 14378"/>
              <a:gd name="connsiteY0" fmla="*/ 13221 h 14856"/>
              <a:gd name="connsiteX1" fmla="*/ 13813 w 14378"/>
              <a:gd name="connsiteY1" fmla="*/ 12693 h 14856"/>
              <a:gd name="connsiteX2" fmla="*/ 9716 w 14378"/>
              <a:gd name="connsiteY2" fmla="*/ 0 h 14856"/>
              <a:gd name="connsiteX0" fmla="*/ 0 w 14377"/>
              <a:gd name="connsiteY0" fmla="*/ 14079 h 15714"/>
              <a:gd name="connsiteX1" fmla="*/ 13813 w 14377"/>
              <a:gd name="connsiteY1" fmla="*/ 13551 h 15714"/>
              <a:gd name="connsiteX2" fmla="*/ 9707 w 14377"/>
              <a:gd name="connsiteY2" fmla="*/ 0 h 15714"/>
              <a:gd name="connsiteX0" fmla="*/ 0 w 17353"/>
              <a:gd name="connsiteY0" fmla="*/ 10373 h 14980"/>
              <a:gd name="connsiteX1" fmla="*/ 16789 w 17353"/>
              <a:gd name="connsiteY1" fmla="*/ 13551 h 14980"/>
              <a:gd name="connsiteX2" fmla="*/ 12683 w 17353"/>
              <a:gd name="connsiteY2" fmla="*/ 0 h 14980"/>
              <a:gd name="connsiteX0" fmla="*/ 0 w 17157"/>
              <a:gd name="connsiteY0" fmla="*/ 11764 h 16371"/>
              <a:gd name="connsiteX1" fmla="*/ 16789 w 17157"/>
              <a:gd name="connsiteY1" fmla="*/ 14942 h 16371"/>
              <a:gd name="connsiteX2" fmla="*/ 8248 w 17157"/>
              <a:gd name="connsiteY2" fmla="*/ 0 h 16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57" h="16371" extrusionOk="0">
                <a:moveTo>
                  <a:pt x="0" y="11764"/>
                </a:moveTo>
                <a:cubicBezTo>
                  <a:pt x="0" y="11764"/>
                  <a:pt x="14290" y="19480"/>
                  <a:pt x="16789" y="14942"/>
                </a:cubicBezTo>
                <a:cubicBezTo>
                  <a:pt x="19288" y="10404"/>
                  <a:pt x="8248" y="0"/>
                  <a:pt x="8248" y="0"/>
                </a:cubicBezTo>
              </a:path>
            </a:pathLst>
          </a:cu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wrap="square" lIns="50800" tIns="50800" rIns="50800" bIns="50800" numCol="1" anchor="ctr">
            <a:noAutofit/>
          </a:bodyPr>
          <a:lstStyle/>
          <a:p>
            <a:pPr marL="39686" marR="39686"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lang="pt-BR" sz="2400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564152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61" dur="1000" fill="hold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1" grpId="0" animBg="1" advAuto="0"/>
      <p:bldP spid="25" grpId="0" animBg="1"/>
      <p:bldP spid="32" grpId="0" animBg="1"/>
      <p:bldP spid="33" grpId="0" animBg="1"/>
      <p:bldP spid="34" grpId="0" animBg="1"/>
      <p:bldP spid="35" grpId="0" animBg="1"/>
      <p:bldP spid="36" grpId="0" animBg="1" advAuto="0"/>
      <p:bldP spid="37" grpId="0" animBg="1" advAuto="0"/>
      <p:bldP spid="4" grpId="0" animBg="1"/>
      <p:bldP spid="39" grpId="0" animBg="1"/>
      <p:bldP spid="41" grpId="0" animBg="1"/>
      <p:bldP spid="42" grpId="0" animBg="1"/>
      <p:bldP spid="51" grpId="0" animBg="1"/>
      <p:bldP spid="52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A61FA-ACA5-47D0-B86D-25FBCAE35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K-maps</a:t>
            </a:r>
            <a:r>
              <a:rPr lang="pt-BR" dirty="0"/>
              <a:t> com Saídas “Não Importa”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27B978-95A3-432D-BE31-A72437394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873" y="1140619"/>
            <a:ext cx="11557000" cy="4876800"/>
          </a:xfrm>
        </p:spPr>
        <p:txBody>
          <a:bodyPr/>
          <a:lstStyle/>
          <a:p>
            <a:r>
              <a:rPr lang="pt-BR" sz="2000" b="1" dirty="0" err="1">
                <a:solidFill>
                  <a:srgbClr val="C00000"/>
                </a:solidFill>
              </a:rPr>
              <a:t>X</a:t>
            </a:r>
            <a:r>
              <a:rPr lang="pt-BR" sz="2000" dirty="0"/>
              <a:t> em uma saída significa</a:t>
            </a:r>
            <a:r>
              <a:rPr lang="pt-BR" sz="2000" dirty="0">
                <a:solidFill>
                  <a:srgbClr val="C00000"/>
                </a:solidFill>
              </a:rPr>
              <a:t> “não importa”</a:t>
            </a:r>
            <a:r>
              <a:rPr lang="pt-BR" sz="2000" dirty="0"/>
              <a:t>, isto é, </a:t>
            </a:r>
            <a:r>
              <a:rPr lang="pt-BR" sz="2000" i="1" dirty="0">
                <a:solidFill>
                  <a:srgbClr val="0000FF"/>
                </a:solidFill>
              </a:rPr>
              <a:t>não me importo com o que meu circuito produz quando essa entrada é apresentada.</a:t>
            </a:r>
          </a:p>
          <a:p>
            <a:r>
              <a:rPr lang="pt-BR" sz="2200" dirty="0"/>
              <a:t>Você tem a opção de usar padrões </a:t>
            </a:r>
            <a:r>
              <a:rPr lang="pt-BR" sz="2200" b="1" dirty="0" err="1">
                <a:solidFill>
                  <a:srgbClr val="C00000"/>
                </a:solidFill>
              </a:rPr>
              <a:t>X</a:t>
            </a:r>
            <a:r>
              <a:rPr lang="pt-BR" sz="2200" dirty="0"/>
              <a:t> de forma inteligente como 1 ou 0 para melhorar a simplificação do circuito.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613E9-B9D6-4D4F-B14A-4E0F1FA9867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eaLnBrk="1" hangingPunct="1">
              <a:defRPr/>
            </a:pPr>
            <a:fld id="{86CB4B4D-7CA3-9044-876B-883B54F8677D}" type="slidenum">
              <a:rPr lang="pt-BR" smtClean="0">
                <a:solidFill>
                  <a:srgbClr val="000000"/>
                </a:solidFill>
                <a:cs typeface="Arial" panose="020B0604020202020204" pitchFamily="34" charset="0"/>
              </a:rPr>
              <a:pPr eaLnBrk="1" hangingPunct="1">
                <a:defRPr/>
              </a:pPr>
              <a:t>117</a:t>
            </a:fld>
            <a:endParaRPr lang="pt-BR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I can pick 00, 01, 10, 11…">
            <a:extLst>
              <a:ext uri="{FF2B5EF4-FFF2-40B4-BE49-F238E27FC236}">
                <a16:creationId xmlns:a16="http://schemas.microsoft.com/office/drawing/2014/main" id="{EE82D90D-2CD3-4346-BE9B-02E1AEB8FAC5}"/>
              </a:ext>
            </a:extLst>
          </p:cNvPr>
          <p:cNvSpPr txBox="1"/>
          <p:nvPr/>
        </p:nvSpPr>
        <p:spPr>
          <a:xfrm>
            <a:off x="6536008" y="3475056"/>
            <a:ext cx="5029582" cy="601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39686" marR="39686">
              <a:lnSpc>
                <a:spcPct val="90000"/>
              </a:lnSpc>
              <a:buClr>
                <a:srgbClr val="062B6B"/>
              </a:buClr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b="1" dirty="0">
                <a:solidFill>
                  <a:srgbClr val="0000FF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Pode, independentemente, ser considerado </a:t>
            </a:r>
          </a:p>
          <a:p>
            <a:pPr marL="39686" marR="39686">
              <a:lnSpc>
                <a:spcPct val="90000"/>
              </a:lnSpc>
              <a:buClr>
                <a:srgbClr val="062B6B"/>
              </a:buClr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b="1" dirty="0">
                <a:solidFill>
                  <a:srgbClr val="0000FF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como 00, 01, 10, 11</a:t>
            </a:r>
          </a:p>
        </p:txBody>
      </p:sp>
      <p:graphicFrame>
        <p:nvGraphicFramePr>
          <p:cNvPr id="7" name="Table">
            <a:extLst>
              <a:ext uri="{FF2B5EF4-FFF2-40B4-BE49-F238E27FC236}">
                <a16:creationId xmlns:a16="http://schemas.microsoft.com/office/drawing/2014/main" id="{9B63E41C-803E-4A79-9A8F-89ACA32D8E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4589750"/>
              </p:ext>
            </p:extLst>
          </p:nvPr>
        </p:nvGraphicFramePr>
        <p:xfrm>
          <a:off x="3049981" y="2839401"/>
          <a:ext cx="2031996" cy="3256599"/>
        </p:xfrm>
        <a:graphic>
          <a:graphicData uri="http://schemas.openxmlformats.org/drawingml/2006/table">
            <a:tbl>
              <a:tblPr/>
              <a:tblGrid>
                <a:gridCol w="3386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6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86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86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3853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A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B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 dirty="0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C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D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F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G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853">
                <a:tc rowSpan="2" gridSpan="4"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• • •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 sz="1400"/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 sz="1400"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853"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 sz="1400"/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 sz="1400"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853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 dirty="0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853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 dirty="0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 sz="1800"/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 sz="1800"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3853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3853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8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 sz="1800"/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 sz="1800"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3853">
                <a:tc rowSpan="2" gridSpan="4"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2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• • •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 sz="1600"/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 sz="1600"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3853"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 sz="1400"/>
                    </a:p>
                  </a:txBody>
                  <a:tcPr marL="50800" marR="50800" marT="50800" marB="5080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 sz="1400" dirty="0"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" name="Line">
            <a:extLst>
              <a:ext uri="{FF2B5EF4-FFF2-40B4-BE49-F238E27FC236}">
                <a16:creationId xmlns:a16="http://schemas.microsoft.com/office/drawing/2014/main" id="{25193D40-BEEF-4814-BA39-326E7AB4936D}"/>
              </a:ext>
            </a:extLst>
          </p:cNvPr>
          <p:cNvSpPr/>
          <p:nvPr/>
        </p:nvSpPr>
        <p:spPr>
          <a:xfrm>
            <a:off x="5189801" y="3879351"/>
            <a:ext cx="1361350" cy="2354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239" extrusionOk="0">
                <a:moveTo>
                  <a:pt x="21600" y="0"/>
                </a:moveTo>
                <a:cubicBezTo>
                  <a:pt x="21600" y="0"/>
                  <a:pt x="10670" y="21600"/>
                  <a:pt x="0" y="17788"/>
                </a:cubicBezTo>
              </a:path>
            </a:pathLst>
          </a:custGeom>
          <a:ln w="25400">
            <a:solidFill>
              <a:srgbClr val="062B6B"/>
            </a:solidFill>
            <a:tailEnd type="stealth"/>
          </a:ln>
        </p:spPr>
        <p:txBody>
          <a:bodyPr lIns="50800" tIns="50800" rIns="50800" bIns="50800" anchor="ctr"/>
          <a:lstStyle/>
          <a:p>
            <a:pPr marL="39686" marR="39686"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lang="pt-BR" sz="2400" dirty="0">
              <a:solidFill>
                <a:srgbClr val="3B812F"/>
              </a:solidFill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C9C94C75-94ED-442D-9A78-7A6805DC6F4F}"/>
              </a:ext>
            </a:extLst>
          </p:cNvPr>
          <p:cNvSpPr/>
          <p:nvPr/>
        </p:nvSpPr>
        <p:spPr>
          <a:xfrm>
            <a:off x="5181601" y="4831352"/>
            <a:ext cx="1312145" cy="4264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21600" y="21600"/>
                  <a:pt x="12960" y="415"/>
                  <a:pt x="0" y="0"/>
                </a:cubicBezTo>
              </a:path>
            </a:pathLst>
          </a:custGeom>
          <a:ln w="25400">
            <a:solidFill>
              <a:srgbClr val="062B6B"/>
            </a:solidFill>
            <a:tailEnd type="stealth"/>
          </a:ln>
        </p:spPr>
        <p:txBody>
          <a:bodyPr lIns="50800" tIns="50800" rIns="50800" bIns="50800" anchor="ctr"/>
          <a:lstStyle/>
          <a:p>
            <a:pPr marL="39686" marR="39686"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lang="pt-BR" sz="2400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10" name="I can pick 00, 01, 10, 11…">
            <a:extLst>
              <a:ext uri="{FF2B5EF4-FFF2-40B4-BE49-F238E27FC236}">
                <a16:creationId xmlns:a16="http://schemas.microsoft.com/office/drawing/2014/main" id="{AFA6D174-BDE7-E94E-A7BD-8C1679B99305}"/>
              </a:ext>
            </a:extLst>
          </p:cNvPr>
          <p:cNvSpPr txBox="1"/>
          <p:nvPr/>
        </p:nvSpPr>
        <p:spPr>
          <a:xfrm>
            <a:off x="6536007" y="5190010"/>
            <a:ext cx="5157822" cy="601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39686" marR="39686">
              <a:lnSpc>
                <a:spcPct val="90000"/>
              </a:lnSpc>
              <a:buClr>
                <a:srgbClr val="062B6B"/>
              </a:buClr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b="1" dirty="0">
                <a:solidFill>
                  <a:srgbClr val="0000FF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Pode, independentemente, ser considerado </a:t>
            </a:r>
          </a:p>
          <a:p>
            <a:pPr marL="39686" marR="39686">
              <a:lnSpc>
                <a:spcPct val="90000"/>
              </a:lnSpc>
              <a:buClr>
                <a:srgbClr val="062B6B"/>
              </a:buClr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b="1" dirty="0">
                <a:solidFill>
                  <a:srgbClr val="0000FF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como como 00, 01, 10, 11</a:t>
            </a:r>
          </a:p>
        </p:txBody>
      </p:sp>
    </p:spTree>
    <p:extLst>
      <p:ext uri="{BB962C8B-B14F-4D97-AF65-F5344CB8AC3E}">
        <p14:creationId xmlns:p14="http://schemas.microsoft.com/office/powerpoint/2010/main" val="40990283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0" name="Table"/>
          <p:cNvGraphicFramePr/>
          <p:nvPr>
            <p:extLst>
              <p:ext uri="{D42A27DB-BD31-4B8C-83A1-F6EECF244321}">
                <p14:modId xmlns:p14="http://schemas.microsoft.com/office/powerpoint/2010/main" val="2212553050"/>
              </p:ext>
            </p:extLst>
          </p:nvPr>
        </p:nvGraphicFramePr>
        <p:xfrm>
          <a:off x="3048000" y="2819850"/>
          <a:ext cx="2946400" cy="3670300"/>
        </p:xfrm>
        <a:graphic>
          <a:graphicData uri="http://schemas.openxmlformats.org/drawingml/2006/table">
            <a:tbl>
              <a:tblPr/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A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B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C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D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W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Y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Z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rgbClr val="FDFDC5"/>
                    </a:solidFill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DFDC5"/>
                    </a:solidFill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DFDC5"/>
                    </a:solidFill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DFDC5"/>
                    </a:solidFill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DFDC5"/>
                    </a:solidFill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DFDC5"/>
                    </a:solidFill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DFDC5"/>
                    </a:solidFill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B6C2"/>
                    </a:solidFill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B6C2"/>
                    </a:solidFill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DFDC5"/>
                    </a:solidFill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 dirty="0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 dirty="0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370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b="1" dirty="0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704" name="Slide Number"/>
          <p:cNvSpPr txBox="1"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fld id="{86CB4B4D-7CA3-9044-876B-883B54F8677D}" type="slidenum">
              <a:rPr lang="pt-BR" smtClean="0">
                <a:solidFill>
                  <a:srgbClr val="000000"/>
                </a:solidFill>
                <a:cs typeface="Arial" panose="020B0604020202020204" pitchFamily="34" charset="0"/>
              </a:rPr>
              <a:pPr eaLnBrk="1" hangingPunct="1">
                <a:defRPr/>
              </a:pPr>
              <a:t>118</a:t>
            </a:fld>
            <a:endParaRPr lang="pt-BR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691" name="Example: BCD increment function"/>
          <p:cNvSpPr txBox="1">
            <a:spLocks noGrp="1"/>
          </p:cNvSpPr>
          <p:nvPr>
            <p:ph type="title" idx="4294967295"/>
          </p:nvPr>
        </p:nvSpPr>
        <p:spPr>
          <a:xfrm>
            <a:off x="254000" y="152400"/>
            <a:ext cx="11480800" cy="762000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Exemplo: Função de Incremento BCD</a:t>
            </a:r>
          </a:p>
        </p:txBody>
      </p:sp>
      <p:sp>
        <p:nvSpPr>
          <p:cNvPr id="699" name="BCD (Binary Coded Decimal) digits…"/>
          <p:cNvSpPr txBox="1">
            <a:spLocks noGrp="1"/>
          </p:cNvSpPr>
          <p:nvPr>
            <p:ph type="body" idx="4294967295"/>
          </p:nvPr>
        </p:nvSpPr>
        <p:spPr>
          <a:xfrm>
            <a:off x="254000" y="1219200"/>
            <a:ext cx="11480800" cy="5486400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Dígitos BCD (</a:t>
            </a:r>
            <a:r>
              <a:rPr lang="pt-BR" dirty="0" err="1"/>
              <a:t>Binary</a:t>
            </a:r>
            <a:r>
              <a:rPr lang="pt-BR" dirty="0"/>
              <a:t> </a:t>
            </a:r>
            <a:r>
              <a:rPr lang="pt-BR" dirty="0" err="1"/>
              <a:t>Coded</a:t>
            </a:r>
            <a:r>
              <a:rPr lang="pt-BR" dirty="0"/>
              <a:t> Decimal): </a:t>
            </a:r>
          </a:p>
          <a:p>
            <a:pPr lvl="1"/>
            <a:r>
              <a:rPr lang="pt-BR" dirty="0"/>
              <a:t>Codifica dígitos decimais de 0 - 9 com os padrões 0000</a:t>
            </a:r>
            <a:r>
              <a:rPr lang="pt-BR" baseline="-27111" dirty="0"/>
              <a:t>2</a:t>
            </a:r>
            <a:r>
              <a:rPr lang="pt-BR" dirty="0"/>
              <a:t> — 1001</a:t>
            </a:r>
            <a:r>
              <a:rPr lang="pt-BR" baseline="-27111" dirty="0"/>
              <a:t>2</a:t>
            </a:r>
          </a:p>
          <a:p>
            <a:pPr lvl="1"/>
            <a:r>
              <a:rPr lang="pt-BR" dirty="0"/>
              <a:t>A função </a:t>
            </a:r>
            <a:r>
              <a:rPr lang="pt-BR" dirty="0">
                <a:solidFill>
                  <a:srgbClr val="0000FF"/>
                </a:solidFill>
              </a:rPr>
              <a:t>incrementa</a:t>
            </a:r>
            <a:r>
              <a:rPr lang="pt-BR" dirty="0"/>
              <a:t> a entrada de forma circular: 0 -&gt; 1, 1 -&gt; 2,..., 8 -&gt;9, 9 -&gt; 0.</a:t>
            </a:r>
          </a:p>
        </p:txBody>
      </p:sp>
      <p:sp>
        <p:nvSpPr>
          <p:cNvPr id="692" name="Line"/>
          <p:cNvSpPr/>
          <p:nvPr/>
        </p:nvSpPr>
        <p:spPr>
          <a:xfrm>
            <a:off x="6137910" y="5180012"/>
            <a:ext cx="139700" cy="1588"/>
          </a:xfrm>
          <a:prstGeom prst="line">
            <a:avLst/>
          </a:prstGeom>
          <a:ln w="12700">
            <a:solidFill>
              <a:srgbClr val="062B6B"/>
            </a:solidFill>
          </a:ln>
        </p:spPr>
        <p:txBody>
          <a:bodyPr lIns="0" tIns="0" rIns="0" bIns="0"/>
          <a:lstStyle/>
          <a:p>
            <a:pPr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693" name="Line"/>
          <p:cNvSpPr/>
          <p:nvPr/>
        </p:nvSpPr>
        <p:spPr>
          <a:xfrm>
            <a:off x="6112510" y="6475412"/>
            <a:ext cx="177800" cy="1588"/>
          </a:xfrm>
          <a:prstGeom prst="line">
            <a:avLst/>
          </a:prstGeom>
          <a:ln w="12700">
            <a:solidFill>
              <a:srgbClr val="062B6B"/>
            </a:solidFill>
          </a:ln>
        </p:spPr>
        <p:txBody>
          <a:bodyPr lIns="0" tIns="0" rIns="0" bIns="0"/>
          <a:lstStyle/>
          <a:p>
            <a:pPr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694" name="Line"/>
          <p:cNvSpPr/>
          <p:nvPr/>
        </p:nvSpPr>
        <p:spPr>
          <a:xfrm>
            <a:off x="6277610" y="5179511"/>
            <a:ext cx="0" cy="1320801"/>
          </a:xfrm>
          <a:prstGeom prst="line">
            <a:avLst/>
          </a:prstGeom>
          <a:ln w="12700">
            <a:solidFill>
              <a:srgbClr val="062B6B"/>
            </a:solidFill>
          </a:ln>
        </p:spPr>
        <p:txBody>
          <a:bodyPr lIns="0" tIns="0" rIns="0" bIns="0"/>
          <a:lstStyle/>
          <a:p>
            <a:pPr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695" name="These input patterns should…"/>
          <p:cNvSpPr txBox="1"/>
          <p:nvPr/>
        </p:nvSpPr>
        <p:spPr>
          <a:xfrm>
            <a:off x="6475747" y="5484311"/>
            <a:ext cx="4591000" cy="993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 algn="ctr">
              <a:lnSpc>
                <a:spcPct val="85000"/>
              </a:lnSpc>
              <a:buClr>
                <a:srgbClr val="062B6B"/>
              </a:buClr>
              <a:defRPr sz="18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Esses padrões de entrada nunca devem</a:t>
            </a:r>
          </a:p>
          <a:p>
            <a:pPr marL="38100" marR="38100" algn="ctr">
              <a:lnSpc>
                <a:spcPct val="85000"/>
              </a:lnSpc>
              <a:buClr>
                <a:srgbClr val="062B6B"/>
              </a:buClr>
              <a:defRPr sz="18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ser encontrado na prática.</a:t>
            </a:r>
          </a:p>
          <a:p>
            <a:pPr marL="38100" marR="38100" algn="ctr">
              <a:lnSpc>
                <a:spcPct val="85000"/>
              </a:lnSpc>
              <a:buClr>
                <a:srgbClr val="062B6B"/>
              </a:buClr>
              <a:defRPr sz="18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Assim, os valores de saída associados</a:t>
            </a:r>
          </a:p>
          <a:p>
            <a:pPr marL="38100" marR="38100" algn="ctr">
              <a:lnSpc>
                <a:spcPct val="85000"/>
              </a:lnSpc>
              <a:buClr>
                <a:srgbClr val="062B6B"/>
              </a:buClr>
              <a:defRPr sz="18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“</a:t>
            </a:r>
            <a:r>
              <a:rPr lang="pt-BR" b="1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Não Importam</a:t>
            </a:r>
            <a:r>
              <a:rPr lang="pt-BR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426992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9" grpId="0" uiExpand="1" build="p"/>
      <p:bldP spid="692" grpId="0" animBg="1"/>
      <p:bldP spid="693" grpId="0" animBg="1"/>
      <p:bldP spid="694" grpId="0" animBg="1"/>
      <p:bldP spid="695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7" name="Table"/>
          <p:cNvGraphicFramePr/>
          <p:nvPr>
            <p:extLst>
              <p:ext uri="{D42A27DB-BD31-4B8C-83A1-F6EECF244321}">
                <p14:modId xmlns:p14="http://schemas.microsoft.com/office/powerpoint/2010/main" val="3259124407"/>
              </p:ext>
            </p:extLst>
          </p:nvPr>
        </p:nvGraphicFramePr>
        <p:xfrm>
          <a:off x="7442200" y="3758883"/>
          <a:ext cx="2540000" cy="2438400"/>
        </p:xfrm>
        <a:graphic>
          <a:graphicData uri="http://schemas.openxmlformats.org/drawingml/2006/table">
            <a:tbl>
              <a:tblPr/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11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11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10" name="Two-Level Simplif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 err="1"/>
              <a:t>K-map</a:t>
            </a:r>
            <a:r>
              <a:rPr lang="pt-BR" dirty="0"/>
              <a:t> para a Função de Incremento BCD</a:t>
            </a:r>
          </a:p>
        </p:txBody>
      </p:sp>
      <p:sp>
        <p:nvSpPr>
          <p:cNvPr id="713" name="A B C D…"/>
          <p:cNvSpPr txBox="1"/>
          <p:nvPr/>
        </p:nvSpPr>
        <p:spPr>
          <a:xfrm>
            <a:off x="2028209" y="1730366"/>
            <a:ext cx="1316835" cy="1492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39686" marR="39686">
              <a:lnSpc>
                <a:spcPct val="130000"/>
              </a:lnSpc>
              <a:buClr>
                <a:srgbClr val="DA273E"/>
              </a:buClr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sz="2400" b="1" dirty="0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A </a:t>
            </a:r>
            <a:r>
              <a:rPr lang="pt-BR" sz="2400" b="1" dirty="0" err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B</a:t>
            </a:r>
            <a:r>
              <a:rPr lang="pt-BR" sz="2400" b="1" dirty="0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 C </a:t>
            </a:r>
            <a:r>
              <a:rPr lang="pt-BR" sz="2400" b="1" dirty="0" err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D</a:t>
            </a:r>
            <a:endParaRPr lang="pt-BR" sz="2400" b="1" dirty="0">
              <a:solidFill>
                <a:srgbClr val="DA273E"/>
              </a:solidFill>
              <a:uFill>
                <a:solidFill>
                  <a:srgbClr val="DA273E"/>
                </a:solidFill>
              </a:uFill>
              <a:latin typeface="Arial"/>
              <a:cs typeface="Arial"/>
              <a:sym typeface="Arial"/>
            </a:endParaRPr>
          </a:p>
          <a:p>
            <a:pPr marL="39686" marR="39686">
              <a:lnSpc>
                <a:spcPct val="130000"/>
              </a:lnSpc>
              <a:buClr>
                <a:srgbClr val="DA273E"/>
              </a:buClr>
              <a:defRPr sz="1800" b="1" u="sng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sz="2400" b="1" u="sng" dirty="0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+         1</a:t>
            </a:r>
          </a:p>
          <a:p>
            <a:pPr marL="39686" marR="39686">
              <a:lnSpc>
                <a:spcPct val="130000"/>
              </a:lnSpc>
              <a:buClr>
                <a:srgbClr val="DA273E"/>
              </a:buClr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sz="2400" b="1" dirty="0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W </a:t>
            </a:r>
            <a:r>
              <a:rPr lang="pt-BR" sz="2400" b="1" dirty="0" err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X</a:t>
            </a:r>
            <a:r>
              <a:rPr lang="pt-BR" sz="2400" b="1" dirty="0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 </a:t>
            </a:r>
            <a:r>
              <a:rPr lang="pt-BR" sz="2400" b="1" dirty="0" err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Y</a:t>
            </a:r>
            <a:r>
              <a:rPr lang="pt-BR" sz="2400" b="1" dirty="0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 </a:t>
            </a:r>
            <a:r>
              <a:rPr lang="pt-BR" sz="2400" b="1" dirty="0" err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cs typeface="Arial"/>
                <a:sym typeface="Arial"/>
              </a:rPr>
              <a:t>Z</a:t>
            </a:r>
            <a:endParaRPr lang="pt-BR" sz="2400" b="1" dirty="0">
              <a:solidFill>
                <a:srgbClr val="DA273E"/>
              </a:solidFill>
              <a:uFill>
                <a:solidFill>
                  <a:srgbClr val="DA273E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7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fld id="{86CB4B4D-7CA3-9044-876B-883B54F8677D}" type="slidenum">
              <a:rPr lang="pt-BR" smtClean="0">
                <a:solidFill>
                  <a:srgbClr val="000000"/>
                </a:solidFill>
                <a:cs typeface="Arial" panose="020B0604020202020204" pitchFamily="34" charset="0"/>
              </a:rPr>
              <a:pPr eaLnBrk="1" hangingPunct="1">
                <a:defRPr/>
              </a:pPr>
              <a:t>119</a:t>
            </a:fld>
            <a:endParaRPr lang="pt-BR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716" name="Table"/>
          <p:cNvGraphicFramePr/>
          <p:nvPr>
            <p:extLst>
              <p:ext uri="{D42A27DB-BD31-4B8C-83A1-F6EECF244321}">
                <p14:modId xmlns:p14="http://schemas.microsoft.com/office/powerpoint/2010/main" val="1681654788"/>
              </p:ext>
            </p:extLst>
          </p:nvPr>
        </p:nvGraphicFramePr>
        <p:xfrm>
          <a:off x="4140201" y="1219200"/>
          <a:ext cx="2658745" cy="2438400"/>
        </p:xfrm>
        <a:graphic>
          <a:graphicData uri="http://schemas.openxmlformats.org/drawingml/2006/table">
            <a:tbl>
              <a:tblPr/>
              <a:tblGrid>
                <a:gridCol w="372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11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11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19" name="Table"/>
          <p:cNvGraphicFramePr/>
          <p:nvPr>
            <p:extLst>
              <p:ext uri="{D42A27DB-BD31-4B8C-83A1-F6EECF244321}">
                <p14:modId xmlns:p14="http://schemas.microsoft.com/office/powerpoint/2010/main" val="609729347"/>
              </p:ext>
            </p:extLst>
          </p:nvPr>
        </p:nvGraphicFramePr>
        <p:xfrm>
          <a:off x="7442200" y="1219200"/>
          <a:ext cx="2540000" cy="2438400"/>
        </p:xfrm>
        <a:graphic>
          <a:graphicData uri="http://schemas.openxmlformats.org/drawingml/2006/table">
            <a:tbl>
              <a:tblPr/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11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11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</a:t>
                      </a:r>
                      <a:endParaRPr sz="20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22" name="Table"/>
          <p:cNvGraphicFramePr/>
          <p:nvPr>
            <p:extLst>
              <p:ext uri="{D42A27DB-BD31-4B8C-83A1-F6EECF244321}">
                <p14:modId xmlns:p14="http://schemas.microsoft.com/office/powerpoint/2010/main" val="674709854"/>
              </p:ext>
            </p:extLst>
          </p:nvPr>
        </p:nvGraphicFramePr>
        <p:xfrm>
          <a:off x="4130448" y="3709418"/>
          <a:ext cx="2540000" cy="2438400"/>
        </p:xfrm>
        <a:graphic>
          <a:graphicData uri="http://schemas.openxmlformats.org/drawingml/2006/table">
            <a:tbl>
              <a:tblPr/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11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</a:t>
                      </a:r>
                    </a:p>
                  </a:txBody>
                  <a:tcPr marL="50800" marR="50800" marT="50800" marB="5080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R="39686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1100"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2000"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25" name="W"/>
          <p:cNvSpPr txBox="1"/>
          <p:nvPr/>
        </p:nvSpPr>
        <p:spPr>
          <a:xfrm>
            <a:off x="3732972" y="1234922"/>
            <a:ext cx="520335" cy="49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9686" marR="39686" algn="ctr" defTabSz="914400">
              <a:lnSpc>
                <a:spcPct val="90000"/>
              </a:lnSpc>
              <a:buClr>
                <a:srgbClr val="062B6B"/>
              </a:buClr>
              <a:buFont typeface="Helvetica"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</a:defRPr>
            </a:lvl1pPr>
          </a:lstStyle>
          <a:p>
            <a:pPr>
              <a:defRPr/>
            </a:pPr>
            <a:r>
              <a:rPr lang="pt-BR" sz="2800" dirty="0">
                <a:solidFill>
                  <a:srgbClr val="C00000"/>
                </a:solidFill>
              </a:rPr>
              <a:t>W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981022A-84FB-4E13-A084-356CEADAEB5C}"/>
              </a:ext>
            </a:extLst>
          </p:cNvPr>
          <p:cNvGrpSpPr/>
          <p:nvPr/>
        </p:nvGrpSpPr>
        <p:grpSpPr>
          <a:xfrm>
            <a:off x="4023513" y="1509137"/>
            <a:ext cx="909080" cy="600186"/>
            <a:chOff x="464128" y="1997517"/>
            <a:chExt cx="909080" cy="6001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3750E36E-3E79-4155-8654-89389257B215}"/>
                    </a:ext>
                  </a:extLst>
                </p:cNvPr>
                <p:cNvSpPr/>
                <p:nvPr/>
              </p:nvSpPr>
              <p:spPr>
                <a:xfrm>
                  <a:off x="464128" y="2228371"/>
                  <a:ext cx="56778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1" i="1" smtClean="0">
                            <a:solidFill>
                              <a:srgbClr val="0000FF"/>
                            </a:solidFill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𝑨𝑩</m:t>
                        </m:r>
                      </m:oMath>
                    </m:oMathPara>
                  </a14:m>
                  <a:endParaRPr lang="pt-BR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3750E36E-3E79-4155-8654-89389257B2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128" y="2228371"/>
                  <a:ext cx="567783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6CA7DA18-61C7-4333-92E4-5971EAFE576C}"/>
                    </a:ext>
                  </a:extLst>
                </p:cNvPr>
                <p:cNvSpPr/>
                <p:nvPr/>
              </p:nvSpPr>
              <p:spPr>
                <a:xfrm>
                  <a:off x="807027" y="1997517"/>
                  <a:ext cx="56618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1" i="1" smtClean="0">
                            <a:solidFill>
                              <a:srgbClr val="0000FF"/>
                            </a:solidFill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𝑪𝑫</m:t>
                        </m:r>
                      </m:oMath>
                    </m:oMathPara>
                  </a14:m>
                  <a:endParaRPr lang="pt-BR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6CA7DA18-61C7-4333-92E4-5971EAFE57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027" y="1997517"/>
                  <a:ext cx="566181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Line">
              <a:extLst>
                <a:ext uri="{FF2B5EF4-FFF2-40B4-BE49-F238E27FC236}">
                  <a16:creationId xmlns:a16="http://schemas.microsoft.com/office/drawing/2014/main" id="{6AB2F35C-8D4E-489B-B584-CD9041798CB3}"/>
                </a:ext>
              </a:extLst>
            </p:cNvPr>
            <p:cNvSpPr/>
            <p:nvPr/>
          </p:nvSpPr>
          <p:spPr>
            <a:xfrm>
              <a:off x="780180" y="2192306"/>
              <a:ext cx="407377" cy="320040"/>
            </a:xfrm>
            <a:prstGeom prst="line">
              <a:avLst/>
            </a:prstGeom>
            <a:noFill/>
            <a:ln w="25400" cap="flat">
              <a:solidFill>
                <a:srgbClr val="062B6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</p:grpSp>
      <p:sp>
        <p:nvSpPr>
          <p:cNvPr id="41" name="W">
            <a:extLst>
              <a:ext uri="{FF2B5EF4-FFF2-40B4-BE49-F238E27FC236}">
                <a16:creationId xmlns:a16="http://schemas.microsoft.com/office/drawing/2014/main" id="{8EFEAB89-8214-4E7F-9655-A2F3E0DDB176}"/>
              </a:ext>
            </a:extLst>
          </p:cNvPr>
          <p:cNvSpPr txBox="1"/>
          <p:nvPr/>
        </p:nvSpPr>
        <p:spPr>
          <a:xfrm>
            <a:off x="7163154" y="1253427"/>
            <a:ext cx="420949" cy="49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9686" marR="39686" algn="ctr" defTabSz="914400">
              <a:lnSpc>
                <a:spcPct val="90000"/>
              </a:lnSpc>
              <a:buClr>
                <a:srgbClr val="062B6B"/>
              </a:buClr>
              <a:buFont typeface="Helvetica"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</a:defRPr>
            </a:lvl1pPr>
          </a:lstStyle>
          <a:p>
            <a:pPr>
              <a:defRPr/>
            </a:pPr>
            <a:r>
              <a:rPr lang="pt-BR" sz="2800" dirty="0" err="1">
                <a:solidFill>
                  <a:srgbClr val="C00000"/>
                </a:solidFill>
              </a:rPr>
              <a:t>X</a:t>
            </a:r>
            <a:endParaRPr lang="pt-BR" sz="2800" dirty="0">
              <a:solidFill>
                <a:srgbClr val="C00000"/>
              </a:solidFill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1A355B2-EBA3-43A8-89F8-126676A664C3}"/>
              </a:ext>
            </a:extLst>
          </p:cNvPr>
          <p:cNvGrpSpPr/>
          <p:nvPr/>
        </p:nvGrpSpPr>
        <p:grpSpPr>
          <a:xfrm>
            <a:off x="7234776" y="1535576"/>
            <a:ext cx="909080" cy="600186"/>
            <a:chOff x="464128" y="1997517"/>
            <a:chExt cx="909080" cy="6001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15BAAE72-DD86-4186-82F7-2F5B4BD7AD75}"/>
                    </a:ext>
                  </a:extLst>
                </p:cNvPr>
                <p:cNvSpPr/>
                <p:nvPr/>
              </p:nvSpPr>
              <p:spPr>
                <a:xfrm>
                  <a:off x="464128" y="2228371"/>
                  <a:ext cx="56778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1" i="1" smtClean="0">
                            <a:solidFill>
                              <a:srgbClr val="0000FF"/>
                            </a:solidFill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𝑨𝑩</m:t>
                        </m:r>
                      </m:oMath>
                    </m:oMathPara>
                  </a14:m>
                  <a:endParaRPr lang="pt-BR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15BAAE72-DD86-4186-82F7-2F5B4BD7AD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128" y="2228371"/>
                  <a:ext cx="567783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F4C79F9-C64D-4D6C-AD26-C9BA7DC3B1A1}"/>
                    </a:ext>
                  </a:extLst>
                </p:cNvPr>
                <p:cNvSpPr/>
                <p:nvPr/>
              </p:nvSpPr>
              <p:spPr>
                <a:xfrm>
                  <a:off x="807027" y="1997517"/>
                  <a:ext cx="56618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1" i="1" smtClean="0">
                            <a:solidFill>
                              <a:srgbClr val="0000FF"/>
                            </a:solidFill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𝑪𝑫</m:t>
                        </m:r>
                      </m:oMath>
                    </m:oMathPara>
                  </a14:m>
                  <a:endParaRPr lang="pt-BR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F4C79F9-C64D-4D6C-AD26-C9BA7DC3B1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027" y="1997517"/>
                  <a:ext cx="566181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Line">
              <a:extLst>
                <a:ext uri="{FF2B5EF4-FFF2-40B4-BE49-F238E27FC236}">
                  <a16:creationId xmlns:a16="http://schemas.microsoft.com/office/drawing/2014/main" id="{76246065-0B80-4D3B-885C-E305403EBC84}"/>
                </a:ext>
              </a:extLst>
            </p:cNvPr>
            <p:cNvSpPr/>
            <p:nvPr/>
          </p:nvSpPr>
          <p:spPr>
            <a:xfrm>
              <a:off x="780180" y="2192306"/>
              <a:ext cx="407377" cy="320040"/>
            </a:xfrm>
            <a:prstGeom prst="line">
              <a:avLst/>
            </a:prstGeom>
            <a:noFill/>
            <a:ln w="25400" cap="flat">
              <a:solidFill>
                <a:srgbClr val="062B6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465F469-0BFD-4AB1-9706-CC5B246104FB}"/>
              </a:ext>
            </a:extLst>
          </p:cNvPr>
          <p:cNvGrpSpPr/>
          <p:nvPr/>
        </p:nvGrpSpPr>
        <p:grpSpPr>
          <a:xfrm>
            <a:off x="7225547" y="4057379"/>
            <a:ext cx="909080" cy="600186"/>
            <a:chOff x="464128" y="1997517"/>
            <a:chExt cx="909080" cy="6001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AE2AC670-0939-4289-B8B2-5DE775DAFB64}"/>
                    </a:ext>
                  </a:extLst>
                </p:cNvPr>
                <p:cNvSpPr/>
                <p:nvPr/>
              </p:nvSpPr>
              <p:spPr>
                <a:xfrm>
                  <a:off x="464128" y="2228371"/>
                  <a:ext cx="56778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1" i="1" smtClean="0">
                            <a:solidFill>
                              <a:srgbClr val="0000FF"/>
                            </a:solidFill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𝑨𝑩</m:t>
                        </m:r>
                      </m:oMath>
                    </m:oMathPara>
                  </a14:m>
                  <a:endParaRPr lang="pt-BR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AE2AC670-0939-4289-B8B2-5DE775DAFB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128" y="2228371"/>
                  <a:ext cx="567783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73889DB6-77FF-4666-B1A5-D3EFC84A8F98}"/>
                    </a:ext>
                  </a:extLst>
                </p:cNvPr>
                <p:cNvSpPr/>
                <p:nvPr/>
              </p:nvSpPr>
              <p:spPr>
                <a:xfrm>
                  <a:off x="807027" y="1997517"/>
                  <a:ext cx="56618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1" i="1" smtClean="0">
                            <a:solidFill>
                              <a:srgbClr val="0000FF"/>
                            </a:solidFill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𝑪𝑫</m:t>
                        </m:r>
                      </m:oMath>
                    </m:oMathPara>
                  </a14:m>
                  <a:endParaRPr lang="pt-BR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73889DB6-77FF-4666-B1A5-D3EFC84A8F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027" y="1997517"/>
                  <a:ext cx="566181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Line">
              <a:extLst>
                <a:ext uri="{FF2B5EF4-FFF2-40B4-BE49-F238E27FC236}">
                  <a16:creationId xmlns:a16="http://schemas.microsoft.com/office/drawing/2014/main" id="{9B662E8A-6390-45DB-93C8-693B59A45EDB}"/>
                </a:ext>
              </a:extLst>
            </p:cNvPr>
            <p:cNvSpPr/>
            <p:nvPr/>
          </p:nvSpPr>
          <p:spPr>
            <a:xfrm>
              <a:off x="780180" y="2192306"/>
              <a:ext cx="407377" cy="320040"/>
            </a:xfrm>
            <a:prstGeom prst="line">
              <a:avLst/>
            </a:prstGeom>
            <a:noFill/>
            <a:ln w="25400" cap="flat">
              <a:solidFill>
                <a:srgbClr val="062B6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CB9FACB-61D9-4E3B-84D0-D935E2CED032}"/>
              </a:ext>
            </a:extLst>
          </p:cNvPr>
          <p:cNvGrpSpPr/>
          <p:nvPr/>
        </p:nvGrpSpPr>
        <p:grpSpPr>
          <a:xfrm>
            <a:off x="3911872" y="3997365"/>
            <a:ext cx="909080" cy="600186"/>
            <a:chOff x="464128" y="1997517"/>
            <a:chExt cx="909080" cy="6001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EBA5378-21EA-461A-BAB0-060B3FC0F193}"/>
                    </a:ext>
                  </a:extLst>
                </p:cNvPr>
                <p:cNvSpPr/>
                <p:nvPr/>
              </p:nvSpPr>
              <p:spPr>
                <a:xfrm>
                  <a:off x="464128" y="2228371"/>
                  <a:ext cx="56778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1" i="1" smtClean="0">
                            <a:solidFill>
                              <a:srgbClr val="0000FF"/>
                            </a:solidFill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𝑨𝑩</m:t>
                        </m:r>
                      </m:oMath>
                    </m:oMathPara>
                  </a14:m>
                  <a:endParaRPr lang="pt-BR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EBA5378-21EA-461A-BAB0-060B3FC0F1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128" y="2228371"/>
                  <a:ext cx="567783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E091CCEE-A789-4A37-8A44-41D2C65E8487}"/>
                    </a:ext>
                  </a:extLst>
                </p:cNvPr>
                <p:cNvSpPr/>
                <p:nvPr/>
              </p:nvSpPr>
              <p:spPr>
                <a:xfrm>
                  <a:off x="807027" y="1997517"/>
                  <a:ext cx="56618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1" i="1" smtClean="0">
                            <a:solidFill>
                              <a:srgbClr val="0000FF"/>
                            </a:solidFill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𝑪𝑫</m:t>
                        </m:r>
                      </m:oMath>
                    </m:oMathPara>
                  </a14:m>
                  <a:endParaRPr lang="pt-BR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E091CCEE-A789-4A37-8A44-41D2C65E84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027" y="1997517"/>
                  <a:ext cx="566181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Line">
              <a:extLst>
                <a:ext uri="{FF2B5EF4-FFF2-40B4-BE49-F238E27FC236}">
                  <a16:creationId xmlns:a16="http://schemas.microsoft.com/office/drawing/2014/main" id="{494D41F9-4661-41F2-A554-8E1C785C9C58}"/>
                </a:ext>
              </a:extLst>
            </p:cNvPr>
            <p:cNvSpPr/>
            <p:nvPr/>
          </p:nvSpPr>
          <p:spPr>
            <a:xfrm>
              <a:off x="780180" y="2192306"/>
              <a:ext cx="407377" cy="320040"/>
            </a:xfrm>
            <a:prstGeom prst="line">
              <a:avLst/>
            </a:prstGeom>
            <a:noFill/>
            <a:ln w="25400" cap="flat">
              <a:solidFill>
                <a:srgbClr val="062B6B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</p:grpSp>
      <p:sp>
        <p:nvSpPr>
          <p:cNvPr id="54" name="W">
            <a:extLst>
              <a:ext uri="{FF2B5EF4-FFF2-40B4-BE49-F238E27FC236}">
                <a16:creationId xmlns:a16="http://schemas.microsoft.com/office/drawing/2014/main" id="{F6253D82-B3E1-44DB-BE27-239B4DE22AF0}"/>
              </a:ext>
            </a:extLst>
          </p:cNvPr>
          <p:cNvSpPr txBox="1"/>
          <p:nvPr/>
        </p:nvSpPr>
        <p:spPr>
          <a:xfrm>
            <a:off x="7239001" y="3766875"/>
            <a:ext cx="401713" cy="49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9686" marR="39686" algn="ctr" defTabSz="914400">
              <a:lnSpc>
                <a:spcPct val="90000"/>
              </a:lnSpc>
              <a:buClr>
                <a:srgbClr val="062B6B"/>
              </a:buClr>
              <a:buFont typeface="Helvetica"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</a:defRPr>
            </a:lvl1pPr>
          </a:lstStyle>
          <a:p>
            <a:pPr>
              <a:defRPr/>
            </a:pPr>
            <a:r>
              <a:rPr lang="pt-BR" sz="2800" dirty="0" err="1">
                <a:solidFill>
                  <a:srgbClr val="C00000"/>
                </a:solidFill>
              </a:rPr>
              <a:t>Z</a:t>
            </a:r>
            <a:endParaRPr lang="pt-BR" sz="2800" dirty="0">
              <a:solidFill>
                <a:srgbClr val="C00000"/>
              </a:solidFill>
            </a:endParaRPr>
          </a:p>
        </p:txBody>
      </p:sp>
      <p:sp>
        <p:nvSpPr>
          <p:cNvPr id="55" name="W">
            <a:extLst>
              <a:ext uri="{FF2B5EF4-FFF2-40B4-BE49-F238E27FC236}">
                <a16:creationId xmlns:a16="http://schemas.microsoft.com/office/drawing/2014/main" id="{64555C12-2CEF-4C4F-9B88-71FF556E091B}"/>
              </a:ext>
            </a:extLst>
          </p:cNvPr>
          <p:cNvSpPr txBox="1"/>
          <p:nvPr/>
        </p:nvSpPr>
        <p:spPr>
          <a:xfrm>
            <a:off x="3856412" y="3748870"/>
            <a:ext cx="420949" cy="49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9686" marR="39686" algn="ctr" defTabSz="914400">
              <a:lnSpc>
                <a:spcPct val="90000"/>
              </a:lnSpc>
              <a:buClr>
                <a:srgbClr val="062B6B"/>
              </a:buClr>
              <a:buFont typeface="Helvetica"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</a:defRPr>
            </a:lvl1pPr>
          </a:lstStyle>
          <a:p>
            <a:pPr>
              <a:defRPr/>
            </a:pPr>
            <a:r>
              <a:rPr lang="pt-BR" sz="2800" dirty="0" err="1">
                <a:solidFill>
                  <a:srgbClr val="C00000"/>
                </a:solidFill>
              </a:rPr>
              <a:t>Y</a:t>
            </a:r>
            <a:endParaRPr lang="pt-BR" sz="2800" dirty="0">
              <a:solidFill>
                <a:srgbClr val="C00000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0B4FD9A-2996-4F2C-9650-72B0163C82B1}"/>
              </a:ext>
            </a:extLst>
          </p:cNvPr>
          <p:cNvSpPr/>
          <p:nvPr/>
        </p:nvSpPr>
        <p:spPr>
          <a:xfrm>
            <a:off x="2714259" y="1219200"/>
            <a:ext cx="7010317" cy="208180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pt-BR" sz="2800" dirty="0" err="1">
                <a:solidFill>
                  <a:srgbClr val="002060"/>
                </a:solidFill>
                <a:latin typeface="Tahoma"/>
              </a:rPr>
              <a:t>Z</a:t>
            </a:r>
            <a:r>
              <a:rPr lang="pt-BR" sz="2800" dirty="0">
                <a:solidFill>
                  <a:srgbClr val="002060"/>
                </a:solidFill>
                <a:latin typeface="Tahoma"/>
              </a:rPr>
              <a:t> (sem Não Importa) = </a:t>
            </a:r>
            <a:r>
              <a:rPr lang="pt-BR" sz="2800" b="1" dirty="0">
                <a:solidFill>
                  <a:srgbClr val="002060"/>
                </a:solidFill>
                <a:latin typeface="Tahoma"/>
              </a:rPr>
              <a:t>A'D' + B'C'D’ </a:t>
            </a:r>
          </a:p>
          <a:p>
            <a:pPr algn="ctr">
              <a:defRPr/>
            </a:pPr>
            <a:endParaRPr lang="pt-BR" sz="2800" dirty="0">
              <a:solidFill>
                <a:srgbClr val="002060"/>
              </a:solidFill>
              <a:latin typeface="Tahoma"/>
            </a:endParaRPr>
          </a:p>
          <a:p>
            <a:pPr>
              <a:defRPr/>
            </a:pPr>
            <a:r>
              <a:rPr lang="pt-BR" sz="2800" dirty="0">
                <a:solidFill>
                  <a:srgbClr val="002060"/>
                </a:solidFill>
                <a:latin typeface="Tahoma"/>
              </a:rPr>
              <a:t> </a:t>
            </a:r>
            <a:r>
              <a:rPr lang="pt-BR" sz="2800" dirty="0" err="1">
                <a:solidFill>
                  <a:srgbClr val="002060"/>
                </a:solidFill>
                <a:latin typeface="Tahoma"/>
              </a:rPr>
              <a:t>Z</a:t>
            </a:r>
            <a:r>
              <a:rPr lang="pt-BR" sz="2800" dirty="0">
                <a:solidFill>
                  <a:srgbClr val="002060"/>
                </a:solidFill>
                <a:latin typeface="Tahoma"/>
              </a:rPr>
              <a:t> (com Não Importa) = </a:t>
            </a:r>
            <a:r>
              <a:rPr lang="pt-BR" sz="2800" b="1" dirty="0">
                <a:solidFill>
                  <a:srgbClr val="002060"/>
                </a:solidFill>
                <a:latin typeface="Tahoma"/>
              </a:rPr>
              <a:t>D'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E7B47733-9D45-4941-97D8-5B2E0624FAA9}"/>
              </a:ext>
            </a:extLst>
          </p:cNvPr>
          <p:cNvSpPr/>
          <p:nvPr/>
        </p:nvSpPr>
        <p:spPr>
          <a:xfrm>
            <a:off x="6980378" y="1535339"/>
            <a:ext cx="1825548" cy="63550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pt-BR" sz="2800" b="1" dirty="0">
              <a:solidFill>
                <a:srgbClr val="002060"/>
              </a:solidFill>
              <a:latin typeface="Tahoma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73881A87-119C-4CDE-9968-1944E36E717D}"/>
              </a:ext>
            </a:extLst>
          </p:cNvPr>
          <p:cNvSpPr/>
          <p:nvPr/>
        </p:nvSpPr>
        <p:spPr>
          <a:xfrm>
            <a:off x="7719579" y="1524001"/>
            <a:ext cx="1576822" cy="6355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pt-BR" sz="2800" b="1" dirty="0">
              <a:solidFill>
                <a:srgbClr val="002060"/>
              </a:solidFill>
              <a:latin typeface="Tahoma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8D74B6A7-28E7-4D30-8527-57C73CC08AF6}"/>
              </a:ext>
            </a:extLst>
          </p:cNvPr>
          <p:cNvSpPr/>
          <p:nvPr/>
        </p:nvSpPr>
        <p:spPr>
          <a:xfrm>
            <a:off x="6675260" y="2402025"/>
            <a:ext cx="1143617" cy="6677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pt-BR" sz="2800" b="1" dirty="0">
              <a:solidFill>
                <a:srgbClr val="002060"/>
              </a:solidFill>
              <a:latin typeface="Tahoma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C4EF7C9-A976-4597-8690-54826B46EDFA}"/>
              </a:ext>
            </a:extLst>
          </p:cNvPr>
          <p:cNvSpPr/>
          <p:nvPr/>
        </p:nvSpPr>
        <p:spPr>
          <a:xfrm>
            <a:off x="7935966" y="4583286"/>
            <a:ext cx="534935" cy="770811"/>
          </a:xfrm>
          <a:prstGeom prst="roundRect">
            <a:avLst/>
          </a:prstGeom>
          <a:solidFill>
            <a:schemeClr val="accent6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pt-BR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C9A6100-D0DE-4BA3-AB05-EF0DDC51649C}"/>
              </a:ext>
            </a:extLst>
          </p:cNvPr>
          <p:cNvSpPr/>
          <p:nvPr/>
        </p:nvSpPr>
        <p:spPr>
          <a:xfrm>
            <a:off x="9445258" y="4572209"/>
            <a:ext cx="534935" cy="770811"/>
          </a:xfrm>
          <a:prstGeom prst="roundRect">
            <a:avLst/>
          </a:prstGeom>
          <a:solidFill>
            <a:schemeClr val="accent6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pt-BR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49655135-47DD-4D94-BE82-3FCD6DF8B469}"/>
              </a:ext>
            </a:extLst>
          </p:cNvPr>
          <p:cNvSpPr/>
          <p:nvPr/>
        </p:nvSpPr>
        <p:spPr>
          <a:xfrm>
            <a:off x="7968253" y="5820052"/>
            <a:ext cx="453118" cy="369332"/>
          </a:xfrm>
          <a:prstGeom prst="roundRect">
            <a:avLst/>
          </a:prstGeom>
          <a:solidFill>
            <a:srgbClr val="00B0F0">
              <a:alpha val="50196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pt-BR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61A87A3C-B7BE-48D1-9236-D1494A839B50}"/>
              </a:ext>
            </a:extLst>
          </p:cNvPr>
          <p:cNvSpPr/>
          <p:nvPr/>
        </p:nvSpPr>
        <p:spPr>
          <a:xfrm>
            <a:off x="7968253" y="4590147"/>
            <a:ext cx="453118" cy="369332"/>
          </a:xfrm>
          <a:prstGeom prst="roundRect">
            <a:avLst/>
          </a:prstGeom>
          <a:solidFill>
            <a:srgbClr val="00B0F0">
              <a:alpha val="50196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pt-BR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4EFFB6B9-2C57-4622-B616-00AF2486DBDB}"/>
              </a:ext>
            </a:extLst>
          </p:cNvPr>
          <p:cNvSpPr/>
          <p:nvPr/>
        </p:nvSpPr>
        <p:spPr>
          <a:xfrm>
            <a:off x="9479554" y="4554863"/>
            <a:ext cx="534935" cy="1625075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pt-BR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BC396FB2-38AA-4AC6-8DED-B051FFA774D4}"/>
              </a:ext>
            </a:extLst>
          </p:cNvPr>
          <p:cNvSpPr/>
          <p:nvPr/>
        </p:nvSpPr>
        <p:spPr>
          <a:xfrm>
            <a:off x="7952110" y="4554863"/>
            <a:ext cx="534935" cy="1625075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pt-BR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34E59D4E-A998-4AF8-98D0-1BF8C06813DD}"/>
              </a:ext>
            </a:extLst>
          </p:cNvPr>
          <p:cNvSpPr/>
          <p:nvPr/>
        </p:nvSpPr>
        <p:spPr>
          <a:xfrm>
            <a:off x="7409912" y="5343020"/>
            <a:ext cx="193110" cy="885232"/>
          </a:xfrm>
          <a:custGeom>
            <a:avLst/>
            <a:gdLst>
              <a:gd name="connsiteX0" fmla="*/ 321598 w 341694"/>
              <a:gd name="connsiteY0" fmla="*/ 0 h 1235947"/>
              <a:gd name="connsiteX1" fmla="*/ 50 w 341694"/>
              <a:gd name="connsiteY1" fmla="*/ 512466 h 1235947"/>
              <a:gd name="connsiteX2" fmla="*/ 341694 w 341694"/>
              <a:gd name="connsiteY2" fmla="*/ 1235947 h 1235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94" h="1235947">
                <a:moveTo>
                  <a:pt x="321598" y="0"/>
                </a:moveTo>
                <a:cubicBezTo>
                  <a:pt x="159149" y="153237"/>
                  <a:pt x="-3299" y="306475"/>
                  <a:pt x="50" y="512466"/>
                </a:cubicBezTo>
                <a:cubicBezTo>
                  <a:pt x="3399" y="718457"/>
                  <a:pt x="266331" y="1106993"/>
                  <a:pt x="341694" y="1235947"/>
                </a:cubicBezTo>
              </a:path>
            </a:pathLst>
          </a:custGeom>
          <a:noFill/>
          <a:ln w="28575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 dirty="0">
              <a:solidFill>
                <a:srgbClr val="FFFFFF"/>
              </a:solidFill>
              <a:latin typeface="Tahom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768E631B-FC77-4DC1-BAB1-EAF5D48D0C8E}"/>
                  </a:ext>
                </a:extLst>
              </p:cNvPr>
              <p:cNvSpPr/>
              <p:nvPr/>
            </p:nvSpPr>
            <p:spPr>
              <a:xfrm>
                <a:off x="6982649" y="5455149"/>
                <a:ext cx="4732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𝑨</m:t>
                      </m:r>
                    </m:oMath>
                  </m:oMathPara>
                </a14:m>
                <a:endParaRPr lang="pt-BR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768E631B-FC77-4DC1-BAB1-EAF5D48D0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2649" y="5455149"/>
                <a:ext cx="47320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5300FD6C-1987-44D3-BF73-78B112B1EC4E}"/>
              </a:ext>
            </a:extLst>
          </p:cNvPr>
          <p:cNvSpPr/>
          <p:nvPr/>
        </p:nvSpPr>
        <p:spPr>
          <a:xfrm rot="10800000">
            <a:off x="10059102" y="4992304"/>
            <a:ext cx="126298" cy="827747"/>
          </a:xfrm>
          <a:custGeom>
            <a:avLst/>
            <a:gdLst>
              <a:gd name="connsiteX0" fmla="*/ 321598 w 341694"/>
              <a:gd name="connsiteY0" fmla="*/ 0 h 1235947"/>
              <a:gd name="connsiteX1" fmla="*/ 50 w 341694"/>
              <a:gd name="connsiteY1" fmla="*/ 512466 h 1235947"/>
              <a:gd name="connsiteX2" fmla="*/ 341694 w 341694"/>
              <a:gd name="connsiteY2" fmla="*/ 1235947 h 1235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94" h="1235947">
                <a:moveTo>
                  <a:pt x="321598" y="0"/>
                </a:moveTo>
                <a:cubicBezTo>
                  <a:pt x="159149" y="153237"/>
                  <a:pt x="-3299" y="306475"/>
                  <a:pt x="50" y="512466"/>
                </a:cubicBezTo>
                <a:cubicBezTo>
                  <a:pt x="3399" y="718457"/>
                  <a:pt x="266331" y="1106993"/>
                  <a:pt x="341694" y="1235947"/>
                </a:cubicBezTo>
              </a:path>
            </a:pathLst>
          </a:custGeom>
          <a:noFill/>
          <a:ln w="28575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 dirty="0">
              <a:solidFill>
                <a:srgbClr val="FFFFFF"/>
              </a:solidFill>
              <a:latin typeface="Tahom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BDCB3398-C0EF-442D-AF2E-8AA173A12946}"/>
                  </a:ext>
                </a:extLst>
              </p:cNvPr>
              <p:cNvSpPr/>
              <p:nvPr/>
            </p:nvSpPr>
            <p:spPr>
              <a:xfrm>
                <a:off x="10122252" y="5224316"/>
                <a:ext cx="4924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𝑩</m:t>
                      </m:r>
                    </m:oMath>
                  </m:oMathPara>
                </a14:m>
                <a:endParaRPr lang="pt-BR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BDCB3398-C0EF-442D-AF2E-8AA173A129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2252" y="5224316"/>
                <a:ext cx="49244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277DD59F-BEB2-4C6B-98C4-631BA5F2D4A5}"/>
              </a:ext>
            </a:extLst>
          </p:cNvPr>
          <p:cNvSpPr/>
          <p:nvPr/>
        </p:nvSpPr>
        <p:spPr>
          <a:xfrm rot="16200000">
            <a:off x="8879247" y="5807800"/>
            <a:ext cx="157670" cy="974357"/>
          </a:xfrm>
          <a:custGeom>
            <a:avLst/>
            <a:gdLst>
              <a:gd name="connsiteX0" fmla="*/ 321598 w 341694"/>
              <a:gd name="connsiteY0" fmla="*/ 0 h 1235947"/>
              <a:gd name="connsiteX1" fmla="*/ 50 w 341694"/>
              <a:gd name="connsiteY1" fmla="*/ 512466 h 1235947"/>
              <a:gd name="connsiteX2" fmla="*/ 341694 w 341694"/>
              <a:gd name="connsiteY2" fmla="*/ 1235947 h 1235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94" h="1235947">
                <a:moveTo>
                  <a:pt x="321598" y="0"/>
                </a:moveTo>
                <a:cubicBezTo>
                  <a:pt x="159149" y="153237"/>
                  <a:pt x="-3299" y="306475"/>
                  <a:pt x="50" y="512466"/>
                </a:cubicBezTo>
                <a:cubicBezTo>
                  <a:pt x="3399" y="718457"/>
                  <a:pt x="266331" y="1106993"/>
                  <a:pt x="341694" y="1235947"/>
                </a:cubicBezTo>
              </a:path>
            </a:pathLst>
          </a:custGeom>
          <a:noFill/>
          <a:ln w="28575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 dirty="0">
              <a:solidFill>
                <a:srgbClr val="FFFFFF"/>
              </a:solidFill>
              <a:latin typeface="Tahom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A8123317-36B1-450E-97E7-8D0716507C74}"/>
                  </a:ext>
                </a:extLst>
              </p:cNvPr>
              <p:cNvSpPr/>
              <p:nvPr/>
            </p:nvSpPr>
            <p:spPr>
              <a:xfrm>
                <a:off x="9061526" y="6243936"/>
                <a:ext cx="5004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𝑫</m:t>
                      </m:r>
                    </m:oMath>
                  </m:oMathPara>
                </a14:m>
                <a:endParaRPr lang="pt-BR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A8123317-36B1-450E-97E7-8D0716507C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1526" y="6243936"/>
                <a:ext cx="50045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262B0D7E-75EF-4728-92B1-78842C39334A}"/>
              </a:ext>
            </a:extLst>
          </p:cNvPr>
          <p:cNvSpPr/>
          <p:nvPr/>
        </p:nvSpPr>
        <p:spPr>
          <a:xfrm rot="5400000">
            <a:off x="9345207" y="3736354"/>
            <a:ext cx="239768" cy="881818"/>
          </a:xfrm>
          <a:custGeom>
            <a:avLst/>
            <a:gdLst>
              <a:gd name="connsiteX0" fmla="*/ 321598 w 341694"/>
              <a:gd name="connsiteY0" fmla="*/ 0 h 1235947"/>
              <a:gd name="connsiteX1" fmla="*/ 50 w 341694"/>
              <a:gd name="connsiteY1" fmla="*/ 512466 h 1235947"/>
              <a:gd name="connsiteX2" fmla="*/ 341694 w 341694"/>
              <a:gd name="connsiteY2" fmla="*/ 1235947 h 1235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94" h="1235947">
                <a:moveTo>
                  <a:pt x="321598" y="0"/>
                </a:moveTo>
                <a:cubicBezTo>
                  <a:pt x="159149" y="153237"/>
                  <a:pt x="-3299" y="306475"/>
                  <a:pt x="50" y="512466"/>
                </a:cubicBezTo>
                <a:cubicBezTo>
                  <a:pt x="3399" y="718457"/>
                  <a:pt x="266331" y="1106993"/>
                  <a:pt x="341694" y="1235947"/>
                </a:cubicBezTo>
              </a:path>
            </a:pathLst>
          </a:custGeom>
          <a:noFill/>
          <a:ln w="28575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 dirty="0">
              <a:solidFill>
                <a:srgbClr val="FFFFFF"/>
              </a:solidFill>
              <a:latin typeface="Tahom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2526AAD9-3BDB-4643-ADB6-0886335DBC99}"/>
                  </a:ext>
                </a:extLst>
              </p:cNvPr>
              <p:cNvSpPr/>
              <p:nvPr/>
            </p:nvSpPr>
            <p:spPr>
              <a:xfrm>
                <a:off x="9753600" y="3881736"/>
                <a:ext cx="4619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𝑪</m:t>
                      </m:r>
                    </m:oMath>
                  </m:oMathPara>
                </a14:m>
                <a:endParaRPr lang="pt-BR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2526AAD9-3BDB-4643-ADB6-0886335DBC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3600" y="3881736"/>
                <a:ext cx="461986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242813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5" grpId="0" animBg="1"/>
      <p:bldP spid="5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3" grpId="0" animBg="1"/>
      <p:bldP spid="74" grpId="0" animBg="1"/>
      <p:bldP spid="75" grpId="0"/>
      <p:bldP spid="76" grpId="0" animBg="1"/>
      <p:bldP spid="77" grpId="0"/>
      <p:bldP spid="78" grpId="0" animBg="1"/>
      <p:bldP spid="79" grpId="0"/>
      <p:bldP spid="80" grpId="0" animBg="1"/>
      <p:bldP spid="8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DABB1-45AC-B044-908D-0E32393A5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685800"/>
          </a:xfrm>
        </p:spPr>
        <p:txBody>
          <a:bodyPr/>
          <a:lstStyle/>
          <a:p>
            <a:r>
              <a:rPr lang="pt-BR" dirty="0"/>
              <a:t>A Arte de Gerenciar a Complexidade! (Cont.)</a:t>
            </a:r>
          </a:p>
        </p:txBody>
      </p:sp>
      <p:sp>
        <p:nvSpPr>
          <p:cNvPr id="28677" name="Rectangle 3"/>
          <p:cNvSpPr>
            <a:spLocks noGrp="1" noChangeArrowheads="1"/>
          </p:cNvSpPr>
          <p:nvPr>
            <p:ph idx="1"/>
            <p:custDataLst>
              <p:tags r:id="rId1"/>
            </p:custDataLst>
          </p:nvPr>
        </p:nvSpPr>
        <p:spPr>
          <a:xfrm>
            <a:off x="304800" y="997528"/>
            <a:ext cx="11480800" cy="5555672"/>
          </a:xfrm>
        </p:spPr>
        <p:txBody>
          <a:bodyPr/>
          <a:lstStyle/>
          <a:p>
            <a:pPr eaLnBrk="1" hangingPunct="1"/>
            <a:r>
              <a:rPr lang="pt-BR" b="1" dirty="0"/>
              <a:t>Abstração</a:t>
            </a:r>
            <a:r>
              <a:rPr lang="pt-BR" dirty="0"/>
              <a:t>: Consiste em dar atenção para aspectos gerais importantes e ignorar detalhes irrelevantes.</a:t>
            </a:r>
          </a:p>
          <a:p>
            <a:pPr lvl="1" eaLnBrk="1" hangingPunct="1"/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 exemplo, as portas lógicas podem ser construídas com diferentes dispositivos, incluindo transístores e diodos, com diferentes estruturas internas. Entretanto, quando as usamos para construir sistemas mais complexos desprezamos a estrutura interna e focamos apenas em suas propriedades lógicas.</a:t>
            </a:r>
          </a:p>
          <a:p>
            <a:pPr lvl="1" eaLnBrk="1" hangingPunct="1"/>
            <a:endParaRPr lang="pt-BR" sz="2400" dirty="0"/>
          </a:p>
          <a:p>
            <a:pPr eaLnBrk="1" hangingPunct="1"/>
            <a:r>
              <a:rPr lang="pt-BR" b="1" dirty="0"/>
              <a:t>Disciplina</a:t>
            </a:r>
            <a:r>
              <a:rPr lang="pt-BR" dirty="0"/>
              <a:t>: Ato de restringir intencionalmente as escolhas de projeto para poder trabalhar de forma mais produtiva em um nível mais alto de abstração.</a:t>
            </a:r>
          </a:p>
          <a:p>
            <a:pPr lvl="1" eaLnBrk="1" hangingPunct="1"/>
            <a:r>
              <a:rPr lang="pt-BR" dirty="0"/>
              <a:t>Por exemplo, ao nos limitarmos aos circuitos digitais, podemos facilmente combinar componentes para construir sistemas sofisticados que superam, em muitas aplicações, àqueles construídos a partir de componentes analógicos. </a:t>
            </a:r>
          </a:p>
        </p:txBody>
      </p:sp>
    </p:spTree>
    <p:extLst>
      <p:ext uri="{BB962C8B-B14F-4D97-AF65-F5344CB8AC3E}">
        <p14:creationId xmlns:p14="http://schemas.microsoft.com/office/powerpoint/2010/main" val="22223339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6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6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541A-6E50-4E10-9A0D-0173EADF0A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219200"/>
            <a:ext cx="10617200" cy="1752600"/>
          </a:xfrm>
        </p:spPr>
        <p:txBody>
          <a:bodyPr/>
          <a:lstStyle/>
          <a:p>
            <a:pPr algn="ctr"/>
            <a:r>
              <a:rPr lang="pt-BR" dirty="0"/>
              <a:t>Blocos de Construção </a:t>
            </a:r>
            <a:r>
              <a:rPr lang="pt-BR" dirty="0" err="1"/>
              <a:t>Combinacionais</a:t>
            </a:r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84C4D2-BDDB-4D95-ABCE-83F2DFEC20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sz="3600" u="sng" dirty="0">
                <a:latin typeface="+mj-lt"/>
              </a:rPr>
              <a:t>Uma Revisão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96F28-B373-4613-A3E5-37E376E1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hangingPunct="1">
              <a:defRPr/>
            </a:pPr>
            <a:fld id="{5BEF67B4-941F-4736-A122-66E8AE1B4197}" type="slidenum">
              <a:rPr lang="pt-BR" altLang="en-US" smtClean="0">
                <a:solidFill>
                  <a:srgbClr val="000000"/>
                </a:solidFill>
                <a:cs typeface="Arial" panose="020B0604020202020204" pitchFamily="34" charset="0"/>
              </a:rPr>
              <a:pPr eaLnBrk="1" hangingPunct="1">
                <a:defRPr/>
              </a:pPr>
              <a:t>120</a:t>
            </a:fld>
            <a:endParaRPr lang="pt-BR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111444"/>
      </p:ext>
    </p:extLst>
  </p:cSld>
  <p:clrMapOvr>
    <a:masterClrMapping/>
  </p:clrMapOvr>
  <p:transition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pt-BR" dirty="0"/>
              <a:t>Blocos de Construção Combinacionais</a:t>
            </a:r>
          </a:p>
        </p:txBody>
      </p:sp>
      <p:sp>
        <p:nvSpPr>
          <p:cNvPr id="37891" name="Rectangle 4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>
          <a:xfrm>
            <a:off x="310662" y="990600"/>
            <a:ext cx="11480800" cy="5334000"/>
          </a:xfrm>
        </p:spPr>
        <p:txBody>
          <a:bodyPr/>
          <a:lstStyle/>
          <a:p>
            <a:r>
              <a:rPr lang="pt-BR" dirty="0"/>
              <a:t>Portas lógicas são combinadas para construir circuitos úteis na implementação de projetos maiores. Chamamos esses circuitos de bloco de construção porque são versáteis e úteis em vários projetos diferentes.  </a:t>
            </a:r>
          </a:p>
          <a:p>
            <a:r>
              <a:rPr lang="pt-BR" dirty="0"/>
              <a:t>Isto é uma aplicação do princípio da abstração: desprezamos detalhes do nível de portas lógicas e focamos na função do bloco de construção. </a:t>
            </a:r>
          </a:p>
          <a:p>
            <a:r>
              <a:rPr lang="pt-BR" dirty="0"/>
              <a:t>Vamos analisar o projeto dos seguintes circuitos: </a:t>
            </a:r>
          </a:p>
          <a:p>
            <a:pPr lvl="1"/>
            <a:r>
              <a:rPr lang="pt-BR" dirty="0"/>
              <a:t>Decodificadores.</a:t>
            </a:r>
          </a:p>
          <a:p>
            <a:pPr lvl="1"/>
            <a:r>
              <a:rPr lang="pt-BR" dirty="0"/>
              <a:t>Multiplexadores.</a:t>
            </a:r>
          </a:p>
          <a:p>
            <a:pPr lvl="1"/>
            <a:r>
              <a:rPr lang="pt-BR" dirty="0"/>
              <a:t>Circuitos Aritméticos.</a:t>
            </a:r>
          </a:p>
          <a:p>
            <a:pPr lvl="1"/>
            <a:r>
              <a:rPr lang="pt-BR" dirty="0" err="1"/>
              <a:t>Arrays</a:t>
            </a:r>
            <a:r>
              <a:rPr lang="pt-BR" dirty="0"/>
              <a:t> Lógicos Programáveis (</a:t>
            </a:r>
            <a:r>
              <a:rPr lang="pt-BR" i="1" dirty="0"/>
              <a:t>PLA</a:t>
            </a:r>
            <a:r>
              <a:rPr lang="pt-BR" dirty="0"/>
              <a:t> - </a:t>
            </a:r>
            <a:r>
              <a:rPr lang="pt-BR" i="1" dirty="0" err="1"/>
              <a:t>Programmable</a:t>
            </a:r>
            <a:r>
              <a:rPr lang="pt-BR" i="1" dirty="0"/>
              <a:t> </a:t>
            </a:r>
            <a:r>
              <a:rPr lang="pt-BR" i="1" dirty="0" err="1"/>
              <a:t>Logic</a:t>
            </a:r>
            <a:r>
              <a:rPr lang="pt-BR" i="1" dirty="0"/>
              <a:t> </a:t>
            </a:r>
            <a:r>
              <a:rPr lang="pt-BR" i="1" dirty="0" err="1"/>
              <a:t>Array</a:t>
            </a:r>
            <a:r>
              <a:rPr lang="pt-BR" dirty="0"/>
              <a:t>).</a:t>
            </a:r>
          </a:p>
          <a:p>
            <a:pPr lvl="1"/>
            <a:r>
              <a:rPr lang="pt-BR" dirty="0"/>
              <a:t>ULA.</a:t>
            </a:r>
          </a:p>
        </p:txBody>
      </p:sp>
    </p:spTree>
    <p:extLst>
      <p:ext uri="{BB962C8B-B14F-4D97-AF65-F5344CB8AC3E}">
        <p14:creationId xmlns:p14="http://schemas.microsoft.com/office/powerpoint/2010/main" val="2532367772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541A-6E50-4E10-9A0D-0173EADF0A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10820400" cy="1752600"/>
          </a:xfrm>
        </p:spPr>
        <p:txBody>
          <a:bodyPr/>
          <a:lstStyle/>
          <a:p>
            <a:pPr algn="ctr"/>
            <a:r>
              <a:rPr lang="pt-BR" dirty="0"/>
              <a:t>Decodificadores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84C4D2-BDDB-4D95-ABCE-83F2DFEC20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96F28-B373-4613-A3E5-37E376E1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hangingPunct="1">
              <a:defRPr/>
            </a:pPr>
            <a:fld id="{5BEF67B4-941F-4736-A122-66E8AE1B4197}" type="slidenum">
              <a:rPr lang="pt-BR" altLang="en-US" smtClean="0">
                <a:solidFill>
                  <a:srgbClr val="000000"/>
                </a:solidFill>
                <a:cs typeface="Arial" panose="020B0604020202020204" pitchFamily="34" charset="0"/>
              </a:rPr>
              <a:pPr eaLnBrk="1" hangingPunct="1">
                <a:defRPr/>
              </a:pPr>
              <a:t>122</a:t>
            </a:fld>
            <a:endParaRPr lang="pt-BR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36227"/>
      </p:ext>
    </p:extLst>
  </p:cSld>
  <p:clrMapOvr>
    <a:masterClrMapping/>
  </p:clrMapOvr>
  <p:transition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48DAB-0ABB-014E-8883-66D6D3A2F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Decodificadores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34724-290D-4C4C-AE96-54BE10BAE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90600"/>
            <a:ext cx="11480800" cy="4876800"/>
          </a:xfrm>
        </p:spPr>
        <p:txBody>
          <a:bodyPr/>
          <a:lstStyle/>
          <a:p>
            <a:r>
              <a:rPr lang="pt-BR" dirty="0"/>
              <a:t>Um </a:t>
            </a:r>
            <a:r>
              <a:rPr lang="pt-BR" dirty="0" err="1"/>
              <a:t>decoficador</a:t>
            </a:r>
            <a:r>
              <a:rPr lang="pt-BR" dirty="0"/>
              <a:t> é um </a:t>
            </a:r>
            <a:r>
              <a:rPr lang="pt-BR" dirty="0">
                <a:solidFill>
                  <a:srgbClr val="C00000"/>
                </a:solidFill>
              </a:rPr>
              <a:t>detector de padrões binários.</a:t>
            </a:r>
          </a:p>
          <a:p>
            <a:r>
              <a:rPr lang="pt-BR" dirty="0"/>
              <a:t>O decodificador tem uma saída para cada padrão possível de entrada. Com </a:t>
            </a:r>
            <a:r>
              <a:rPr lang="pt-BR" dirty="0" err="1">
                <a:solidFill>
                  <a:srgbClr val="C00000"/>
                </a:solidFill>
              </a:rPr>
              <a:t>n</a:t>
            </a:r>
            <a:r>
              <a:rPr lang="pt-BR" dirty="0"/>
              <a:t> entradas temos </a:t>
            </a:r>
            <a:r>
              <a:rPr lang="pt-BR" dirty="0">
                <a:solidFill>
                  <a:srgbClr val="C00000"/>
                </a:solidFill>
              </a:rPr>
              <a:t>2</a:t>
            </a:r>
            <a:r>
              <a:rPr lang="pt-BR" baseline="30000" dirty="0">
                <a:solidFill>
                  <a:srgbClr val="C00000"/>
                </a:solidFill>
              </a:rPr>
              <a:t>n</a:t>
            </a:r>
            <a:r>
              <a:rPr lang="pt-BR" dirty="0"/>
              <a:t> padrões possíveis.</a:t>
            </a:r>
          </a:p>
          <a:p>
            <a:r>
              <a:rPr lang="pt-BR" sz="2200" dirty="0"/>
              <a:t>Quando um padrão binário é apresentado na entrada, exatamente uma saída fica ativa e todas as outras são desativadas.</a:t>
            </a:r>
          </a:p>
          <a:p>
            <a:endParaRPr lang="pt-BR" dirty="0"/>
          </a:p>
          <a:p>
            <a:r>
              <a:rPr lang="pt-BR" dirty="0"/>
              <a:t>Abaixo apresentamos o projeto de um decodificador 2-para-4 ativo em nível alto.</a:t>
            </a:r>
          </a:p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BEEAC-E8AB-4347-B0BB-9EBBCD1D96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1" hangingPunct="1">
              <a:defRPr/>
            </a:pPr>
            <a:fld id="{F4A640EF-F0E2-4E49-9455-7E266BCEBB78}" type="slidenum">
              <a:rPr lang="pt-BR" altLang="en-US" smtClean="0">
                <a:solidFill>
                  <a:srgbClr val="000000"/>
                </a:solidFill>
                <a:cs typeface="Arial" panose="020B0604020202020204" pitchFamily="34" charset="0"/>
              </a:rPr>
              <a:pPr eaLnBrk="1" hangingPunct="1">
                <a:defRPr/>
              </a:pPr>
              <a:t>123</a:t>
            </a:fld>
            <a:endParaRPr lang="pt-BR" altLang="en-US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FFF47D-62A0-0F48-8F18-3A85715E7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0" y="3883819"/>
            <a:ext cx="2540000" cy="2247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384662-8E16-B54B-BD1F-FE3918340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332194"/>
            <a:ext cx="3276600" cy="1549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A60DB9-147F-0C47-A59C-F0B670222C78}"/>
                  </a:ext>
                </a:extLst>
              </p:cNvPr>
              <p:cNvSpPr txBox="1"/>
              <p:nvPr/>
            </p:nvSpPr>
            <p:spPr>
              <a:xfrm>
                <a:off x="8305800" y="4730770"/>
                <a:ext cx="1162049" cy="1109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pt-B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A60DB9-147F-0C47-A59C-F0B670222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0" y="4730770"/>
                <a:ext cx="1162049" cy="1109727"/>
              </a:xfrm>
              <a:prstGeom prst="rect">
                <a:avLst/>
              </a:prstGeom>
              <a:blipFill>
                <a:blip r:embed="rId4"/>
                <a:stretch>
                  <a:fillRect l="-4396" b="-34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89105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1B2C3-305C-4107-AAAB-C091CAD85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Decodificadores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310EB-68C8-4CD8-82C9-9D2E8998D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799"/>
            <a:ext cx="11582400" cy="5156139"/>
          </a:xfrm>
        </p:spPr>
        <p:txBody>
          <a:bodyPr/>
          <a:lstStyle/>
          <a:p>
            <a:r>
              <a:rPr lang="pt-BR" dirty="0"/>
              <a:t>Circuito com</a:t>
            </a:r>
            <a:r>
              <a:rPr lang="pt-BR" dirty="0">
                <a:solidFill>
                  <a:srgbClr val="C00000"/>
                </a:solidFill>
              </a:rPr>
              <a:t> 2</a:t>
            </a:r>
            <a:r>
              <a:rPr lang="pt-BR" dirty="0"/>
              <a:t> entradas e </a:t>
            </a:r>
            <a:r>
              <a:rPr lang="pt-BR" dirty="0">
                <a:solidFill>
                  <a:srgbClr val="C00000"/>
                </a:solidFill>
              </a:rPr>
              <a:t>2</a:t>
            </a:r>
            <a:r>
              <a:rPr lang="pt-BR" baseline="30000" dirty="0">
                <a:solidFill>
                  <a:srgbClr val="C00000"/>
                </a:solidFill>
              </a:rPr>
              <a:t>2</a:t>
            </a:r>
            <a:r>
              <a:rPr lang="pt-BR" dirty="0">
                <a:solidFill>
                  <a:srgbClr val="C00000"/>
                </a:solidFill>
              </a:rPr>
              <a:t>=4</a:t>
            </a:r>
            <a:r>
              <a:rPr lang="pt-BR" dirty="0"/>
              <a:t> saídas.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Para cada padrão de entrada exatamente uma das saídas fica em 1 e todas as outras em 0.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5AA1BA-B9F7-4999-BA1C-CAA366FA9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048001"/>
            <a:ext cx="4234405" cy="31062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254932-2226-479D-A809-77D851C12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815" y="3029466"/>
            <a:ext cx="3643174" cy="319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8067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EFEDF-140B-4909-9E47-A5B7029BD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Decodificadores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D9CAF-DD3F-4F97-977F-BE36FA1F5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90600"/>
            <a:ext cx="11480800" cy="5181600"/>
          </a:xfrm>
        </p:spPr>
        <p:txBody>
          <a:bodyPr/>
          <a:lstStyle/>
          <a:p>
            <a:r>
              <a:rPr lang="pt-BR" dirty="0"/>
              <a:t>Quando usado como um bloco de construção para circuitos maiores, o decodificador é útil para determinar como interpretar um padrão de bits.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B2020-AFE6-4B49-8ACB-C80D333A24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1" hangingPunct="1">
              <a:defRPr/>
            </a:pPr>
            <a:fld id="{F4A640EF-F0E2-4E49-9455-7E266BCEBB78}" type="slidenum">
              <a:rPr lang="pt-BR" altLang="en-US" smtClean="0">
                <a:solidFill>
                  <a:srgbClr val="000000"/>
                </a:solidFill>
                <a:cs typeface="Arial" panose="020B0604020202020204" pitchFamily="34" charset="0"/>
              </a:rPr>
              <a:pPr eaLnBrk="1" hangingPunct="1">
                <a:defRPr/>
              </a:pPr>
              <a:t>125</a:t>
            </a:fld>
            <a:endParaRPr lang="pt-BR" altLang="en-US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D898A95-B581-4611-95AC-BD90A06869AE}"/>
              </a:ext>
            </a:extLst>
          </p:cNvPr>
          <p:cNvSpPr txBox="1">
            <a:spLocks/>
          </p:cNvSpPr>
          <p:nvPr/>
        </p:nvSpPr>
        <p:spPr bwMode="auto">
          <a:xfrm>
            <a:off x="304800" y="2126673"/>
            <a:ext cx="10820400" cy="3969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buClr>
                <a:srgbClr val="3B812F"/>
              </a:buClr>
              <a:defRPr/>
            </a:pPr>
            <a:r>
              <a:rPr lang="pt-BR" b="1" kern="0" dirty="0">
                <a:solidFill>
                  <a:srgbClr val="C00000"/>
                </a:solidFill>
              </a:rPr>
              <a:t>Pode ser o endereço da memória DRAM, que o processador pretende ler.</a:t>
            </a:r>
          </a:p>
          <a:p>
            <a:pPr marL="344487" lvl="1" indent="0">
              <a:buClr>
                <a:srgbClr val="3B812F"/>
              </a:buClr>
              <a:buNone/>
              <a:defRPr/>
            </a:pPr>
            <a:endParaRPr lang="pt-BR" b="1" kern="0" dirty="0">
              <a:solidFill>
                <a:srgbClr val="C00000"/>
              </a:solidFill>
            </a:endParaRPr>
          </a:p>
          <a:p>
            <a:pPr lvl="1">
              <a:buClr>
                <a:srgbClr val="3B812F"/>
              </a:buClr>
              <a:defRPr/>
            </a:pPr>
            <a:endParaRPr lang="pt-BR" sz="1800" b="1" kern="0" dirty="0">
              <a:solidFill>
                <a:srgbClr val="0000FF"/>
              </a:solidFill>
              <a:latin typeface="Tahoma"/>
            </a:endParaRPr>
          </a:p>
          <a:p>
            <a:pPr lvl="1">
              <a:buClr>
                <a:srgbClr val="3B812F"/>
              </a:buClr>
              <a:defRPr/>
            </a:pPr>
            <a:r>
              <a:rPr lang="pt-BR" b="1" kern="0" dirty="0">
                <a:solidFill>
                  <a:srgbClr val="0000FF"/>
                </a:solidFill>
              </a:rPr>
              <a:t>Pode ser o código de uma instrução (</a:t>
            </a:r>
            <a:r>
              <a:rPr lang="pt-BR" b="1" kern="0" dirty="0" err="1">
                <a:solidFill>
                  <a:srgbClr val="0000FF"/>
                </a:solidFill>
              </a:rPr>
              <a:t>opcode</a:t>
            </a:r>
            <a:r>
              <a:rPr lang="pt-BR" b="1" kern="0" dirty="0">
                <a:solidFill>
                  <a:srgbClr val="0000FF"/>
                </a:solidFill>
              </a:rPr>
              <a:t>) que o processador precisa decodificar para decidir que ação fazer. </a:t>
            </a:r>
            <a:endParaRPr lang="pt-BR" kern="0" dirty="0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2612188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1B2C3-305C-4107-AAAB-C091CAD85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61533"/>
          </a:xfrm>
        </p:spPr>
        <p:txBody>
          <a:bodyPr/>
          <a:lstStyle/>
          <a:p>
            <a:r>
              <a:rPr lang="pt-BR" dirty="0"/>
              <a:t>Decodificadores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310EB-68C8-4CD8-82C9-9D2E8998D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65704"/>
            <a:ext cx="11582400" cy="5156139"/>
          </a:xfrm>
        </p:spPr>
        <p:txBody>
          <a:bodyPr/>
          <a:lstStyle/>
          <a:p>
            <a:r>
              <a:rPr lang="pt-BR" dirty="0"/>
              <a:t>Decodificadores podem ser projetados para serem ativos em nível lógico baixo (0). Nesse caso, a implementação com portas NAND é mais apropriada.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6803B7-2C2B-7017-0811-C5FCF3DD3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425172"/>
            <a:ext cx="3149600" cy="3644900"/>
          </a:xfrm>
          <a:prstGeom prst="rect">
            <a:avLst/>
          </a:prstGeom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D9A39E20-9952-2459-E2E1-1DE8C9D2DB3F}"/>
              </a:ext>
            </a:extLst>
          </p:cNvPr>
          <p:cNvGraphicFramePr>
            <a:graphicFrameLocks noGrp="1"/>
          </p:cNvGraphicFramePr>
          <p:nvPr/>
        </p:nvGraphicFramePr>
        <p:xfrm>
          <a:off x="6019800" y="2286026"/>
          <a:ext cx="4572006" cy="1891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1">
                  <a:extLst>
                    <a:ext uri="{9D8B030D-6E8A-4147-A177-3AD203B41FA5}">
                      <a16:colId xmlns:a16="http://schemas.microsoft.com/office/drawing/2014/main" val="3788790911"/>
                    </a:ext>
                  </a:extLst>
                </a:gridCol>
                <a:gridCol w="762001">
                  <a:extLst>
                    <a:ext uri="{9D8B030D-6E8A-4147-A177-3AD203B41FA5}">
                      <a16:colId xmlns:a16="http://schemas.microsoft.com/office/drawing/2014/main" val="1712253508"/>
                    </a:ext>
                  </a:extLst>
                </a:gridCol>
                <a:gridCol w="762001">
                  <a:extLst>
                    <a:ext uri="{9D8B030D-6E8A-4147-A177-3AD203B41FA5}">
                      <a16:colId xmlns:a16="http://schemas.microsoft.com/office/drawing/2014/main" val="3613650424"/>
                    </a:ext>
                  </a:extLst>
                </a:gridCol>
                <a:gridCol w="762001">
                  <a:extLst>
                    <a:ext uri="{9D8B030D-6E8A-4147-A177-3AD203B41FA5}">
                      <a16:colId xmlns:a16="http://schemas.microsoft.com/office/drawing/2014/main" val="3773428804"/>
                    </a:ext>
                  </a:extLst>
                </a:gridCol>
                <a:gridCol w="762001">
                  <a:extLst>
                    <a:ext uri="{9D8B030D-6E8A-4147-A177-3AD203B41FA5}">
                      <a16:colId xmlns:a16="http://schemas.microsoft.com/office/drawing/2014/main" val="2651968065"/>
                    </a:ext>
                  </a:extLst>
                </a:gridCol>
                <a:gridCol w="762001">
                  <a:extLst>
                    <a:ext uri="{9D8B030D-6E8A-4147-A177-3AD203B41FA5}">
                      <a16:colId xmlns:a16="http://schemas.microsoft.com/office/drawing/2014/main" val="3008795190"/>
                    </a:ext>
                  </a:extLst>
                </a:gridCol>
              </a:tblGrid>
              <a:tr h="408386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B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Y</a:t>
                      </a:r>
                      <a:r>
                        <a:rPr lang="pt-BR" baseline="-25000" dirty="0"/>
                        <a:t>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Y</a:t>
                      </a:r>
                      <a:r>
                        <a:rPr lang="pt-BR" baseline="-25000" dirty="0"/>
                        <a:t>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Y</a:t>
                      </a:r>
                      <a:r>
                        <a:rPr lang="pt-BR" baseline="-25000" dirty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Y</a:t>
                      </a:r>
                      <a:r>
                        <a:rPr lang="pt-BR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702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593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50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059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22843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310AA53-1A26-29FB-7E88-676CFCCBFDF6}"/>
              </a:ext>
            </a:extLst>
          </p:cNvPr>
          <p:cNvSpPr txBox="1"/>
          <p:nvPr/>
        </p:nvSpPr>
        <p:spPr>
          <a:xfrm>
            <a:off x="4726836" y="2667000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Y</a:t>
            </a:r>
            <a:r>
              <a:rPr lang="pt-BR" baseline="-25000" dirty="0"/>
              <a:t>0</a:t>
            </a:r>
            <a:endParaRPr lang="pt-B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9D7BB1-96A9-5B8D-5BCB-A48E3800B8DD}"/>
              </a:ext>
            </a:extLst>
          </p:cNvPr>
          <p:cNvSpPr txBox="1"/>
          <p:nvPr/>
        </p:nvSpPr>
        <p:spPr>
          <a:xfrm>
            <a:off x="4749800" y="353614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Y</a:t>
            </a:r>
            <a:r>
              <a:rPr lang="pt-BR" baseline="-25000" dirty="0"/>
              <a:t>1</a:t>
            </a:r>
            <a:endParaRPr lang="pt-B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8A0EF0-4F08-D1CF-A2EA-3C941729CE24}"/>
              </a:ext>
            </a:extLst>
          </p:cNvPr>
          <p:cNvSpPr txBox="1"/>
          <p:nvPr/>
        </p:nvSpPr>
        <p:spPr>
          <a:xfrm>
            <a:off x="4726836" y="4450280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Y</a:t>
            </a:r>
            <a:r>
              <a:rPr lang="pt-BR" baseline="-25000" dirty="0"/>
              <a:t>2</a:t>
            </a:r>
            <a:endParaRPr lang="pt-B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EEE594-0AD9-961E-503D-AA20A92FD2C8}"/>
              </a:ext>
            </a:extLst>
          </p:cNvPr>
          <p:cNvSpPr txBox="1"/>
          <p:nvPr/>
        </p:nvSpPr>
        <p:spPr>
          <a:xfrm>
            <a:off x="4749800" y="530007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Y</a:t>
            </a:r>
            <a:r>
              <a:rPr lang="pt-BR" baseline="-25000" dirty="0"/>
              <a:t>3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24C6508-2924-4757-B040-9F676CAF6A9D}"/>
                  </a:ext>
                </a:extLst>
              </p:cNvPr>
              <p:cNvSpPr txBox="1"/>
              <p:nvPr/>
            </p:nvSpPr>
            <p:spPr>
              <a:xfrm>
                <a:off x="7480385" y="4775483"/>
                <a:ext cx="2347116" cy="16253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̅"/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acc>
                    </m:oMath>
                  </m:oMathPara>
                </a14:m>
                <a:endParaRPr lang="en-US" sz="2400" b="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̅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endParaRPr lang="pt-BR" sz="24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pt-BR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acc>
                          <m:accPr>
                            <m:chr m:val="̅"/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acc>
                  </m:oMath>
                </a14:m>
                <a:endParaRPr lang="pt-BR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acc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24C6508-2924-4757-B040-9F676CAF6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385" y="4775483"/>
                <a:ext cx="2347116" cy="1625317"/>
              </a:xfrm>
              <a:prstGeom prst="rect">
                <a:avLst/>
              </a:prstGeom>
              <a:blipFill>
                <a:blip r:embed="rId3"/>
                <a:stretch>
                  <a:fillRect l="-3763" b="-23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466F048-739E-35B9-02F9-EB529F87A0E7}"/>
              </a:ext>
            </a:extLst>
          </p:cNvPr>
          <p:cNvSpPr txBox="1"/>
          <p:nvPr/>
        </p:nvSpPr>
        <p:spPr>
          <a:xfrm>
            <a:off x="7488091" y="4431268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Funções Booleanas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AF21EF-312D-3659-1A1D-DE32496A6E24}"/>
                  </a:ext>
                </a:extLst>
              </p:cNvPr>
              <p:cNvSpPr txBox="1"/>
              <p:nvPr/>
            </p:nvSpPr>
            <p:spPr>
              <a:xfrm>
                <a:off x="1600194" y="2450068"/>
                <a:ext cx="28353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AF21EF-312D-3659-1A1D-DE32496A6E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194" y="2450068"/>
                <a:ext cx="283539" cy="369332"/>
              </a:xfrm>
              <a:prstGeom prst="rect">
                <a:avLst/>
              </a:prstGeom>
              <a:blipFill>
                <a:blip r:embed="rId4"/>
                <a:stretch>
                  <a:fillRect l="-20833" r="-16667" b="-645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39C713-A096-BBAE-73CD-3B1936ACED4F}"/>
                  </a:ext>
                </a:extLst>
              </p:cNvPr>
              <p:cNvSpPr txBox="1"/>
              <p:nvPr/>
            </p:nvSpPr>
            <p:spPr>
              <a:xfrm>
                <a:off x="1582501" y="2907268"/>
                <a:ext cx="2952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39C713-A096-BBAE-73CD-3B1936ACE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501" y="2907268"/>
                <a:ext cx="295209" cy="369332"/>
              </a:xfrm>
              <a:prstGeom prst="rect">
                <a:avLst/>
              </a:prstGeom>
              <a:blipFill>
                <a:blip r:embed="rId5"/>
                <a:stretch>
                  <a:fillRect l="-20833" r="-20833" b="-645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83D2ECB-636A-4CFD-F10C-C405848B06E9}"/>
              </a:ext>
            </a:extLst>
          </p:cNvPr>
          <p:cNvSpPr txBox="1"/>
          <p:nvPr/>
        </p:nvSpPr>
        <p:spPr>
          <a:xfrm>
            <a:off x="2223708" y="6050304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Diagrama Lógico</a:t>
            </a:r>
          </a:p>
        </p:txBody>
      </p:sp>
    </p:spTree>
    <p:extLst>
      <p:ext uri="{BB962C8B-B14F-4D97-AF65-F5344CB8AC3E}">
        <p14:creationId xmlns:p14="http://schemas.microsoft.com/office/powerpoint/2010/main" val="3774227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5" grpId="0"/>
      <p:bldP spid="6" grpId="0" animBg="1"/>
      <p:bldP spid="13" grpId="0" animBg="1"/>
      <p:bldP spid="14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1B2C3-305C-4107-AAAB-C091CAD85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Decodificadores com sinal de habilitação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310EB-68C8-4CD8-82C9-9D2E8998D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71" y="1138536"/>
            <a:ext cx="4274334" cy="3124199"/>
          </a:xfrm>
        </p:spPr>
        <p:txBody>
          <a:bodyPr/>
          <a:lstStyle/>
          <a:p>
            <a:r>
              <a:rPr lang="pt-BR" sz="2000" i="1" dirty="0"/>
              <a:t>E = </a:t>
            </a:r>
            <a:r>
              <a:rPr lang="pt-BR" sz="2000" dirty="0"/>
              <a:t>1 desabilita o decodificador. </a:t>
            </a:r>
          </a:p>
          <a:p>
            <a:pPr lvl="1"/>
            <a:r>
              <a:rPr lang="pt-BR" sz="1800" dirty="0"/>
              <a:t>Todas as saídas ficam em 1</a:t>
            </a:r>
          </a:p>
          <a:p>
            <a:endParaRPr lang="pt-BR" sz="2000" dirty="0"/>
          </a:p>
          <a:p>
            <a:r>
              <a:rPr lang="pt-BR" sz="2000" i="1" dirty="0"/>
              <a:t>E = </a:t>
            </a:r>
            <a:r>
              <a:rPr lang="pt-BR" sz="2000" dirty="0"/>
              <a:t>0 habilita o decodificador, isto é, as saídas passam a responder ao padrão binário AB apresentado nas entradas.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B7F23-1F13-6D40-41CA-2152B2A50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066799"/>
            <a:ext cx="7772400" cy="50659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2AFCBF-D5B9-786C-3E7C-2ECB4ABCF08C}"/>
              </a:ext>
            </a:extLst>
          </p:cNvPr>
          <p:cNvSpPr txBox="1"/>
          <p:nvPr/>
        </p:nvSpPr>
        <p:spPr>
          <a:xfrm>
            <a:off x="7830656" y="1214735"/>
            <a:ext cx="39591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Decodificador 2-para-4 </a:t>
            </a:r>
            <a:r>
              <a:rPr lang="pt-BR" b="1" dirty="0">
                <a:solidFill>
                  <a:srgbClr val="FF0000"/>
                </a:solidFill>
              </a:rPr>
              <a:t>ativo em nível lógico baixo</a:t>
            </a:r>
            <a:r>
              <a:rPr lang="pt-BR" dirty="0"/>
              <a:t> com </a:t>
            </a:r>
            <a:r>
              <a:rPr lang="pt-BR" b="1" dirty="0">
                <a:solidFill>
                  <a:srgbClr val="0432FF"/>
                </a:solidFill>
              </a:rPr>
              <a:t>sinal de habilitação </a:t>
            </a:r>
            <a:r>
              <a:rPr lang="pt-BR" b="1" i="1" dirty="0">
                <a:solidFill>
                  <a:srgbClr val="0432FF"/>
                </a:solidFill>
              </a:rPr>
              <a:t>E</a:t>
            </a:r>
            <a:r>
              <a:rPr lang="pt-BR" dirty="0"/>
              <a:t>.</a:t>
            </a:r>
            <a:endParaRPr lang="pt-BR" i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D0A481F-5F47-F28D-FAC2-03A28F61FA07}"/>
              </a:ext>
            </a:extLst>
          </p:cNvPr>
          <p:cNvCxnSpPr/>
          <p:nvPr/>
        </p:nvCxnSpPr>
        <p:spPr>
          <a:xfrm flipH="1">
            <a:off x="9220200" y="3200400"/>
            <a:ext cx="685800" cy="1219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6AEDB7-0259-FD91-9179-E21B45153152}"/>
              </a:ext>
            </a:extLst>
          </p:cNvPr>
          <p:cNvCxnSpPr/>
          <p:nvPr/>
        </p:nvCxnSpPr>
        <p:spPr>
          <a:xfrm>
            <a:off x="9372600" y="4114800"/>
            <a:ext cx="152400" cy="295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25E081F-6DF7-D33B-0DD0-CD0FBAEB055E}"/>
              </a:ext>
            </a:extLst>
          </p:cNvPr>
          <p:cNvSpPr txBox="1"/>
          <p:nvPr/>
        </p:nvSpPr>
        <p:spPr>
          <a:xfrm>
            <a:off x="9905999" y="2743200"/>
            <a:ext cx="189987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Indica que A e </a:t>
            </a:r>
            <a:r>
              <a:rPr lang="pt-BR" dirty="0" err="1"/>
              <a:t>B</a:t>
            </a:r>
            <a:r>
              <a:rPr lang="pt-BR" dirty="0"/>
              <a:t> não importa se </a:t>
            </a:r>
            <a:r>
              <a:rPr lang="pt-BR" i="1" dirty="0"/>
              <a:t>E = 1.</a:t>
            </a:r>
            <a:r>
              <a:rPr lang="pt-BR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B93AA8-DB34-8810-6CA4-EFFC054B1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41" y="3666530"/>
            <a:ext cx="2540000" cy="2247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FCA839-174B-95CF-214B-614BE3260BF3}"/>
              </a:ext>
            </a:extLst>
          </p:cNvPr>
          <p:cNvSpPr txBox="1"/>
          <p:nvPr/>
        </p:nvSpPr>
        <p:spPr>
          <a:xfrm>
            <a:off x="856237" y="5789682"/>
            <a:ext cx="242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Esquemático Abstrato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91ABAE0-3861-FD66-01C2-9ADADC7F2C2F}"/>
              </a:ext>
            </a:extLst>
          </p:cNvPr>
          <p:cNvSpPr/>
          <p:nvPr/>
        </p:nvSpPr>
        <p:spPr>
          <a:xfrm>
            <a:off x="2438400" y="4866680"/>
            <a:ext cx="76200" cy="8632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749F47F-EE29-38F1-EEF7-98DF2B26C1D1}"/>
              </a:ext>
            </a:extLst>
          </p:cNvPr>
          <p:cNvSpPr/>
          <p:nvPr/>
        </p:nvSpPr>
        <p:spPr>
          <a:xfrm>
            <a:off x="2438400" y="5105400"/>
            <a:ext cx="76200" cy="8632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9ACF24A-99B5-127C-E191-6DC836DDE230}"/>
              </a:ext>
            </a:extLst>
          </p:cNvPr>
          <p:cNvSpPr/>
          <p:nvPr/>
        </p:nvSpPr>
        <p:spPr>
          <a:xfrm>
            <a:off x="2438400" y="5400080"/>
            <a:ext cx="76200" cy="8632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3D37812-0734-30AC-4E54-5BEC29A34200}"/>
              </a:ext>
            </a:extLst>
          </p:cNvPr>
          <p:cNvSpPr/>
          <p:nvPr/>
        </p:nvSpPr>
        <p:spPr>
          <a:xfrm>
            <a:off x="2438400" y="4572000"/>
            <a:ext cx="76200" cy="8632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72775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1B2C3-305C-4107-AAAB-C091CAD85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62000"/>
          </a:xfrm>
        </p:spPr>
        <p:txBody>
          <a:bodyPr/>
          <a:lstStyle/>
          <a:p>
            <a:r>
              <a:rPr lang="pt-BR" dirty="0"/>
              <a:t>Combinando Decodificadores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310EB-68C8-4CD8-82C9-9D2E8998D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67" y="990600"/>
            <a:ext cx="11564133" cy="1676400"/>
          </a:xfrm>
        </p:spPr>
        <p:txBody>
          <a:bodyPr/>
          <a:lstStyle/>
          <a:p>
            <a:r>
              <a:rPr lang="pt-BR" dirty="0"/>
              <a:t>Decodificadores com sinal de habilitação podem ser combinados para construir decodificadores maiores. O exemplo a seguir combina decodificadores 3-para-8 ativo em alto para formar um decodificador 4-para-16.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33DF69-3CF1-75C2-B486-6CD4561D2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387008"/>
            <a:ext cx="5830800" cy="38568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E4E35A-07E1-8563-7E05-532EEF7E42F3}"/>
              </a:ext>
            </a:extLst>
          </p:cNvPr>
          <p:cNvSpPr txBox="1"/>
          <p:nvPr/>
        </p:nvSpPr>
        <p:spPr>
          <a:xfrm>
            <a:off x="246867" y="3683169"/>
            <a:ext cx="51633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Note que o sinal de habilitação é alimentado por </a:t>
            </a:r>
            <a:r>
              <a:rPr lang="pt-BR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</a:t>
            </a:r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 o bit mais significativo do código de entrada que vai de 0000 a 1111.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887061-4ABB-D093-4C35-42C97AE09C32}"/>
              </a:ext>
            </a:extLst>
          </p:cNvPr>
          <p:cNvSpPr txBox="1"/>
          <p:nvPr/>
        </p:nvSpPr>
        <p:spPr>
          <a:xfrm>
            <a:off x="9200055" y="3683169"/>
            <a:ext cx="259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Habilitado com W=0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1AF70E-4B64-89EC-C3A1-843555564756}"/>
              </a:ext>
            </a:extLst>
          </p:cNvPr>
          <p:cNvSpPr txBox="1"/>
          <p:nvPr/>
        </p:nvSpPr>
        <p:spPr>
          <a:xfrm>
            <a:off x="9200055" y="5667345"/>
            <a:ext cx="259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Habilitado com W=1</a:t>
            </a:r>
          </a:p>
        </p:txBody>
      </p:sp>
    </p:spTree>
    <p:extLst>
      <p:ext uri="{BB962C8B-B14F-4D97-AF65-F5344CB8AC3E}">
        <p14:creationId xmlns:p14="http://schemas.microsoft.com/office/powerpoint/2010/main" val="815602333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33812-EB89-B5F8-C4EA-2C8704FD0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66762"/>
          </a:xfrm>
        </p:spPr>
        <p:txBody>
          <a:bodyPr/>
          <a:lstStyle/>
          <a:p>
            <a:r>
              <a:rPr lang="pt-BR" dirty="0" err="1"/>
              <a:t>Implem</a:t>
            </a:r>
            <a:r>
              <a:rPr lang="pt-BR" dirty="0"/>
              <a:t>. de Funções Booleanas com Decodificadores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31268-8C8E-6ABB-989D-9904328DE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90600"/>
            <a:ext cx="11480800" cy="5181600"/>
          </a:xfrm>
        </p:spPr>
        <p:txBody>
          <a:bodyPr/>
          <a:lstStyle/>
          <a:p>
            <a:r>
              <a:rPr lang="pt-BR" dirty="0"/>
              <a:t>Sabemos que qualquer função booleana pode ser expressa como uma soma de </a:t>
            </a:r>
            <a:r>
              <a:rPr lang="pt-BR" dirty="0" err="1"/>
              <a:t>mintermos</a:t>
            </a:r>
            <a:r>
              <a:rPr lang="pt-BR" dirty="0"/>
              <a:t>, bem como que um decodificador fornece os </a:t>
            </a:r>
            <a:r>
              <a:rPr lang="pt-BR" b="1" dirty="0">
                <a:solidFill>
                  <a:srgbClr val="FF0000"/>
                </a:solidFill>
              </a:rPr>
              <a:t>2</a:t>
            </a:r>
            <a:r>
              <a:rPr lang="pt-BR" b="1" baseline="30000" dirty="0">
                <a:solidFill>
                  <a:srgbClr val="FF0000"/>
                </a:solidFill>
              </a:rPr>
              <a:t>n</a:t>
            </a:r>
            <a:r>
              <a:rPr lang="pt-BR" dirty="0"/>
              <a:t> </a:t>
            </a:r>
            <a:r>
              <a:rPr lang="pt-BR" dirty="0" err="1"/>
              <a:t>mintermos</a:t>
            </a:r>
            <a:r>
              <a:rPr lang="pt-BR" dirty="0"/>
              <a:t> associados a </a:t>
            </a:r>
            <a:r>
              <a:rPr lang="pt-BR" b="1" dirty="0" err="1">
                <a:solidFill>
                  <a:srgbClr val="FF0000"/>
                </a:solidFill>
              </a:rPr>
              <a:t>n</a:t>
            </a:r>
            <a:r>
              <a:rPr lang="pt-BR" dirty="0"/>
              <a:t> variáveis ​​de entrada. </a:t>
            </a:r>
          </a:p>
          <a:p>
            <a:endParaRPr lang="pt-BR" dirty="0"/>
          </a:p>
          <a:p>
            <a:r>
              <a:rPr lang="pt-BR" dirty="0"/>
              <a:t>Portanto, usando um decodificador podemos gerar os </a:t>
            </a:r>
            <a:r>
              <a:rPr lang="pt-BR" dirty="0" err="1"/>
              <a:t>mintermos</a:t>
            </a:r>
            <a:r>
              <a:rPr lang="pt-BR" dirty="0"/>
              <a:t> de uma função de interesse, e combiná-los com uma </a:t>
            </a:r>
            <a:r>
              <a:rPr lang="pt-BR" b="1" dirty="0"/>
              <a:t>porta OR externa</a:t>
            </a:r>
            <a:r>
              <a:rPr lang="pt-BR" dirty="0"/>
              <a:t>, fornecendo assim uma implementação da função. </a:t>
            </a:r>
          </a:p>
          <a:p>
            <a:endParaRPr lang="pt-BR" dirty="0"/>
          </a:p>
          <a:p>
            <a:r>
              <a:rPr lang="pt-BR" dirty="0"/>
              <a:t>Assim, qualquer circuito </a:t>
            </a:r>
            <a:r>
              <a:rPr lang="pt-BR" dirty="0" err="1"/>
              <a:t>combinacional</a:t>
            </a:r>
            <a:r>
              <a:rPr lang="pt-BR" dirty="0"/>
              <a:t> com </a:t>
            </a:r>
            <a:r>
              <a:rPr lang="pt-BR" dirty="0" err="1"/>
              <a:t>n</a:t>
            </a:r>
            <a:r>
              <a:rPr lang="pt-BR" dirty="0"/>
              <a:t> entradas e m saídas pode ser implementado usando um decodificador n-para-2</a:t>
            </a:r>
            <a:r>
              <a:rPr lang="pt-BR" baseline="30000" dirty="0"/>
              <a:t>n</a:t>
            </a:r>
            <a:r>
              <a:rPr lang="pt-BR" dirty="0"/>
              <a:t> juntamente com m portas OR externas para combinar os </a:t>
            </a:r>
            <a:r>
              <a:rPr lang="pt-BR" dirty="0" err="1"/>
              <a:t>mintermos</a:t>
            </a:r>
            <a:r>
              <a:rPr lang="pt-BR" dirty="0"/>
              <a:t> de interesse.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B971E1-E762-93CD-256E-F949A791F1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08263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DABB1-45AC-B044-908D-0E32393A5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685800"/>
          </a:xfrm>
        </p:spPr>
        <p:txBody>
          <a:bodyPr/>
          <a:lstStyle/>
          <a:p>
            <a:r>
              <a:rPr lang="pt-BR" dirty="0"/>
              <a:t>A Arte de Gerenciar a Complexidade! (Cont.)</a:t>
            </a:r>
          </a:p>
        </p:txBody>
      </p:sp>
      <p:sp>
        <p:nvSpPr>
          <p:cNvPr id="28677" name="Rectangle 3"/>
          <p:cNvSpPr>
            <a:spLocks noGrp="1" noChangeArrowheads="1"/>
          </p:cNvSpPr>
          <p:nvPr>
            <p:ph idx="1"/>
            <p:custDataLst>
              <p:tags r:id="rId1"/>
            </p:custDataLst>
          </p:nvPr>
        </p:nvSpPr>
        <p:spPr>
          <a:xfrm>
            <a:off x="304800" y="997528"/>
            <a:ext cx="11480800" cy="5555672"/>
          </a:xfrm>
        </p:spPr>
        <p:txBody>
          <a:bodyPr/>
          <a:lstStyle/>
          <a:p>
            <a:pPr eaLnBrk="1" hangingPunct="1"/>
            <a:r>
              <a:rPr lang="pt-BR" b="1" dirty="0"/>
              <a:t>Hierarquia</a:t>
            </a:r>
            <a:r>
              <a:rPr lang="pt-BR" dirty="0"/>
              <a:t>: Consiste dividir o sistema em módulos e depois subdividir cada um dos módulo em submódulos, até que as partes sejam fáceis de entender. </a:t>
            </a:r>
          </a:p>
          <a:p>
            <a:pPr eaLnBrk="1" hangingPunct="1"/>
            <a:endParaRPr lang="pt-BR" dirty="0"/>
          </a:p>
          <a:p>
            <a:pPr eaLnBrk="1" hangingPunct="1"/>
            <a:endParaRPr lang="pt-BR" b="1" dirty="0"/>
          </a:p>
          <a:p>
            <a:pPr eaLnBrk="1" hangingPunct="1"/>
            <a:r>
              <a:rPr lang="pt-BR" b="1" dirty="0"/>
              <a:t>Modularidade</a:t>
            </a:r>
            <a:r>
              <a:rPr lang="pt-BR" dirty="0"/>
              <a:t>: Um módulo deve ter função e interface bem definida, de modo que possa ser facilmente conectado a outros módulos, sem efeitos colaterais imprevistos. </a:t>
            </a:r>
          </a:p>
          <a:p>
            <a:pPr eaLnBrk="1" hangingPunct="1"/>
            <a:endParaRPr lang="pt-BR" b="1" dirty="0"/>
          </a:p>
          <a:p>
            <a:pPr eaLnBrk="1" hangingPunct="1"/>
            <a:r>
              <a:rPr lang="pt-BR" b="1" dirty="0"/>
              <a:t>Regularidade</a:t>
            </a:r>
            <a:r>
              <a:rPr lang="pt-BR" dirty="0"/>
              <a:t>: Visa incentivar a uniformidade, para que os módulos possam ser facilmente reutilizados.</a:t>
            </a:r>
          </a:p>
        </p:txBody>
      </p:sp>
    </p:spTree>
    <p:extLst>
      <p:ext uri="{BB962C8B-B14F-4D97-AF65-F5344CB8AC3E}">
        <p14:creationId xmlns:p14="http://schemas.microsoft.com/office/powerpoint/2010/main" val="29211969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286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4A9F1-25BF-6F40-AD83-0555A1E4D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658600" cy="762000"/>
          </a:xfrm>
        </p:spPr>
        <p:txBody>
          <a:bodyPr/>
          <a:lstStyle/>
          <a:p>
            <a:r>
              <a:rPr lang="pt-BR" dirty="0" err="1"/>
              <a:t>Implem</a:t>
            </a:r>
            <a:r>
              <a:rPr lang="pt-BR" dirty="0"/>
              <a:t>. de Funções Booleanas com Decodificadores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5549A-A96D-4544-BE1F-384226278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90600"/>
            <a:ext cx="11480800" cy="4876800"/>
          </a:xfrm>
        </p:spPr>
        <p:txBody>
          <a:bodyPr/>
          <a:lstStyle/>
          <a:p>
            <a:r>
              <a:rPr lang="pt-BR" dirty="0"/>
              <a:t>Abaixo um decodificador 2-para-4 é usado para implementar a função XNOR: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54831-A940-3146-BAA7-759958071F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1" hangingPunct="1">
              <a:defRPr/>
            </a:pPr>
            <a:fld id="{8B19D7DF-598B-483B-A6D0-8553CDFAE631}" type="slidenum">
              <a:rPr lang="pt-BR" altLang="en-US" smtClean="0">
                <a:solidFill>
                  <a:srgbClr val="000000"/>
                </a:solidFill>
              </a:rPr>
              <a:pPr eaLnBrk="1" hangingPunct="1">
                <a:defRPr/>
              </a:pPr>
              <a:t>130</a:t>
            </a:fld>
            <a:endParaRPr lang="pt-BR" altLang="en-US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9062F6-AED2-E040-9488-7F1B513C16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728"/>
          <a:stretch/>
        </p:blipFill>
        <p:spPr>
          <a:xfrm>
            <a:off x="6045200" y="1905000"/>
            <a:ext cx="3924300" cy="3535249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B392A4E-D4FE-B54A-C62B-690CE38BBA9B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2501900"/>
          <a:ext cx="4191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7000">
                  <a:extLst>
                    <a:ext uri="{9D8B030D-6E8A-4147-A177-3AD203B41FA5}">
                      <a16:colId xmlns:a16="http://schemas.microsoft.com/office/drawing/2014/main" val="574922829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1516104446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3578571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B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 XNOR </a:t>
                      </a:r>
                      <a:r>
                        <a:rPr lang="pt-BR" dirty="0" err="1"/>
                        <a:t>B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407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482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414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52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359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8148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33812-EB89-B5F8-C4EA-2C8704FD0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66762"/>
          </a:xfrm>
        </p:spPr>
        <p:txBody>
          <a:bodyPr/>
          <a:lstStyle/>
          <a:p>
            <a:r>
              <a:rPr lang="pt-BR" dirty="0" err="1"/>
              <a:t>Implem</a:t>
            </a:r>
            <a:r>
              <a:rPr lang="pt-BR" dirty="0"/>
              <a:t>. </a:t>
            </a:r>
            <a:r>
              <a:rPr lang="pt-BR" dirty="0" err="1"/>
              <a:t>Combinacional</a:t>
            </a:r>
            <a:r>
              <a:rPr lang="pt-BR" dirty="0"/>
              <a:t> com Decodificadores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431268-8C8E-6ABB-989D-9904328DE1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990600"/>
                <a:ext cx="11480800" cy="5181600"/>
              </a:xfrm>
            </p:spPr>
            <p:txBody>
              <a:bodyPr/>
              <a:lstStyle/>
              <a:p>
                <a:r>
                  <a:rPr lang="pt-BR" dirty="0"/>
                  <a:t>Suponha que queiramos usar um decodificador para implementar um circuito com as seguintes saídas: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(1,2,4,7)</m:t>
                        </m:r>
                      </m:e>
                    </m:nary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5,6,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7)</m:t>
                        </m:r>
                      </m:e>
                    </m:nary>
                  </m:oMath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431268-8C8E-6ABB-989D-9904328DE1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90600"/>
                <a:ext cx="11480800" cy="5181600"/>
              </a:xfrm>
              <a:blipFill>
                <a:blip r:embed="rId2"/>
                <a:stretch>
                  <a:fillRect l="-221" t="-440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B971E1-E762-93CD-256E-F949A791F1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131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916DED-06A7-5683-143D-39BEC8BA3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1531"/>
            <a:ext cx="7772400" cy="44204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C3238F-A6B1-FA6F-1E8A-FA7C0BCAE7C0}"/>
              </a:ext>
            </a:extLst>
          </p:cNvPr>
          <p:cNvSpPr txBox="1"/>
          <p:nvPr/>
        </p:nvSpPr>
        <p:spPr>
          <a:xfrm>
            <a:off x="1447800" y="4114800"/>
            <a:ext cx="1595309" cy="369332"/>
          </a:xfrm>
          <a:prstGeom prst="rect">
            <a:avLst/>
          </a:prstGeom>
          <a:solidFill>
            <a:srgbClr val="E2F4F8"/>
          </a:solidFill>
        </p:spPr>
        <p:txBody>
          <a:bodyPr wrap="none" rtlCol="0">
            <a:spAutoFit/>
          </a:bodyPr>
          <a:lstStyle/>
          <a:p>
            <a:r>
              <a:rPr lang="pt-BR" dirty="0"/>
              <a:t>Decodificador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D01876-EFBD-2390-910F-3112FABCFAC4}"/>
              </a:ext>
            </a:extLst>
          </p:cNvPr>
          <p:cNvSpPr txBox="1"/>
          <p:nvPr/>
        </p:nvSpPr>
        <p:spPr>
          <a:xfrm>
            <a:off x="7543800" y="2057400"/>
            <a:ext cx="4470400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pt-BR" dirty="0"/>
              <a:t>Uma função com uma longa lista de </a:t>
            </a:r>
            <a:r>
              <a:rPr lang="pt-BR" dirty="0" err="1"/>
              <a:t>mintermos</a:t>
            </a:r>
            <a:r>
              <a:rPr lang="pt-BR" dirty="0"/>
              <a:t> requer uma porta OR com um grande número de entradas. Uma função com uma lista de </a:t>
            </a:r>
            <a:r>
              <a:rPr lang="pt-BR" dirty="0" err="1"/>
              <a:t>k</a:t>
            </a:r>
            <a:r>
              <a:rPr lang="pt-BR" dirty="0"/>
              <a:t> </a:t>
            </a:r>
            <a:r>
              <a:rPr lang="pt-BR" dirty="0" err="1"/>
              <a:t>mintermos</a:t>
            </a:r>
            <a:r>
              <a:rPr lang="pt-BR" dirty="0"/>
              <a:t> pode ser expressa em sua forma complementada </a:t>
            </a:r>
            <a:r>
              <a:rPr lang="pt-BR" dirty="0" err="1"/>
              <a:t>F</a:t>
            </a:r>
            <a:r>
              <a:rPr lang="pt-BR" dirty="0"/>
              <a:t>’ com 2</a:t>
            </a:r>
            <a:r>
              <a:rPr lang="pt-BR" baseline="30000" dirty="0"/>
              <a:t>n</a:t>
            </a:r>
            <a:r>
              <a:rPr lang="pt-BR" dirty="0"/>
              <a:t> - </a:t>
            </a:r>
            <a:r>
              <a:rPr lang="pt-BR" dirty="0" err="1"/>
              <a:t>k</a:t>
            </a:r>
            <a:r>
              <a:rPr lang="pt-BR" dirty="0"/>
              <a:t> </a:t>
            </a:r>
            <a:r>
              <a:rPr lang="pt-BR" dirty="0" err="1"/>
              <a:t>mintermos</a:t>
            </a:r>
            <a:r>
              <a:rPr lang="pt-BR" dirty="0"/>
              <a:t>.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t-BR" dirty="0"/>
              <a:t>Se o número de </a:t>
            </a:r>
            <a:r>
              <a:rPr lang="pt-BR" dirty="0" err="1"/>
              <a:t>mintermos</a:t>
            </a:r>
            <a:r>
              <a:rPr lang="pt-BR" dirty="0"/>
              <a:t> na função for maior que 2</a:t>
            </a:r>
            <a:r>
              <a:rPr lang="pt-BR" baseline="30000" dirty="0"/>
              <a:t>n</a:t>
            </a:r>
            <a:r>
              <a:rPr lang="pt-BR" dirty="0"/>
              <a:t>/2, então </a:t>
            </a:r>
            <a:r>
              <a:rPr lang="pt-BR" dirty="0" err="1"/>
              <a:t>F</a:t>
            </a:r>
            <a:r>
              <a:rPr lang="pt-BR" dirty="0"/>
              <a:t>’ pode ser expresso com menos </a:t>
            </a:r>
            <a:r>
              <a:rPr lang="pt-BR" dirty="0" err="1"/>
              <a:t>mintermos</a:t>
            </a:r>
            <a:r>
              <a:rPr lang="pt-BR" dirty="0"/>
              <a:t>. Nesse caso, é vantajoso usar uma porta NOR para somar os </a:t>
            </a:r>
            <a:r>
              <a:rPr lang="pt-BR" dirty="0" err="1"/>
              <a:t>mintermos</a:t>
            </a:r>
            <a:r>
              <a:rPr lang="pt-BR" dirty="0"/>
              <a:t> de </a:t>
            </a:r>
            <a:r>
              <a:rPr lang="pt-BR" dirty="0" err="1"/>
              <a:t>F</a:t>
            </a:r>
            <a:r>
              <a:rPr lang="pt-BR" dirty="0"/>
              <a:t>’ e usar uma porta NOR para gerar a saída F.</a:t>
            </a:r>
          </a:p>
        </p:txBody>
      </p:sp>
    </p:spTree>
    <p:extLst>
      <p:ext uri="{BB962C8B-B14F-4D97-AF65-F5344CB8AC3E}">
        <p14:creationId xmlns:p14="http://schemas.microsoft.com/office/powerpoint/2010/main" val="1344972573"/>
      </p:ext>
    </p:extLst>
  </p:cSld>
  <p:clrMapOvr>
    <a:masterClrMapping/>
  </p:clrMapOvr>
  <p:transition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541A-6E50-4E10-9A0D-0173EADF0A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10820400" cy="1752600"/>
          </a:xfrm>
        </p:spPr>
        <p:txBody>
          <a:bodyPr/>
          <a:lstStyle/>
          <a:p>
            <a:pPr algn="ctr"/>
            <a:r>
              <a:rPr lang="pt-BR" dirty="0"/>
              <a:t>Multiplexadores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84C4D2-BDDB-4D95-ABCE-83F2DFEC20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96F28-B373-4613-A3E5-37E376E1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hangingPunct="1">
              <a:defRPr/>
            </a:pPr>
            <a:fld id="{5BEF67B4-941F-4736-A122-66E8AE1B4197}" type="slidenum">
              <a:rPr lang="pt-BR" altLang="en-US" smtClean="0">
                <a:solidFill>
                  <a:srgbClr val="000000"/>
                </a:solidFill>
                <a:cs typeface="Arial" panose="020B0604020202020204" pitchFamily="34" charset="0"/>
              </a:rPr>
              <a:pPr eaLnBrk="1" hangingPunct="1">
                <a:defRPr/>
              </a:pPr>
              <a:t>132</a:t>
            </a:fld>
            <a:endParaRPr lang="pt-BR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901447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err="1"/>
              <a:t>Multiplexador</a:t>
            </a:r>
            <a:r>
              <a:rPr lang="en-US" dirty="0"/>
              <a:t> (MUX),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Seletor</a:t>
            </a:r>
            <a:endParaRPr lang="en-US" dirty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>
          <a:xfrm>
            <a:off x="304800" y="1059365"/>
            <a:ext cx="11480800" cy="4876800"/>
          </a:xfrm>
        </p:spPr>
        <p:txBody>
          <a:bodyPr/>
          <a:lstStyle/>
          <a:p>
            <a:r>
              <a:rPr lang="pt-BR" dirty="0"/>
              <a:t>Um multiplexador </a:t>
            </a:r>
            <a:r>
              <a:rPr lang="pt-BR" dirty="0">
                <a:solidFill>
                  <a:srgbClr val="C00000"/>
                </a:solidFill>
              </a:rPr>
              <a:t>seleciona</a:t>
            </a:r>
            <a:r>
              <a:rPr lang="pt-BR" dirty="0"/>
              <a:t> uma dentre </a:t>
            </a:r>
            <a:r>
              <a:rPr lang="pt-BR" i="1" dirty="0"/>
              <a:t>N</a:t>
            </a:r>
            <a:r>
              <a:rPr lang="pt-BR" dirty="0"/>
              <a:t> entradas e a conecta à saída.</a:t>
            </a:r>
          </a:p>
          <a:p>
            <a:r>
              <a:rPr lang="pt-BR" dirty="0"/>
              <a:t>O seletor deve ter log</a:t>
            </a:r>
            <a:r>
              <a:rPr lang="pt-BR" baseline="-25000" dirty="0"/>
              <a:t>2</a:t>
            </a:r>
            <a:r>
              <a:rPr lang="pt-BR" i="1" dirty="0"/>
              <a:t>N </a:t>
            </a:r>
            <a:r>
              <a:rPr lang="pt-BR" dirty="0"/>
              <a:t>bits.</a:t>
            </a:r>
          </a:p>
          <a:p>
            <a:r>
              <a:rPr lang="pt-BR" dirty="0"/>
              <a:t>Exemplo: MUX 2-para-1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42DC19-1AF7-9F42-841E-12049383AF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036" y="2514600"/>
            <a:ext cx="3124200" cy="35502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638395-FA46-8541-9EC3-6402FCDDBAD9}"/>
                  </a:ext>
                </a:extLst>
              </p:cNvPr>
              <p:cNvSpPr txBox="1"/>
              <p:nvPr/>
            </p:nvSpPr>
            <p:spPr>
              <a:xfrm>
                <a:off x="4927600" y="3734561"/>
                <a:ext cx="6858000" cy="11103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  <a:p>
                <a:r>
                  <a:rPr lang="en-US" sz="2400" b="0" dirty="0"/>
                  <a:t>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400" b="0" dirty="0"/>
                  <a:t>)</a:t>
                </a:r>
              </a:p>
              <a:p>
                <a:r>
                  <a:rPr lang="en-US" sz="2400" dirty="0"/>
                  <a:t>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𝑆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638395-FA46-8541-9EC3-6402FCDDB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600" y="3734561"/>
                <a:ext cx="6858000" cy="1110304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96007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2C211A28-5922-6844-B884-9CE9432B140C}"/>
              </a:ext>
            </a:extLst>
          </p:cNvPr>
          <p:cNvGrpSpPr/>
          <p:nvPr/>
        </p:nvGrpSpPr>
        <p:grpSpPr>
          <a:xfrm>
            <a:off x="6983460" y="1767840"/>
            <a:ext cx="2998740" cy="4480560"/>
            <a:chOff x="9372600" y="1615440"/>
            <a:chExt cx="2998740" cy="44805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F9C9A1-2B45-4D0E-BF49-6BB672655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72600" y="1615440"/>
              <a:ext cx="2998740" cy="448056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BDAEAAD-2D88-A14B-978D-5BC71B732334}"/>
                </a:ext>
              </a:extLst>
            </p:cNvPr>
            <p:cNvSpPr/>
            <p:nvPr/>
          </p:nvSpPr>
          <p:spPr>
            <a:xfrm>
              <a:off x="9448800" y="3750918"/>
              <a:ext cx="228600" cy="2114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9D62615-8A71-9547-A7CA-C2E646B9F5CD}"/>
                </a:ext>
              </a:extLst>
            </p:cNvPr>
            <p:cNvSpPr/>
            <p:nvPr/>
          </p:nvSpPr>
          <p:spPr>
            <a:xfrm>
              <a:off x="10896600" y="3733800"/>
              <a:ext cx="228600" cy="2114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C825C5B-A0DE-4A44-96BF-4A62B50C47AB}"/>
                </a:ext>
              </a:extLst>
            </p:cNvPr>
            <p:cNvSpPr/>
            <p:nvPr/>
          </p:nvSpPr>
          <p:spPr>
            <a:xfrm>
              <a:off x="9982200" y="5410200"/>
              <a:ext cx="228600" cy="2114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891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pt-BR" dirty="0"/>
              <a:t>Implementação MUX 2-para-1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>
          <a:xfrm>
            <a:off x="310662" y="1066800"/>
            <a:ext cx="11480800" cy="4876800"/>
          </a:xfrm>
        </p:spPr>
        <p:txBody>
          <a:bodyPr/>
          <a:lstStyle/>
          <a:p>
            <a:pPr marL="344487" lvl="1" indent="0">
              <a:buNone/>
            </a:pPr>
            <a:r>
              <a:rPr lang="pt-BR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F0C94B-E4E0-624C-9E9E-07A4EE6351E5}"/>
              </a:ext>
            </a:extLst>
          </p:cNvPr>
          <p:cNvSpPr txBox="1"/>
          <p:nvPr/>
        </p:nvSpPr>
        <p:spPr>
          <a:xfrm>
            <a:off x="6477000" y="1179314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Para </a:t>
            </a:r>
            <a:r>
              <a:rPr lang="pt-BR" i="1" dirty="0" err="1"/>
              <a:t>S</a:t>
            </a:r>
            <a:r>
              <a:rPr lang="pt-BR" i="1" dirty="0"/>
              <a:t>=0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523C524-75B3-C44C-8159-4047E3FEB889}"/>
                  </a:ext>
                </a:extLst>
              </p:cNvPr>
              <p:cNvSpPr txBox="1"/>
              <p:nvPr/>
            </p:nvSpPr>
            <p:spPr>
              <a:xfrm>
                <a:off x="7007445" y="1752600"/>
                <a:ext cx="48340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523C524-75B3-C44C-8159-4047E3FEB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445" y="1752600"/>
                <a:ext cx="483401" cy="369332"/>
              </a:xfrm>
              <a:prstGeom prst="rect">
                <a:avLst/>
              </a:prstGeom>
              <a:blipFill>
                <a:blip r:embed="rId6"/>
                <a:stretch>
                  <a:fillRect l="-8108" b="-137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E81081CD-DF00-DC42-ACA8-49FEAF28DA51}"/>
              </a:ext>
            </a:extLst>
          </p:cNvPr>
          <p:cNvGrpSpPr/>
          <p:nvPr/>
        </p:nvGrpSpPr>
        <p:grpSpPr>
          <a:xfrm>
            <a:off x="1204070" y="1688068"/>
            <a:ext cx="2469562" cy="4514612"/>
            <a:chOff x="1204070" y="1688068"/>
            <a:chExt cx="2469562" cy="451461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484B388-5CD6-674B-A324-7BFE4E942C25}"/>
                </a:ext>
              </a:extLst>
            </p:cNvPr>
            <p:cNvGrpSpPr/>
            <p:nvPr/>
          </p:nvGrpSpPr>
          <p:grpSpPr>
            <a:xfrm>
              <a:off x="1243309" y="1688068"/>
              <a:ext cx="2430323" cy="4514612"/>
              <a:chOff x="1243309" y="1688068"/>
              <a:chExt cx="2430323" cy="4514612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94E74748-B868-4CCF-949D-426ACD1318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3309" y="1722120"/>
                <a:ext cx="2430323" cy="448056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1F0412D4-B3B6-734C-8ED6-0E2C1F4D0F48}"/>
                      </a:ext>
                    </a:extLst>
                  </p:cNvPr>
                  <p:cNvSpPr txBox="1"/>
                  <p:nvPr/>
                </p:nvSpPr>
                <p:spPr>
                  <a:xfrm>
                    <a:off x="1243309" y="1726168"/>
                    <a:ext cx="483401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1F0412D4-B3B6-734C-8ED6-0E2C1F4D0F4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43309" y="1726168"/>
                    <a:ext cx="483401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263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AD95E1A4-84F8-8C4C-97C0-DA2CAD203CB6}"/>
                      </a:ext>
                    </a:extLst>
                  </p:cNvPr>
                  <p:cNvSpPr txBox="1"/>
                  <p:nvPr/>
                </p:nvSpPr>
                <p:spPr>
                  <a:xfrm>
                    <a:off x="2302543" y="1688068"/>
                    <a:ext cx="483401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AD95E1A4-84F8-8C4C-97C0-DA2CAD203C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2543" y="1688068"/>
                    <a:ext cx="483401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5263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41961B-4376-0142-9D30-46A636C47942}"/>
                  </a:ext>
                </a:extLst>
              </p:cNvPr>
              <p:cNvSpPr txBox="1"/>
              <p:nvPr/>
            </p:nvSpPr>
            <p:spPr>
              <a:xfrm>
                <a:off x="1997743" y="5777345"/>
                <a:ext cx="304800" cy="3810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pt-BR" i="1" dirty="0" err="1"/>
                  <a:t>Y</a:t>
                </a:r>
                <a:endParaRPr lang="pt-BR" i="1" dirty="0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F89B2E0-8BDE-F942-A8C0-FB3448711431}"/>
                </a:ext>
              </a:extLst>
            </p:cNvPr>
            <p:cNvSpPr/>
            <p:nvPr/>
          </p:nvSpPr>
          <p:spPr>
            <a:xfrm>
              <a:off x="2743200" y="3817820"/>
              <a:ext cx="318351" cy="2891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8314FFC-7C5E-E74F-A2F9-EB5262E7F618}"/>
                </a:ext>
              </a:extLst>
            </p:cNvPr>
            <p:cNvSpPr/>
            <p:nvPr/>
          </p:nvSpPr>
          <p:spPr>
            <a:xfrm>
              <a:off x="1204070" y="3817820"/>
              <a:ext cx="318351" cy="2891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3F1FA5-8E24-EB4A-BD59-7EF6CD84197F}"/>
                  </a:ext>
                </a:extLst>
              </p:cNvPr>
              <p:cNvSpPr txBox="1"/>
              <p:nvPr/>
            </p:nvSpPr>
            <p:spPr>
              <a:xfrm>
                <a:off x="8129833" y="1764268"/>
                <a:ext cx="48340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3F1FA5-8E24-EB4A-BD59-7EF6CD841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9833" y="1764268"/>
                <a:ext cx="483401" cy="369332"/>
              </a:xfrm>
              <a:prstGeom prst="rect">
                <a:avLst/>
              </a:prstGeom>
              <a:blipFill>
                <a:blip r:embed="rId10"/>
                <a:stretch>
                  <a:fillRect l="-7895"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82CECB-2139-E94D-AFA9-E7F866737A03}"/>
                  </a:ext>
                </a:extLst>
              </p:cNvPr>
              <p:cNvSpPr txBox="1"/>
              <p:nvPr/>
            </p:nvSpPr>
            <p:spPr>
              <a:xfrm>
                <a:off x="6781800" y="3750918"/>
                <a:ext cx="48340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82CECB-2139-E94D-AFA9-E7F866737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0" y="3750918"/>
                <a:ext cx="483401" cy="369332"/>
              </a:xfrm>
              <a:prstGeom prst="rect">
                <a:avLst/>
              </a:prstGeom>
              <a:blipFill>
                <a:blip r:embed="rId11"/>
                <a:stretch>
                  <a:fillRect l="-7895" b="-137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3C790600-E1C9-1A40-BEC9-D43417B1E02B}"/>
              </a:ext>
            </a:extLst>
          </p:cNvPr>
          <p:cNvSpPr txBox="1"/>
          <p:nvPr/>
        </p:nvSpPr>
        <p:spPr>
          <a:xfrm>
            <a:off x="8534400" y="3750918"/>
            <a:ext cx="48340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pt-BR" sz="2400" dirty="0">
                <a:solidFill>
                  <a:srgbClr val="00B05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C06933-7470-504A-9F3F-07602E1EE1D3}"/>
                  </a:ext>
                </a:extLst>
              </p:cNvPr>
              <p:cNvSpPr txBox="1"/>
              <p:nvPr/>
            </p:nvSpPr>
            <p:spPr>
              <a:xfrm>
                <a:off x="7391400" y="5498068"/>
                <a:ext cx="48340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C06933-7470-504A-9F3F-07602E1EE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400" y="5498068"/>
                <a:ext cx="483401" cy="369332"/>
              </a:xfrm>
              <a:prstGeom prst="rect">
                <a:avLst/>
              </a:prstGeom>
              <a:blipFill>
                <a:blip r:embed="rId13"/>
                <a:stretch>
                  <a:fillRect l="-7895"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7DEB59BF-B751-3942-8A9B-E987951D1750}"/>
              </a:ext>
            </a:extLst>
          </p:cNvPr>
          <p:cNvSpPr/>
          <p:nvPr/>
        </p:nvSpPr>
        <p:spPr>
          <a:xfrm>
            <a:off x="7810500" y="5867400"/>
            <a:ext cx="319333" cy="2909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66573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8160-C9B1-413C-BAD0-9F1CC5FF4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Multiplexador, ou Seletor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69C8B-7BF6-459D-B972-E5BDB0B8C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066800"/>
            <a:ext cx="11480800" cy="5257800"/>
          </a:xfrm>
        </p:spPr>
        <p:txBody>
          <a:bodyPr/>
          <a:lstStyle/>
          <a:p>
            <a:r>
              <a:rPr lang="pt-BR" dirty="0"/>
              <a:t>A saída é sempre “conectada” a uma das entradas (no caso abaixo </a:t>
            </a:r>
            <a:r>
              <a:rPr lang="pt-BR" i="1" dirty="0"/>
              <a:t>A </a:t>
            </a:r>
            <a:r>
              <a:rPr lang="pt-BR" dirty="0"/>
              <a:t>ou </a:t>
            </a:r>
            <a:r>
              <a:rPr lang="pt-BR" i="1" dirty="0" err="1"/>
              <a:t>B</a:t>
            </a:r>
            <a:r>
              <a:rPr lang="pt-BR" dirty="0"/>
              <a:t>). Quem define qual entrada será conectada à saída é </a:t>
            </a:r>
            <a:r>
              <a:rPr lang="pt-BR" dirty="0">
                <a:solidFill>
                  <a:srgbClr val="0000FF"/>
                </a:solidFill>
              </a:rPr>
              <a:t>a linha de seleção S.</a:t>
            </a:r>
          </a:p>
          <a:p>
            <a:pPr lvl="1"/>
            <a:endParaRPr lang="pt-BR" dirty="0">
              <a:solidFill>
                <a:srgbClr val="0000FF"/>
              </a:solidFill>
            </a:endParaRPr>
          </a:p>
          <a:p>
            <a:pPr lvl="1"/>
            <a:endParaRPr lang="pt-BR" dirty="0">
              <a:solidFill>
                <a:srgbClr val="0000FF"/>
              </a:solidFill>
            </a:endParaRPr>
          </a:p>
          <a:p>
            <a:pPr lvl="1"/>
            <a:endParaRPr lang="pt-BR" dirty="0">
              <a:solidFill>
                <a:srgbClr val="0000FF"/>
              </a:solidFill>
            </a:endParaRPr>
          </a:p>
          <a:p>
            <a:pPr lvl="1"/>
            <a:endParaRPr lang="pt-BR" dirty="0">
              <a:solidFill>
                <a:srgbClr val="0000FF"/>
              </a:solidFill>
            </a:endParaRPr>
          </a:p>
          <a:p>
            <a:pPr lvl="1"/>
            <a:endParaRPr lang="pt-BR" dirty="0">
              <a:solidFill>
                <a:srgbClr val="0000FF"/>
              </a:solidFill>
            </a:endParaRPr>
          </a:p>
          <a:p>
            <a:pPr lvl="1"/>
            <a:endParaRPr lang="pt-BR" dirty="0">
              <a:solidFill>
                <a:srgbClr val="0000FF"/>
              </a:solidFill>
            </a:endParaRPr>
          </a:p>
          <a:p>
            <a:pPr lvl="1"/>
            <a:endParaRPr lang="pt-BR" dirty="0">
              <a:solidFill>
                <a:srgbClr val="0000FF"/>
              </a:solidFill>
            </a:endParaRPr>
          </a:p>
          <a:p>
            <a:pPr marL="344487" lvl="1" indent="0">
              <a:buNone/>
            </a:pPr>
            <a:endParaRPr lang="pt-BR" sz="1400" dirty="0">
              <a:solidFill>
                <a:srgbClr val="0000FF"/>
              </a:solidFill>
            </a:endParaRPr>
          </a:p>
          <a:p>
            <a:r>
              <a:rPr lang="pt-BR" dirty="0"/>
              <a:t>Exercício: Projete um MUX 4:1.</a:t>
            </a:r>
          </a:p>
          <a:p>
            <a:pPr marL="801687" lvl="1" indent="-457200">
              <a:buSzPct val="100000"/>
              <a:buFont typeface="+mj-lt"/>
              <a:buAutoNum type="alphaLcParenR"/>
            </a:pPr>
            <a:r>
              <a:rPr lang="pt-BR" sz="2000" dirty="0"/>
              <a:t>No nível de portas: como uma combinação de portas AND, OR, NOT. </a:t>
            </a:r>
          </a:p>
          <a:p>
            <a:pPr marL="801687" lvl="1" indent="-457200">
              <a:buSzPct val="100000"/>
              <a:buFont typeface="+mj-lt"/>
              <a:buAutoNum type="alphaLcParenR"/>
            </a:pPr>
            <a:r>
              <a:rPr lang="pt-BR" sz="2000" dirty="0"/>
              <a:t>No nível de blocos: combinando </a:t>
            </a:r>
            <a:r>
              <a:rPr lang="pt-BR" sz="2000" dirty="0" err="1"/>
              <a:t>MUXs</a:t>
            </a:r>
            <a:r>
              <a:rPr lang="pt-BR" sz="2000" dirty="0"/>
              <a:t> 2:1.</a:t>
            </a:r>
          </a:p>
          <a:p>
            <a:pPr lvl="1"/>
            <a:endParaRPr lang="pt-BR" dirty="0">
              <a:solidFill>
                <a:srgbClr val="0000FF"/>
              </a:solidFill>
            </a:endParaRPr>
          </a:p>
          <a:p>
            <a:pPr lvl="1"/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C7A49B-6C01-4F40-A59B-04F19CE46A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1" hangingPunct="1">
              <a:defRPr/>
            </a:pPr>
            <a:fld id="{F4A640EF-F0E2-4E49-9455-7E266BCEBB78}" type="slidenum">
              <a:rPr lang="pt-BR" altLang="en-US" smtClean="0">
                <a:solidFill>
                  <a:srgbClr val="000000"/>
                </a:solidFill>
                <a:cs typeface="Arial" panose="020B0604020202020204" pitchFamily="34" charset="0"/>
              </a:rPr>
              <a:pPr eaLnBrk="1" hangingPunct="1">
                <a:defRPr/>
              </a:pPr>
              <a:t>135</a:t>
            </a:fld>
            <a:endParaRPr lang="pt-BR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378BCC6-7852-966F-EBC9-B0D4F635C999}"/>
              </a:ext>
            </a:extLst>
          </p:cNvPr>
          <p:cNvGrpSpPr/>
          <p:nvPr/>
        </p:nvGrpSpPr>
        <p:grpSpPr>
          <a:xfrm>
            <a:off x="5445122" y="2362201"/>
            <a:ext cx="3797710" cy="3048000"/>
            <a:chOff x="5445122" y="2362201"/>
            <a:chExt cx="3797710" cy="304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7EF0F6-3B23-4556-BE3C-E1D81F0A5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45122" y="2362201"/>
              <a:ext cx="3797710" cy="3048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1D910E0-24C3-BF7C-A216-48A90263C50D}"/>
                    </a:ext>
                  </a:extLst>
                </p:cNvPr>
                <p:cNvSpPr txBox="1"/>
                <p:nvPr/>
              </p:nvSpPr>
              <p:spPr>
                <a:xfrm>
                  <a:off x="5612599" y="2450068"/>
                  <a:ext cx="483401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1D910E0-24C3-BF7C-A216-48A90263C5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2599" y="2450068"/>
                  <a:ext cx="483401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7692" b="-1290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350FBEC-34F9-085C-CBFC-ACD56A170D34}"/>
                    </a:ext>
                  </a:extLst>
                </p:cNvPr>
                <p:cNvSpPr txBox="1"/>
                <p:nvPr/>
              </p:nvSpPr>
              <p:spPr>
                <a:xfrm>
                  <a:off x="7212799" y="2438400"/>
                  <a:ext cx="483401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350FBEC-34F9-085C-CBFC-ACD56A170D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2799" y="2438400"/>
                  <a:ext cx="483401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5000" b="-1333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57F7F36-5FB9-2739-70D3-4841BF156D85}"/>
                </a:ext>
              </a:extLst>
            </p:cNvPr>
            <p:cNvSpPr txBox="1"/>
            <p:nvPr/>
          </p:nvSpPr>
          <p:spPr>
            <a:xfrm>
              <a:off x="6477000" y="4862027"/>
              <a:ext cx="48340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2400" dirty="0" err="1"/>
                <a:t>Y</a:t>
              </a:r>
              <a:endParaRPr lang="pt-BR" sz="24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9F2BD73-7B20-2C57-6AD2-22390E2A650E}"/>
              </a:ext>
            </a:extLst>
          </p:cNvPr>
          <p:cNvGrpSpPr/>
          <p:nvPr/>
        </p:nvGrpSpPr>
        <p:grpSpPr>
          <a:xfrm>
            <a:off x="2514601" y="3236673"/>
            <a:ext cx="1718467" cy="1563927"/>
            <a:chOff x="2514601" y="3236673"/>
            <a:chExt cx="1718467" cy="156392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A260BC9-A682-4BFF-8369-5D5A96E70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14601" y="3236673"/>
              <a:ext cx="1718467" cy="156392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5B59C5-3DF1-1F65-BA82-8E895A017A3D}"/>
                </a:ext>
              </a:extLst>
            </p:cNvPr>
            <p:cNvSpPr txBox="1"/>
            <p:nvPr/>
          </p:nvSpPr>
          <p:spPr>
            <a:xfrm>
              <a:off x="3581400" y="3449442"/>
              <a:ext cx="48340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2400" dirty="0" err="1"/>
                <a:t>Y</a:t>
              </a:r>
              <a:endParaRPr lang="pt-BR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F95A5B8-812D-C07C-6D31-9A14DB36B3A5}"/>
                    </a:ext>
                  </a:extLst>
                </p:cNvPr>
                <p:cNvSpPr txBox="1"/>
                <p:nvPr/>
              </p:nvSpPr>
              <p:spPr>
                <a:xfrm>
                  <a:off x="3581400" y="3918100"/>
                  <a:ext cx="483401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F95A5B8-812D-C07C-6D31-9A14DB36B3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1400" y="3918100"/>
                  <a:ext cx="483401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7692" b="-1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E57F02C-D3F7-FE8E-B27B-35239AE299B6}"/>
                    </a:ext>
                  </a:extLst>
                </p:cNvPr>
                <p:cNvSpPr txBox="1"/>
                <p:nvPr/>
              </p:nvSpPr>
              <p:spPr>
                <a:xfrm>
                  <a:off x="3564816" y="4287432"/>
                  <a:ext cx="483401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E57F02C-D3F7-FE8E-B27B-35239AE299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4816" y="4287432"/>
                  <a:ext cx="483401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5128" b="-1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396318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2E79A-75F3-C34C-A19C-72294BF7E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/>
              <a:t>Implementação de um Multiplexador 4-para-1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8A823-FAD5-1547-8619-1699F54413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1" hangingPunct="1">
              <a:defRPr/>
            </a:pPr>
            <a:fld id="{F4A640EF-F0E2-4E49-9455-7E266BCEBB78}" type="slidenum">
              <a:rPr lang="pt-BR" altLang="en-US" smtClean="0">
                <a:solidFill>
                  <a:srgbClr val="000000"/>
                </a:solidFill>
                <a:cs typeface="Arial" panose="020B0604020202020204" pitchFamily="34" charset="0"/>
              </a:rPr>
              <a:pPr eaLnBrk="1" hangingPunct="1">
                <a:defRPr/>
              </a:pPr>
              <a:t>136</a:t>
            </a:fld>
            <a:endParaRPr lang="pt-BR" altLang="en-US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1E7AAC-DF2B-BA43-9D80-83E22D5C8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1" y="1143000"/>
            <a:ext cx="3788135" cy="4435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AFA3DB-A4E6-4548-BC6B-8B7E0E7BFF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94"/>
          <a:stretch/>
        </p:blipFill>
        <p:spPr>
          <a:xfrm>
            <a:off x="6844070" y="1044714"/>
            <a:ext cx="3519130" cy="52036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BD5D70-C2DE-A94A-9AF8-4A7355E37F15}"/>
              </a:ext>
            </a:extLst>
          </p:cNvPr>
          <p:cNvSpPr txBox="1"/>
          <p:nvPr/>
        </p:nvSpPr>
        <p:spPr>
          <a:xfrm>
            <a:off x="7010400" y="5540514"/>
            <a:ext cx="246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No nível de portas lógicas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4B2A56-EF2E-E64A-8AA7-C945067D2B26}"/>
              </a:ext>
            </a:extLst>
          </p:cNvPr>
          <p:cNvSpPr txBox="1"/>
          <p:nvPr/>
        </p:nvSpPr>
        <p:spPr>
          <a:xfrm>
            <a:off x="1676400" y="5638800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No nível de blocos: usando </a:t>
            </a:r>
            <a:r>
              <a:rPr lang="pt-BR" sz="2000" dirty="0" err="1"/>
              <a:t>Mux</a:t>
            </a:r>
            <a:r>
              <a:rPr lang="pt-BR" sz="2000" dirty="0"/>
              <a:t> 2-para-1</a:t>
            </a:r>
          </a:p>
        </p:txBody>
      </p:sp>
    </p:spTree>
    <p:extLst>
      <p:ext uri="{BB962C8B-B14F-4D97-AF65-F5344CB8AC3E}">
        <p14:creationId xmlns:p14="http://schemas.microsoft.com/office/powerpoint/2010/main" val="178518189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3915E-6376-884F-BBF5-CEE0CB825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734800" cy="838200"/>
          </a:xfrm>
        </p:spPr>
        <p:txBody>
          <a:bodyPr/>
          <a:lstStyle/>
          <a:p>
            <a:r>
              <a:rPr lang="pt-BR" dirty="0" err="1"/>
              <a:t>Imple</a:t>
            </a:r>
            <a:r>
              <a:rPr lang="pt-BR" dirty="0"/>
              <a:t>. de Funções Booleanas com Multiplexadores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E5E70-9CE7-7E45-9D7C-141934D3F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14400"/>
            <a:ext cx="11480800" cy="4876800"/>
          </a:xfrm>
        </p:spPr>
        <p:txBody>
          <a:bodyPr/>
          <a:lstStyle/>
          <a:p>
            <a:r>
              <a:rPr lang="pt-BR" dirty="0"/>
              <a:t>Multiplexadores também podem ser usados para implementar funções lógicas.</a:t>
            </a:r>
          </a:p>
          <a:p>
            <a:r>
              <a:rPr lang="pt-BR" dirty="0"/>
              <a:t>A ideia é configurar as entradas do MUX com os valores de saída da tabela verdade da função desejada.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E03336-3A2D-F545-8B96-BAEC11B69B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1" hangingPunct="1">
              <a:defRPr/>
            </a:pPr>
            <a:fld id="{8B19D7DF-598B-483B-A6D0-8553CDFAE631}" type="slidenum">
              <a:rPr lang="pt-BR" altLang="en-US" smtClean="0">
                <a:solidFill>
                  <a:srgbClr val="000000"/>
                </a:solidFill>
              </a:rPr>
              <a:pPr eaLnBrk="1" hangingPunct="1">
                <a:defRPr/>
              </a:pPr>
              <a:t>137</a:t>
            </a:fld>
            <a:endParaRPr lang="pt-BR" altLang="en-US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5A0D79-EAE3-344B-81C4-77BEA45989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58490"/>
          <a:stretch/>
        </p:blipFill>
        <p:spPr>
          <a:xfrm>
            <a:off x="304800" y="2727268"/>
            <a:ext cx="5298630" cy="30639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63BD8E-6642-2B4E-8002-8016339366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08" t="39772" r="24558" b="21983"/>
          <a:stretch/>
        </p:blipFill>
        <p:spPr>
          <a:xfrm>
            <a:off x="7250400" y="2514600"/>
            <a:ext cx="3493800" cy="3503164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C90D2BD9-49B6-F641-BDE6-286CEF746BFE}"/>
              </a:ext>
            </a:extLst>
          </p:cNvPr>
          <p:cNvSpPr/>
          <p:nvPr/>
        </p:nvSpPr>
        <p:spPr>
          <a:xfrm>
            <a:off x="5297200" y="3995498"/>
            <a:ext cx="1484600" cy="5413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D70F32-861A-8F40-87EB-BAD508A1E6A8}"/>
              </a:ext>
            </a:extLst>
          </p:cNvPr>
          <p:cNvSpPr txBox="1"/>
          <p:nvPr/>
        </p:nvSpPr>
        <p:spPr>
          <a:xfrm>
            <a:off x="7696200" y="5867400"/>
            <a:ext cx="28194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MUX 4-para-1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492BB0-1756-B0E3-10DF-F3178DCBCE80}"/>
              </a:ext>
            </a:extLst>
          </p:cNvPr>
          <p:cNvSpPr txBox="1"/>
          <p:nvPr/>
        </p:nvSpPr>
        <p:spPr>
          <a:xfrm>
            <a:off x="495300" y="2929234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Exemplo: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3587EF-5807-E36B-F988-80AF8027DE3C}"/>
              </a:ext>
            </a:extLst>
          </p:cNvPr>
          <p:cNvCxnSpPr/>
          <p:nvPr/>
        </p:nvCxnSpPr>
        <p:spPr>
          <a:xfrm flipH="1">
            <a:off x="6629400" y="5486400"/>
            <a:ext cx="1066800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B31D47F-8E20-C204-790D-8B900A26AA7B}"/>
              </a:ext>
            </a:extLst>
          </p:cNvPr>
          <p:cNvSpPr txBox="1"/>
          <p:nvPr/>
        </p:nvSpPr>
        <p:spPr>
          <a:xfrm>
            <a:off x="5876091" y="5852301"/>
            <a:ext cx="1101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Terra =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D7E533-BD1D-8B04-C1E3-1D1D69529804}"/>
              </a:ext>
            </a:extLst>
          </p:cNvPr>
          <p:cNvSpPr txBox="1"/>
          <p:nvPr/>
        </p:nvSpPr>
        <p:spPr>
          <a:xfrm>
            <a:off x="6996400" y="3068936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Vdd</a:t>
            </a:r>
            <a:r>
              <a:rPr lang="pt-BR" dirty="0"/>
              <a:t> = 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4B92EB-E7B8-FAAD-E285-7494D6F93FFE}"/>
              </a:ext>
            </a:extLst>
          </p:cNvPr>
          <p:cNvCxnSpPr>
            <a:cxnSpLocks/>
          </p:cNvCxnSpPr>
          <p:nvPr/>
        </p:nvCxnSpPr>
        <p:spPr>
          <a:xfrm flipH="1" flipV="1">
            <a:off x="7562259" y="3429000"/>
            <a:ext cx="639460" cy="1485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1555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6" grpId="0"/>
      <p:bldP spid="12" grpId="0"/>
      <p:bldP spid="13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3915E-6376-884F-BBF5-CEE0CB825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887200" cy="762000"/>
          </a:xfrm>
        </p:spPr>
        <p:txBody>
          <a:bodyPr/>
          <a:lstStyle/>
          <a:p>
            <a:r>
              <a:rPr lang="pt-BR" sz="3600" dirty="0" err="1"/>
              <a:t>Imple</a:t>
            </a:r>
            <a:r>
              <a:rPr lang="pt-BR" sz="3600" dirty="0"/>
              <a:t>. de Funções Booleanas com Multiplexadores (Cont.)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E5E70-9CE7-7E45-9D7C-141934D3F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43000"/>
            <a:ext cx="11480800" cy="5100638"/>
          </a:xfrm>
        </p:spPr>
        <p:txBody>
          <a:bodyPr/>
          <a:lstStyle/>
          <a:p>
            <a:r>
              <a:rPr lang="pt-BR" dirty="0"/>
              <a:t>No exemplo abaixo um MUX com seletor de 3 bits implementa a função lógica especificada na tabela verdade.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E03336-3A2D-F545-8B96-BAEC11B69B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1" hangingPunct="1">
              <a:defRPr/>
            </a:pPr>
            <a:fld id="{8B19D7DF-598B-483B-A6D0-8553CDFAE631}" type="slidenum">
              <a:rPr lang="en-US" altLang="en-US">
                <a:solidFill>
                  <a:srgbClr val="000000"/>
                </a:solidFill>
              </a:rPr>
              <a:pPr eaLnBrk="1" hangingPunct="1">
                <a:defRPr/>
              </a:pPr>
              <a:t>138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0EFC90-BEE6-3941-B6A0-09ADBE96E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159000"/>
            <a:ext cx="3060700" cy="4165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E693A7-3841-6A43-AA28-747FAE55B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2032000"/>
            <a:ext cx="24638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78069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3915E-6376-884F-BBF5-CEE0CB825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734800" cy="838200"/>
          </a:xfrm>
        </p:spPr>
        <p:txBody>
          <a:bodyPr/>
          <a:lstStyle/>
          <a:p>
            <a:r>
              <a:rPr lang="pt-BR" sz="3600" dirty="0" err="1"/>
              <a:t>Imple</a:t>
            </a:r>
            <a:r>
              <a:rPr lang="pt-BR" sz="3600" dirty="0"/>
              <a:t>. de Funções Booleanas com Multiplexadores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E5E70-9CE7-7E45-9D7C-141934D3F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14400"/>
            <a:ext cx="11480800" cy="4876800"/>
          </a:xfrm>
        </p:spPr>
        <p:txBody>
          <a:bodyPr/>
          <a:lstStyle/>
          <a:p>
            <a:r>
              <a:rPr lang="pt-BR" dirty="0"/>
              <a:t>Mostraremos agora um método mais eficiente para implementar uma função booleana de </a:t>
            </a:r>
            <a:r>
              <a:rPr lang="pt-BR" i="1" dirty="0" err="1"/>
              <a:t>n</a:t>
            </a:r>
            <a:r>
              <a:rPr lang="pt-BR" dirty="0"/>
              <a:t> variáveis ​​com um multiplexador com </a:t>
            </a:r>
            <a:r>
              <a:rPr lang="pt-BR" i="1" dirty="0"/>
              <a:t>n-1</a:t>
            </a:r>
            <a:r>
              <a:rPr lang="pt-BR" dirty="0"/>
              <a:t> linhas de seleção:</a:t>
            </a:r>
          </a:p>
          <a:p>
            <a:pPr marL="784225" lvl="1" indent="-457200">
              <a:buSzPct val="100000"/>
              <a:buFont typeface="+mj-lt"/>
              <a:buAutoNum type="arabicPeriod"/>
            </a:pPr>
            <a:r>
              <a:rPr lang="pt-BR" sz="2400" dirty="0"/>
              <a:t>Construa a tabela verdade para a função de </a:t>
            </a:r>
            <a:r>
              <a:rPr lang="pt-BR" sz="2400" i="1" dirty="0" err="1"/>
              <a:t>n</a:t>
            </a:r>
            <a:r>
              <a:rPr lang="pt-BR" sz="2400" i="1" dirty="0"/>
              <a:t> </a:t>
            </a:r>
            <a:r>
              <a:rPr lang="pt-BR" sz="2400" dirty="0"/>
              <a:t>entradas.</a:t>
            </a:r>
          </a:p>
          <a:p>
            <a:pPr marL="784225" lvl="1" indent="-457200">
              <a:buSzPct val="100000"/>
              <a:buFont typeface="+mj-lt"/>
              <a:buAutoNum type="arabicPeriod"/>
            </a:pPr>
            <a:r>
              <a:rPr lang="pt-BR" sz="2400" dirty="0"/>
              <a:t>Considere as primeiras </a:t>
            </a:r>
            <a:r>
              <a:rPr lang="pt-BR" sz="2400" i="1" dirty="0"/>
              <a:t>n-1</a:t>
            </a:r>
            <a:r>
              <a:rPr lang="pt-BR" sz="2400" dirty="0"/>
              <a:t> variáveis ​​da função como sendo as entradas de seleção do multiplexador. Em seguida, para cada combinação das </a:t>
            </a:r>
            <a:r>
              <a:rPr lang="pt-BR" sz="2400" i="1" dirty="0"/>
              <a:t>n-1 </a:t>
            </a:r>
            <a:r>
              <a:rPr lang="pt-BR" sz="2400" dirty="0"/>
              <a:t>variáveis de entrada, avaliamos a saída desejada como uma função da última variável. Esta função pode ser 0, 1, a variável ou o complemento da variável. </a:t>
            </a:r>
          </a:p>
          <a:p>
            <a:pPr marL="784225" lvl="1" indent="-457200">
              <a:buSzPct val="100000"/>
              <a:buFont typeface="+mj-lt"/>
              <a:buAutoNum type="arabicPeriod"/>
            </a:pPr>
            <a:r>
              <a:rPr lang="pt-BR" sz="2400" dirty="0"/>
              <a:t>Finalmente, os valores obtidos no passo 2 são aplicados às entradas de dados do multiplexador na ordem correta.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E03336-3A2D-F545-8B96-BAEC11B69B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1" hangingPunct="1">
              <a:defRPr/>
            </a:pPr>
            <a:fld id="{8B19D7DF-598B-483B-A6D0-8553CDFAE631}" type="slidenum">
              <a:rPr lang="pt-BR" altLang="en-US" smtClean="0">
                <a:solidFill>
                  <a:srgbClr val="000000"/>
                </a:solidFill>
              </a:rPr>
              <a:pPr eaLnBrk="1" hangingPunct="1">
                <a:defRPr/>
              </a:pPr>
              <a:t>139</a:t>
            </a:fld>
            <a:endParaRPr lang="pt-B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28132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Title 1">
            <a:extLst>
              <a:ext uri="{FF2B5EF4-FFF2-40B4-BE49-F238E27FC236}">
                <a16:creationId xmlns:a16="http://schemas.microsoft.com/office/drawing/2014/main" id="{AA1CD2E2-7A71-5547-87A2-E21F9E3D0B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11480800" cy="695327"/>
          </a:xfrm>
        </p:spPr>
        <p:txBody>
          <a:bodyPr/>
          <a:lstStyle/>
          <a:p>
            <a:r>
              <a:rPr lang="pt-BR" altLang="en-US" dirty="0">
                <a:ea typeface="ＭＳ Ｐゴシック" panose="020B0600070205080204" pitchFamily="34" charset="-128"/>
              </a:rPr>
              <a:t>Projeto Multicamada: A Hierarquia de Transformações</a:t>
            </a:r>
          </a:p>
        </p:txBody>
      </p:sp>
      <p:sp>
        <p:nvSpPr>
          <p:cNvPr id="187394" name="Slide Number Placeholder 3">
            <a:extLst>
              <a:ext uri="{FF2B5EF4-FFF2-40B4-BE49-F238E27FC236}">
                <a16:creationId xmlns:a16="http://schemas.microsoft.com/office/drawing/2014/main" id="{EB0C2865-14AC-0744-9F8C-91B230576F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01038" y="640080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  <a:defRPr/>
            </a:pPr>
            <a:fld id="{5ECE55F3-A4DD-AC49-B158-0622232E28A7}" type="slidenum">
              <a:rPr lang="pt-BR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None/>
                <a:defRPr/>
              </a:pPr>
              <a:t>14</a:t>
            </a:fld>
            <a:endParaRPr lang="pt-BR" altLang="en-US" sz="16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24582" name="Text Box 17">
            <a:extLst>
              <a:ext uri="{FF2B5EF4-FFF2-40B4-BE49-F238E27FC236}">
                <a16:creationId xmlns:a16="http://schemas.microsoft.com/office/drawing/2014/main" id="{B3BEED22-713E-E344-84DA-2ADF7BC513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4589" y="4029075"/>
            <a:ext cx="3542550" cy="369332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None/>
              <a:defRPr/>
            </a:pPr>
            <a:r>
              <a:rPr lang="pt-BR" altLang="en-US" sz="1800" dirty="0">
                <a:solidFill>
                  <a:srgbClr val="000000"/>
                </a:solidFill>
              </a:rPr>
              <a:t>Microarquitetura</a:t>
            </a:r>
          </a:p>
        </p:txBody>
      </p:sp>
      <p:sp>
        <p:nvSpPr>
          <p:cNvPr id="24583" name="Text Box 18">
            <a:extLst>
              <a:ext uri="{FF2B5EF4-FFF2-40B4-BE49-F238E27FC236}">
                <a16:creationId xmlns:a16="http://schemas.microsoft.com/office/drawing/2014/main" id="{ECDBE200-F211-D140-9F9D-2B764283ABA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483165" y="3670126"/>
            <a:ext cx="3553974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None/>
              <a:defRPr/>
            </a:pPr>
            <a:r>
              <a:rPr lang="pt-BR" altLang="en-US" sz="1800" dirty="0">
                <a:solidFill>
                  <a:srgbClr val="000000"/>
                </a:solidFill>
              </a:rPr>
              <a:t>ISA (</a:t>
            </a:r>
            <a:r>
              <a:rPr lang="pt-BR" altLang="en-US" sz="1800" dirty="0" err="1">
                <a:solidFill>
                  <a:srgbClr val="000000"/>
                </a:solidFill>
              </a:rPr>
              <a:t>Instruction</a:t>
            </a:r>
            <a:r>
              <a:rPr lang="pt-BR" altLang="en-US" sz="1800" dirty="0">
                <a:solidFill>
                  <a:srgbClr val="000000"/>
                </a:solidFill>
              </a:rPr>
              <a:t> Set </a:t>
            </a:r>
            <a:r>
              <a:rPr lang="pt-BR" altLang="en-US" sz="1800" dirty="0" err="1">
                <a:solidFill>
                  <a:srgbClr val="000000"/>
                </a:solidFill>
              </a:rPr>
              <a:t>Architecture</a:t>
            </a:r>
            <a:r>
              <a:rPr lang="pt-BR" altLang="en-US" sz="180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4584" name="Text Box 19">
            <a:extLst>
              <a:ext uri="{FF2B5EF4-FFF2-40B4-BE49-F238E27FC236}">
                <a16:creationId xmlns:a16="http://schemas.microsoft.com/office/drawing/2014/main" id="{4E00C345-1585-C840-B09E-521AA3D1666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496175" y="2871788"/>
            <a:ext cx="3544885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None/>
              <a:defRPr/>
            </a:pPr>
            <a:r>
              <a:rPr lang="pt-BR" altLang="en-US" sz="1800" dirty="0">
                <a:solidFill>
                  <a:srgbClr val="000000"/>
                </a:solidFill>
              </a:rPr>
              <a:t>Programa/Linguagem</a:t>
            </a:r>
          </a:p>
        </p:txBody>
      </p:sp>
      <p:sp>
        <p:nvSpPr>
          <p:cNvPr id="24585" name="Text Box 20">
            <a:extLst>
              <a:ext uri="{FF2B5EF4-FFF2-40B4-BE49-F238E27FC236}">
                <a16:creationId xmlns:a16="http://schemas.microsoft.com/office/drawing/2014/main" id="{4C0B1320-8A6C-484D-B4DB-D4AA9611EEB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496175" y="2500313"/>
            <a:ext cx="3544885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None/>
              <a:defRPr/>
            </a:pPr>
            <a:r>
              <a:rPr lang="pt-BR" altLang="en-US" sz="1800" dirty="0">
                <a:solidFill>
                  <a:srgbClr val="000000"/>
                </a:solidFill>
              </a:rPr>
              <a:t>Algoritmo</a:t>
            </a:r>
          </a:p>
        </p:txBody>
      </p:sp>
      <p:sp>
        <p:nvSpPr>
          <p:cNvPr id="24586" name="Text Box 21">
            <a:extLst>
              <a:ext uri="{FF2B5EF4-FFF2-40B4-BE49-F238E27FC236}">
                <a16:creationId xmlns:a16="http://schemas.microsoft.com/office/drawing/2014/main" id="{2FA1F22B-099E-3646-B805-83316C473D9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496175" y="2133601"/>
            <a:ext cx="3544886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None/>
              <a:defRPr/>
            </a:pPr>
            <a:r>
              <a:rPr lang="pt-BR" altLang="en-US" sz="1800" dirty="0">
                <a:solidFill>
                  <a:srgbClr val="000000"/>
                </a:solidFill>
              </a:rPr>
              <a:t>Problema</a:t>
            </a:r>
          </a:p>
        </p:txBody>
      </p:sp>
      <p:sp>
        <p:nvSpPr>
          <p:cNvPr id="18" name="Text Box 22">
            <a:extLst>
              <a:ext uri="{FF2B5EF4-FFF2-40B4-BE49-F238E27FC236}">
                <a16:creationId xmlns:a16="http://schemas.microsoft.com/office/drawing/2014/main" id="{F571D807-1C51-3647-9DC6-707C441FE91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491413" y="4402138"/>
            <a:ext cx="3549928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eaLnBrk="1" hangingPunct="1">
              <a:defRPr/>
            </a:pPr>
            <a:r>
              <a:rPr lang="pt-BR" sz="1750" dirty="0">
                <a:solidFill>
                  <a:srgbClr val="000000"/>
                </a:solidFill>
                <a:latin typeface="Tahoma" pitchFamily="34" charset="0"/>
                <a:cs typeface="Arial" charset="0"/>
              </a:rPr>
              <a:t>Lógica Digital</a:t>
            </a:r>
          </a:p>
          <a:p>
            <a:pPr eaLnBrk="1" hangingPunct="1">
              <a:defRPr/>
            </a:pPr>
            <a:endParaRPr lang="pt-BR" sz="1750" dirty="0">
              <a:solidFill>
                <a:srgbClr val="000000"/>
              </a:solidFill>
              <a:latin typeface="Tahoma" pitchFamily="34" charset="0"/>
              <a:cs typeface="Arial" charset="0"/>
            </a:endParaRPr>
          </a:p>
        </p:txBody>
      </p:sp>
      <p:sp>
        <p:nvSpPr>
          <p:cNvPr id="24588" name="Text Box 23">
            <a:extLst>
              <a:ext uri="{FF2B5EF4-FFF2-40B4-BE49-F238E27FC236}">
                <a16:creationId xmlns:a16="http://schemas.microsoft.com/office/drawing/2014/main" id="{E6AC7B7E-2637-DE42-84E7-D7F545B945DF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491415" y="4773612"/>
            <a:ext cx="3552388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None/>
              <a:defRPr/>
            </a:pPr>
            <a:r>
              <a:rPr lang="pt-BR" altLang="en-US" sz="1800" dirty="0">
                <a:solidFill>
                  <a:srgbClr val="000000"/>
                </a:solidFill>
              </a:rPr>
              <a:t>Dispositivos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CDC57397-EF47-DF48-A8A8-B214D8821FC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491413" y="5129213"/>
            <a:ext cx="3557307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None/>
              <a:defRPr/>
            </a:pPr>
            <a:r>
              <a:rPr lang="pt-BR" altLang="en-US" sz="1800" dirty="0">
                <a:solidFill>
                  <a:srgbClr val="000000"/>
                </a:solidFill>
              </a:rPr>
              <a:t>Elétrons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838D27-713C-F944-BD0F-EA63ACB237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040499"/>
            <a:ext cx="11404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None/>
              <a:defRPr/>
            </a:pPr>
            <a:r>
              <a:rPr lang="pt-BR" altLang="en-US" dirty="0">
                <a:solidFill>
                  <a:srgbClr val="000000"/>
                </a:solidFill>
                <a:latin typeface="+mn-lt"/>
              </a:rPr>
              <a:t>No nível mais fundamental, elétrons são controlados por dispositivos eletrônicos para resolver problemas descritos de forma </a:t>
            </a:r>
            <a:r>
              <a:rPr lang="pt-BR" altLang="en-US" dirty="0" err="1">
                <a:solidFill>
                  <a:srgbClr val="000000"/>
                </a:solidFill>
                <a:latin typeface="+mn-lt"/>
              </a:rPr>
              <a:t>algoritmica</a:t>
            </a:r>
            <a:r>
              <a:rPr lang="pt-BR" altLang="en-US" dirty="0">
                <a:solidFill>
                  <a:srgbClr val="000000"/>
                </a:solidFill>
                <a:latin typeface="+mn-lt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FDE15C-4363-2246-B4B5-A968D3795107}"/>
              </a:ext>
            </a:extLst>
          </p:cNvPr>
          <p:cNvSpPr txBox="1"/>
          <p:nvPr/>
        </p:nvSpPr>
        <p:spPr>
          <a:xfrm>
            <a:off x="152400" y="2034996"/>
            <a:ext cx="387085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pt-BR" sz="2000" dirty="0">
                <a:solidFill>
                  <a:srgbClr val="0000FF"/>
                </a:solidFill>
                <a:latin typeface="Arial" charset="0"/>
                <a:ea typeface="ＭＳ Ｐゴシック" charset="0"/>
                <a:cs typeface="ＭＳ Ｐゴシック" charset="0"/>
              </a:rPr>
              <a:t>Algoritmo: </a:t>
            </a:r>
            <a:r>
              <a:rPr lang="pt-BR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Um procedimento finito, passo-a-passo,</a:t>
            </a:r>
            <a:r>
              <a:rPr lang="pt-BR" b="1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pt-BR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onde </a:t>
            </a:r>
            <a:r>
              <a:rPr lang="pt-BR" b="1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cada passo é precisamente definido </a:t>
            </a:r>
            <a:r>
              <a:rPr lang="pt-BR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e</a:t>
            </a:r>
            <a:r>
              <a:rPr lang="pt-BR" b="1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 pode ser realizado por um computador</a:t>
            </a:r>
            <a:endParaRPr lang="pt-BR" dirty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05C0CA-BC49-E645-859F-300352F214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1038" y="2135981"/>
            <a:ext cx="3738562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None/>
              <a:defRPr/>
            </a:pPr>
            <a:r>
              <a:rPr lang="pt-BR" altLang="en-US" sz="1800" dirty="0">
                <a:solidFill>
                  <a:srgbClr val="0000FF"/>
                </a:solidFill>
                <a:latin typeface="Arial" panose="020B0604020202020204" pitchFamily="34" charset="0"/>
              </a:rPr>
              <a:t>ISA (</a:t>
            </a:r>
            <a:r>
              <a:rPr lang="pt-BR" altLang="en-US" sz="1800" dirty="0" err="1">
                <a:solidFill>
                  <a:srgbClr val="0000FF"/>
                </a:solidFill>
                <a:latin typeface="Arial" panose="020B0604020202020204" pitchFamily="34" charset="0"/>
              </a:rPr>
              <a:t>Instruction</a:t>
            </a:r>
            <a:r>
              <a:rPr lang="pt-BR" altLang="en-US" sz="1800" dirty="0">
                <a:solidFill>
                  <a:srgbClr val="0000FF"/>
                </a:solidFill>
                <a:latin typeface="Arial" panose="020B0604020202020204" pitchFamily="34" charset="0"/>
              </a:rPr>
              <a:t> Set </a:t>
            </a:r>
            <a:r>
              <a:rPr lang="pt-BR" altLang="en-US" sz="1800" dirty="0" err="1">
                <a:solidFill>
                  <a:srgbClr val="0000FF"/>
                </a:solidFill>
                <a:latin typeface="Arial" panose="020B0604020202020204" pitchFamily="34" charset="0"/>
              </a:rPr>
              <a:t>Architecture</a:t>
            </a:r>
            <a:r>
              <a:rPr lang="pt-BR" altLang="en-US" sz="1800" dirty="0">
                <a:solidFill>
                  <a:srgbClr val="0000FF"/>
                </a:solidFill>
                <a:latin typeface="Arial" panose="020B0604020202020204" pitchFamily="34" charset="0"/>
              </a:rPr>
              <a:t>):</a:t>
            </a:r>
          </a:p>
          <a:p>
            <a:pPr eaLnBrk="1" hangingPunct="1">
              <a:spcBef>
                <a:spcPct val="0"/>
              </a:spcBef>
              <a:buClrTx/>
              <a:buSzTx/>
              <a:buNone/>
              <a:defRPr/>
            </a:pPr>
            <a:r>
              <a:rPr lang="pt-BR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Interface/contrato entre Software e Hardware. O que o programador assume que o Hardware tem e pode fazer.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A64C07-DCC4-8D49-B378-3A9374C5ED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4402506"/>
            <a:ext cx="3810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None/>
              <a:defRPr/>
            </a:pPr>
            <a:r>
              <a:rPr lang="pt-BR" altLang="en-US" sz="1800" dirty="0">
                <a:solidFill>
                  <a:srgbClr val="0000FF"/>
                </a:solidFill>
                <a:latin typeface="Arial" panose="020B0604020202020204" pitchFamily="34" charset="0"/>
              </a:rPr>
              <a:t>Microarquitetura:</a:t>
            </a:r>
          </a:p>
          <a:p>
            <a:pPr eaLnBrk="1" hangingPunct="1">
              <a:spcBef>
                <a:spcPct val="0"/>
              </a:spcBef>
              <a:buClrTx/>
              <a:buSzTx/>
              <a:buNone/>
              <a:defRPr/>
            </a:pPr>
            <a:r>
              <a:rPr lang="pt-BR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Uma implementação em hardware da ISA. Em geral, há várias possibilidades de implementação.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2C4360-6DDF-9449-8B1B-33BF03F1E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0" y="4112240"/>
            <a:ext cx="4089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None/>
              <a:defRPr/>
            </a:pPr>
            <a:r>
              <a:rPr lang="pt-BR" altLang="en-US" sz="1800" dirty="0">
                <a:solidFill>
                  <a:srgbClr val="0000FF"/>
                </a:solidFill>
                <a:latin typeface="Arial" panose="020B0604020202020204" pitchFamily="34" charset="0"/>
              </a:rPr>
              <a:t>Circuitos Lógicos Digitais</a:t>
            </a:r>
          </a:p>
          <a:p>
            <a:pPr eaLnBrk="1" hangingPunct="1">
              <a:spcBef>
                <a:spcPct val="0"/>
              </a:spcBef>
              <a:buClrTx/>
              <a:buSzTx/>
              <a:buNone/>
              <a:defRPr/>
            </a:pPr>
            <a:r>
              <a:rPr lang="pt-BR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Blocos de construção da Microarquitetura (e.g., registradores, ULA etc.)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F50E6B-3026-1048-A79C-23AE4DE08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1" y="5581471"/>
            <a:ext cx="40894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None/>
              <a:defRPr/>
            </a:pPr>
            <a:r>
              <a:rPr lang="pt-BR" altLang="en-US" sz="1800" dirty="0">
                <a:solidFill>
                  <a:srgbClr val="0000FF"/>
                </a:solidFill>
                <a:latin typeface="Arial" panose="020B0604020202020204" pitchFamily="34" charset="0"/>
              </a:rPr>
              <a:t>Dispositivos: </a:t>
            </a:r>
            <a:r>
              <a:rPr lang="pt-BR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Transístores, diodos e outros componentes usados para controlar o fluxo de elétrons.</a:t>
            </a:r>
          </a:p>
        </p:txBody>
      </p:sp>
      <p:sp>
        <p:nvSpPr>
          <p:cNvPr id="24" name="Text Box 19">
            <a:extLst>
              <a:ext uri="{FF2B5EF4-FFF2-40B4-BE49-F238E27FC236}">
                <a16:creationId xmlns:a16="http://schemas.microsoft.com/office/drawing/2014/main" id="{C67529EE-03C9-DE41-BC7F-B8E3D0D7A85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495800" y="3222625"/>
            <a:ext cx="3544885" cy="434975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None/>
              <a:defRPr/>
            </a:pPr>
            <a:r>
              <a:rPr lang="pt-BR" altLang="en-US" sz="1800" dirty="0">
                <a:solidFill>
                  <a:srgbClr val="000000"/>
                </a:solidFill>
              </a:rPr>
              <a:t>Sistema Operacional</a:t>
            </a:r>
          </a:p>
        </p:txBody>
      </p:sp>
    </p:spTree>
    <p:extLst>
      <p:ext uri="{BB962C8B-B14F-4D97-AF65-F5344CB8AC3E}">
        <p14:creationId xmlns:p14="http://schemas.microsoft.com/office/powerpoint/2010/main" val="24148153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2" grpId="0" animBg="1"/>
      <p:bldP spid="24583" grpId="0" animBg="1"/>
      <p:bldP spid="24584" grpId="0" animBg="1"/>
      <p:bldP spid="24585" grpId="0" animBg="1"/>
      <p:bldP spid="18" grpId="0" animBg="1"/>
      <p:bldP spid="24588" grpId="0" animBg="1"/>
      <p:bldP spid="4" grpId="0"/>
      <p:bldP spid="17" grpId="0"/>
      <p:bldP spid="19" grpId="0"/>
      <p:bldP spid="21" grpId="0"/>
      <p:bldP spid="22" grpId="0"/>
      <p:bldP spid="24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3915E-6376-884F-BBF5-CEE0CB825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887200" cy="762000"/>
          </a:xfrm>
        </p:spPr>
        <p:txBody>
          <a:bodyPr/>
          <a:lstStyle/>
          <a:p>
            <a:r>
              <a:rPr lang="pt-BR" sz="4000" dirty="0" err="1"/>
              <a:t>Imple</a:t>
            </a:r>
            <a:r>
              <a:rPr lang="pt-BR" sz="4000" dirty="0"/>
              <a:t>. de Funções Booleanas com Multiplexadores 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E5E70-9CE7-7E45-9D7C-141934D3F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19200"/>
            <a:ext cx="11480800" cy="4876800"/>
          </a:xfrm>
        </p:spPr>
        <p:txBody>
          <a:bodyPr/>
          <a:lstStyle/>
          <a:p>
            <a:r>
              <a:rPr lang="pt-BR" dirty="0"/>
              <a:t>Usando MUX 2-para-1 para implementar a função XOR.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E03336-3A2D-F545-8B96-BAEC11B69B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1" hangingPunct="1">
              <a:defRPr/>
            </a:pPr>
            <a:fld id="{8B19D7DF-598B-483B-A6D0-8553CDFAE631}" type="slidenum">
              <a:rPr lang="en-US" altLang="en-US">
                <a:solidFill>
                  <a:srgbClr val="000000"/>
                </a:solidFill>
              </a:rPr>
              <a:pPr eaLnBrk="1" hangingPunct="1">
                <a:defRPr/>
              </a:pPr>
              <a:t>140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81630D-D706-6A47-AF58-1C63D2108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286000"/>
            <a:ext cx="791851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5775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3915E-6376-884F-BBF5-CEE0CB825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811000" cy="769938"/>
          </a:xfrm>
        </p:spPr>
        <p:txBody>
          <a:bodyPr/>
          <a:lstStyle/>
          <a:p>
            <a:r>
              <a:rPr lang="pt-BR" sz="4000" dirty="0" err="1"/>
              <a:t>Imple</a:t>
            </a:r>
            <a:r>
              <a:rPr lang="pt-BR" sz="4000" dirty="0"/>
              <a:t>. de Funções Booleanas com Multiplexadores (Cont.)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BE5E70-9CE7-7E45-9D7C-141934D3F4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1150938"/>
                <a:ext cx="11480800" cy="838200"/>
              </a:xfrm>
            </p:spPr>
            <p:txBody>
              <a:bodyPr/>
              <a:lstStyle/>
              <a:p>
                <a:r>
                  <a:rPr lang="pt-BR" dirty="0"/>
                  <a:t>Implemente a função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(1,  2, 6, 7)</m:t>
                        </m:r>
                      </m:e>
                    </m:nary>
                  </m:oMath>
                </a14:m>
                <a:r>
                  <a:rPr lang="pt-BR" dirty="0"/>
                  <a:t> usando um MUX 4-para-1.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BE5E70-9CE7-7E45-9D7C-141934D3F4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150938"/>
                <a:ext cx="11480800" cy="838200"/>
              </a:xfrm>
              <a:blipFill>
                <a:blip r:embed="rId2"/>
                <a:stretch>
                  <a:fillRect l="-221" t="-67164" b="-6417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E03336-3A2D-F545-8B96-BAEC11B69B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1" hangingPunct="1">
              <a:defRPr/>
            </a:pPr>
            <a:fld id="{8B19D7DF-598B-483B-A6D0-8553CDFAE631}" type="slidenum">
              <a:rPr lang="en-US" altLang="en-US">
                <a:solidFill>
                  <a:srgbClr val="000000"/>
                </a:solidFill>
              </a:rPr>
              <a:pPr eaLnBrk="1" hangingPunct="1">
                <a:defRPr/>
              </a:pPr>
              <a:t>141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E3F300-61E3-1846-95C3-BC807E1B3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2217738"/>
            <a:ext cx="2540000" cy="299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EF4569-00F0-5857-3307-8B67C86373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113993"/>
            <a:ext cx="2209800" cy="4165600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2AD57532-89A7-D77E-A162-F3EBFB5494B7}"/>
              </a:ext>
            </a:extLst>
          </p:cNvPr>
          <p:cNvSpPr/>
          <p:nvPr/>
        </p:nvSpPr>
        <p:spPr>
          <a:xfrm rot="16200000">
            <a:off x="2705100" y="1638300"/>
            <a:ext cx="304800" cy="1143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056DAE-B8E2-663E-0E94-7669E970DED7}"/>
              </a:ext>
            </a:extLst>
          </p:cNvPr>
          <p:cNvSpPr txBox="1"/>
          <p:nvPr/>
        </p:nvSpPr>
        <p:spPr>
          <a:xfrm>
            <a:off x="2514600" y="1676400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N = 3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4B131704-7C80-F49E-F047-161CC8FAFFC7}"/>
              </a:ext>
            </a:extLst>
          </p:cNvPr>
          <p:cNvSpPr/>
          <p:nvPr/>
        </p:nvSpPr>
        <p:spPr>
          <a:xfrm rot="5400000">
            <a:off x="8790493" y="5295900"/>
            <a:ext cx="304800" cy="6858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E24C68-98BB-9B04-E50D-ABB871F7F369}"/>
              </a:ext>
            </a:extLst>
          </p:cNvPr>
          <p:cNvSpPr txBox="1"/>
          <p:nvPr/>
        </p:nvSpPr>
        <p:spPr>
          <a:xfrm>
            <a:off x="8436985" y="5726668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N -1 =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E7BCE0-D76B-A0EE-6E54-6686FE9E9D8F}"/>
              </a:ext>
            </a:extLst>
          </p:cNvPr>
          <p:cNvSpPr txBox="1"/>
          <p:nvPr/>
        </p:nvSpPr>
        <p:spPr>
          <a:xfrm>
            <a:off x="7204439" y="2816287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</a:t>
            </a:r>
            <a:endParaRPr lang="pt-BR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5DECA1-E3B7-8D79-BA1F-D0672493E7F1}"/>
              </a:ext>
            </a:extLst>
          </p:cNvPr>
          <p:cNvSpPr txBox="1"/>
          <p:nvPr/>
        </p:nvSpPr>
        <p:spPr>
          <a:xfrm>
            <a:off x="9987517" y="3331794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BAEC9F-6AA3-7DC4-D76B-B03072086930}"/>
              </a:ext>
            </a:extLst>
          </p:cNvPr>
          <p:cNvSpPr txBox="1"/>
          <p:nvPr/>
        </p:nvSpPr>
        <p:spPr>
          <a:xfrm>
            <a:off x="8626434" y="5117365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04B063-B6DA-A33A-E449-B972A208FDEA}"/>
              </a:ext>
            </a:extLst>
          </p:cNvPr>
          <p:cNvSpPr txBox="1"/>
          <p:nvPr/>
        </p:nvSpPr>
        <p:spPr>
          <a:xfrm>
            <a:off x="8876414" y="512703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40CC1D-DA4B-9F7B-F4CF-36890D94BEA7}"/>
              </a:ext>
            </a:extLst>
          </p:cNvPr>
          <p:cNvSpPr txBox="1"/>
          <p:nvPr/>
        </p:nvSpPr>
        <p:spPr>
          <a:xfrm>
            <a:off x="7204439" y="3200400"/>
            <a:ext cx="381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</a:t>
            </a:r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973231-200B-9AFB-6421-C86C3D3AAD4D}"/>
              </a:ext>
            </a:extLst>
          </p:cNvPr>
          <p:cNvSpPr txBox="1"/>
          <p:nvPr/>
        </p:nvSpPr>
        <p:spPr>
          <a:xfrm>
            <a:off x="7195162" y="3555214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B76BDF-ABFB-1444-B428-A58A3315FA0C}"/>
              </a:ext>
            </a:extLst>
          </p:cNvPr>
          <p:cNvSpPr txBox="1"/>
          <p:nvPr/>
        </p:nvSpPr>
        <p:spPr>
          <a:xfrm>
            <a:off x="7195162" y="3861776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08298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541A-6E50-4E10-9A0D-0173EADF0A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10820400" cy="1752600"/>
          </a:xfrm>
        </p:spPr>
        <p:txBody>
          <a:bodyPr/>
          <a:lstStyle/>
          <a:p>
            <a:pPr algn="ctr"/>
            <a:r>
              <a:rPr lang="pt-BR" dirty="0"/>
              <a:t>Somadores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84C4D2-BDDB-4D95-ABCE-83F2DFEC20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96F28-B373-4613-A3E5-37E376E1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hangingPunct="1">
              <a:defRPr/>
            </a:pPr>
            <a:fld id="{5BEF67B4-941F-4736-A122-66E8AE1B4197}" type="slidenum">
              <a:rPr lang="pt-BR" altLang="en-US" smtClean="0">
                <a:solidFill>
                  <a:srgbClr val="000000"/>
                </a:solidFill>
                <a:cs typeface="Arial" panose="020B0604020202020204" pitchFamily="34" charset="0"/>
              </a:rPr>
              <a:pPr eaLnBrk="1" hangingPunct="1">
                <a:defRPr/>
              </a:pPr>
              <a:t>142</a:t>
            </a:fld>
            <a:endParaRPr lang="pt-BR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038940"/>
      </p:ext>
    </p:extLst>
  </p:cSld>
  <p:clrMapOvr>
    <a:masterClrMapping/>
  </p:clrMapOvr>
  <p:transition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F90F9-E91F-4D7A-BA87-2792B179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76002"/>
          </a:xfrm>
        </p:spPr>
        <p:txBody>
          <a:bodyPr/>
          <a:lstStyle/>
          <a:p>
            <a:r>
              <a:rPr lang="pt-BR" dirty="0"/>
              <a:t>Meio Somador (Half-</a:t>
            </a:r>
            <a:r>
              <a:rPr lang="pt-BR" dirty="0" err="1"/>
              <a:t>Adder</a:t>
            </a:r>
            <a:r>
              <a:rPr lang="pt-BR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CF60C-7800-4557-B1B3-737DBA151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48446"/>
            <a:ext cx="11480800" cy="5428553"/>
          </a:xfrm>
        </p:spPr>
        <p:txBody>
          <a:bodyPr/>
          <a:lstStyle/>
          <a:p>
            <a:r>
              <a:rPr lang="pt-BR" b="1" u="sng" dirty="0"/>
              <a:t>Half-</a:t>
            </a:r>
            <a:r>
              <a:rPr lang="pt-BR" b="1" u="sng" dirty="0" err="1"/>
              <a:t>Adder</a:t>
            </a:r>
            <a:r>
              <a:rPr lang="pt-BR" b="1" dirty="0"/>
              <a:t>: </a:t>
            </a:r>
            <a:r>
              <a:rPr lang="pt-BR" dirty="0"/>
              <a:t>Circuito que realiza a soma de dois bits.</a:t>
            </a:r>
          </a:p>
          <a:p>
            <a:pPr marL="0" indent="0">
              <a:buNone/>
            </a:pPr>
            <a:endParaRPr lang="pt-BR" sz="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69031-C3E7-4A08-8C06-1535A6E95F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1" hangingPunct="1">
              <a:defRPr/>
            </a:pPr>
            <a:fld id="{F4A640EF-F0E2-4E49-9455-7E266BCEBB78}" type="slidenum">
              <a:rPr lang="pt-BR" altLang="en-US" smtClean="0">
                <a:solidFill>
                  <a:srgbClr val="000000"/>
                </a:solidFill>
                <a:cs typeface="Arial" panose="020B0604020202020204" pitchFamily="34" charset="0"/>
              </a:rPr>
              <a:pPr eaLnBrk="1" hangingPunct="1">
                <a:defRPr/>
              </a:pPr>
              <a:t>143</a:t>
            </a:fld>
            <a:endParaRPr lang="pt-BR" altLang="en-US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9B12B6-847B-8873-3CFC-65DAEC2F2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76400"/>
            <a:ext cx="4076700" cy="2971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B313EC-C63C-F78A-8155-0AA08E81F5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5076058"/>
            <a:ext cx="2603500" cy="1041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183CFD-8755-6366-1355-B1FF3BF3B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24000"/>
            <a:ext cx="4762500" cy="2603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F7712D3-379B-E12E-4D95-2F4AD25C68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700" y="4343399"/>
            <a:ext cx="3124200" cy="19177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C1D0F624-AEDE-3477-E9FB-FE5D747263DB}"/>
              </a:ext>
            </a:extLst>
          </p:cNvPr>
          <p:cNvCxnSpPr/>
          <p:nvPr/>
        </p:nvCxnSpPr>
        <p:spPr>
          <a:xfrm flipV="1">
            <a:off x="4191000" y="3886200"/>
            <a:ext cx="1752600" cy="16002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30AC0A9D-3DB5-3F96-22A0-379F6F77040A}"/>
              </a:ext>
            </a:extLst>
          </p:cNvPr>
          <p:cNvCxnSpPr>
            <a:cxnSpLocks/>
          </p:cNvCxnSpPr>
          <p:nvPr/>
        </p:nvCxnSpPr>
        <p:spPr>
          <a:xfrm>
            <a:off x="5003800" y="4964416"/>
            <a:ext cx="1993900" cy="632342"/>
          </a:xfrm>
          <a:prstGeom prst="curvedConnector3">
            <a:avLst>
              <a:gd name="adj1" fmla="val -9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D183C2D-4998-8348-7C0F-C1223CE05CAE}"/>
              </a:ext>
            </a:extLst>
          </p:cNvPr>
          <p:cNvSpPr txBox="1"/>
          <p:nvPr/>
        </p:nvSpPr>
        <p:spPr>
          <a:xfrm>
            <a:off x="4991100" y="4891392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Equivalentes</a:t>
            </a:r>
          </a:p>
        </p:txBody>
      </p:sp>
    </p:spTree>
    <p:extLst>
      <p:ext uri="{BB962C8B-B14F-4D97-AF65-F5344CB8AC3E}">
        <p14:creationId xmlns:p14="http://schemas.microsoft.com/office/powerpoint/2010/main" val="33928358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909281E8-617B-6294-6898-337712235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27" y="3189596"/>
            <a:ext cx="3482474" cy="3059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7F90F9-E91F-4D7A-BA87-2792B179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76002"/>
          </a:xfrm>
        </p:spPr>
        <p:txBody>
          <a:bodyPr/>
          <a:lstStyle/>
          <a:p>
            <a:r>
              <a:rPr lang="pt-BR" dirty="0"/>
              <a:t>Somador Completo (</a:t>
            </a:r>
            <a:r>
              <a:rPr lang="pt-BR" dirty="0" err="1"/>
              <a:t>Full</a:t>
            </a:r>
            <a:r>
              <a:rPr lang="pt-BR" dirty="0"/>
              <a:t> </a:t>
            </a:r>
            <a:r>
              <a:rPr lang="pt-BR" dirty="0" err="1"/>
              <a:t>Adder</a:t>
            </a:r>
            <a:r>
              <a:rPr lang="pt-BR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CF60C-7800-4557-B1B3-737DBA151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73188"/>
            <a:ext cx="11480800" cy="5428553"/>
          </a:xfrm>
        </p:spPr>
        <p:txBody>
          <a:bodyPr/>
          <a:lstStyle/>
          <a:p>
            <a:r>
              <a:rPr lang="pt-BR" b="1" u="sng" dirty="0"/>
              <a:t>Somador completo</a:t>
            </a:r>
            <a:r>
              <a:rPr lang="pt-BR" b="1" dirty="0"/>
              <a:t>: realiza a soma de 3 bits.</a:t>
            </a:r>
          </a:p>
          <a:p>
            <a:pPr lvl="1"/>
            <a:r>
              <a:rPr lang="pt-BR" dirty="0"/>
              <a:t>Dois bits a serem somados. </a:t>
            </a:r>
          </a:p>
          <a:p>
            <a:pPr lvl="1"/>
            <a:r>
              <a:rPr lang="pt-BR" dirty="0"/>
              <a:t>E o possível carrego gerado pela coluna da direita.</a:t>
            </a:r>
          </a:p>
          <a:p>
            <a:pPr lvl="2"/>
            <a:r>
              <a:rPr lang="pt-BR" dirty="0"/>
              <a:t>Chamado de bit de </a:t>
            </a:r>
            <a:r>
              <a:rPr lang="pt-BR" dirty="0" err="1"/>
              <a:t>Carry-in</a:t>
            </a:r>
            <a:r>
              <a:rPr lang="pt-BR" dirty="0"/>
              <a:t> (</a:t>
            </a:r>
            <a:r>
              <a:rPr lang="pt-BR" dirty="0" err="1"/>
              <a:t>C</a:t>
            </a:r>
            <a:r>
              <a:rPr lang="pt-BR" baseline="-25000" dirty="0" err="1"/>
              <a:t>in</a:t>
            </a:r>
            <a:r>
              <a:rPr lang="pt-BR" dirty="0"/>
              <a:t>).</a:t>
            </a:r>
          </a:p>
          <a:p>
            <a:endParaRPr lang="pt-BR" sz="700" dirty="0"/>
          </a:p>
          <a:p>
            <a:r>
              <a:rPr lang="pt-BR" dirty="0"/>
              <a:t>Tabela verdade para o somador completo: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69031-C3E7-4A08-8C06-1535A6E95F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1" hangingPunct="1">
              <a:defRPr/>
            </a:pPr>
            <a:fld id="{F4A640EF-F0E2-4E49-9455-7E266BCEBB78}" type="slidenum">
              <a:rPr lang="pt-BR" altLang="en-US" smtClean="0">
                <a:solidFill>
                  <a:srgbClr val="000000"/>
                </a:solidFill>
                <a:cs typeface="Arial" panose="020B0604020202020204" pitchFamily="34" charset="0"/>
              </a:rPr>
              <a:pPr eaLnBrk="1" hangingPunct="1">
                <a:defRPr/>
              </a:pPr>
              <a:t>144</a:t>
            </a:fld>
            <a:endParaRPr lang="pt-BR" altLang="en-US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E976DC1-2B3C-4477-8A0F-03AB4D7568F3}"/>
                  </a:ext>
                </a:extLst>
              </p:cNvPr>
              <p:cNvSpPr/>
              <p:nvPr/>
            </p:nvSpPr>
            <p:spPr>
              <a:xfrm>
                <a:off x="8229601" y="1828800"/>
                <a:ext cx="25744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1" i="1" smtClean="0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lang="pt-BR" sz="24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𝒂</m:t>
                          </m:r>
                        </m:e>
                        <m:sub>
                          <m:r>
                            <a:rPr lang="pt-BR" sz="24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𝒏</m:t>
                          </m:r>
                          <m:r>
                            <a:rPr lang="pt-BR" sz="24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−</m:t>
                          </m:r>
                          <m:r>
                            <a:rPr lang="pt-BR" sz="24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pt-BR" sz="24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lang="pt-BR" sz="24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𝒂</m:t>
                          </m:r>
                        </m:e>
                        <m:sub>
                          <m:r>
                            <a:rPr lang="pt-BR" sz="24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𝒏</m:t>
                          </m:r>
                          <m:r>
                            <a:rPr lang="pt-BR" sz="24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−</m:t>
                          </m:r>
                          <m:r>
                            <a:rPr lang="pt-BR" sz="24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𝟐</m:t>
                          </m:r>
                        </m:sub>
                      </m:sSub>
                      <m:r>
                        <a:rPr lang="pt-BR" sz="2400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…</m:t>
                      </m:r>
                      <m:sSub>
                        <m:sSubPr>
                          <m:ctrlPr>
                            <a:rPr lang="pt-BR" sz="24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lang="pt-BR" sz="24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𝒂</m:t>
                          </m:r>
                        </m:e>
                        <m:sub>
                          <m:r>
                            <a:rPr lang="pt-BR" sz="24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pt-BR" sz="24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lang="pt-BR" sz="24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𝒂</m:t>
                          </m:r>
                        </m:e>
                        <m:sub>
                          <m:r>
                            <a:rPr lang="pt-BR" sz="24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E976DC1-2B3C-4477-8A0F-03AB4D7568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1" y="1828800"/>
                <a:ext cx="2574487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AE5A15E-30B8-4F62-A61E-56A2A581188F}"/>
                  </a:ext>
                </a:extLst>
              </p:cNvPr>
              <p:cNvSpPr/>
              <p:nvPr/>
            </p:nvSpPr>
            <p:spPr>
              <a:xfrm>
                <a:off x="8263467" y="2346336"/>
                <a:ext cx="26626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1" i="1" smtClean="0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lang="pt-BR" sz="24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𝒃</m:t>
                          </m:r>
                        </m:e>
                        <m:sub>
                          <m:r>
                            <a:rPr lang="pt-BR" sz="24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𝒏</m:t>
                          </m:r>
                          <m:r>
                            <a:rPr lang="pt-BR" sz="24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−</m:t>
                          </m:r>
                          <m:r>
                            <a:rPr lang="pt-BR" sz="24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pt-BR" sz="24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lang="pt-BR" sz="24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𝒃</m:t>
                          </m:r>
                        </m:e>
                        <m:sub>
                          <m:r>
                            <a:rPr lang="pt-BR" sz="24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𝒏</m:t>
                          </m:r>
                          <m:r>
                            <a:rPr lang="pt-BR" sz="24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−</m:t>
                          </m:r>
                          <m:r>
                            <a:rPr lang="pt-BR" sz="24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𝟐</m:t>
                          </m:r>
                        </m:sub>
                      </m:sSub>
                      <m:r>
                        <a:rPr lang="pt-BR" sz="2400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…</m:t>
                      </m:r>
                      <m:sSub>
                        <m:sSubPr>
                          <m:ctrlPr>
                            <a:rPr lang="pt-BR" sz="24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lang="pt-BR" sz="24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𝒃</m:t>
                          </m:r>
                        </m:e>
                        <m:sub>
                          <m:r>
                            <a:rPr lang="pt-BR" sz="24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pt-BR" sz="24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lang="pt-BR" sz="24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𝒃</m:t>
                          </m:r>
                        </m:e>
                        <m:sub>
                          <m:r>
                            <a:rPr lang="pt-BR" sz="24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AE5A15E-30B8-4F62-A61E-56A2A58118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467" y="2346336"/>
                <a:ext cx="2662652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BFEAD5-2FA7-4DD1-8868-CBF3E0904C83}"/>
              </a:ext>
            </a:extLst>
          </p:cNvPr>
          <p:cNvCxnSpPr>
            <a:cxnSpLocks/>
          </p:cNvCxnSpPr>
          <p:nvPr/>
        </p:nvCxnSpPr>
        <p:spPr bwMode="auto">
          <a:xfrm flipV="1">
            <a:off x="7620000" y="3285767"/>
            <a:ext cx="3306118" cy="16233"/>
          </a:xfrm>
          <a:prstGeom prst="line">
            <a:avLst/>
          </a:prstGeom>
          <a:solidFill>
            <a:srgbClr val="C0C0C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42FBE2-4779-4AB3-B01F-D9D9F888F895}"/>
              </a:ext>
            </a:extLst>
          </p:cNvPr>
          <p:cNvCxnSpPr>
            <a:cxnSpLocks/>
          </p:cNvCxnSpPr>
          <p:nvPr/>
        </p:nvCxnSpPr>
        <p:spPr bwMode="auto">
          <a:xfrm>
            <a:off x="11125200" y="2051515"/>
            <a:ext cx="0" cy="1555285"/>
          </a:xfrm>
          <a:prstGeom prst="straightConnector1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E9BEEDF-4BBE-48C6-8A29-49A53125E829}"/>
                  </a:ext>
                </a:extLst>
              </p:cNvPr>
              <p:cNvSpPr/>
              <p:nvPr/>
            </p:nvSpPr>
            <p:spPr>
              <a:xfrm>
                <a:off x="8344492" y="3225800"/>
                <a:ext cx="255210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1" i="1" smtClean="0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lang="pt-BR" sz="24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𝑺</m:t>
                          </m:r>
                        </m:e>
                        <m:sub>
                          <m:r>
                            <a:rPr lang="pt-BR" sz="24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𝒏</m:t>
                          </m:r>
                          <m:r>
                            <a:rPr lang="pt-BR" sz="24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−</m:t>
                          </m:r>
                          <m:r>
                            <a:rPr lang="pt-BR" sz="24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𝟏</m:t>
                          </m:r>
                        </m:sub>
                      </m:sSub>
                      <m:r>
                        <a:rPr lang="pt-BR" sz="2400" b="1" i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   …      </m:t>
                      </m:r>
                      <m:sSub>
                        <m:sSubPr>
                          <m:ctrlPr>
                            <a:rPr lang="pt-BR" sz="24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lang="pt-BR" sz="24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𝑺</m:t>
                          </m:r>
                        </m:e>
                        <m:sub>
                          <m:r>
                            <a:rPr lang="pt-BR" sz="24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pt-BR" sz="24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lang="pt-BR" sz="24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𝑺</m:t>
                          </m:r>
                        </m:e>
                        <m:sub>
                          <m:r>
                            <a:rPr lang="pt-BR" sz="24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E9BEEDF-4BBE-48C6-8A29-49A53125E8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4492" y="3225800"/>
                <a:ext cx="2552109" cy="461665"/>
              </a:xfrm>
              <a:prstGeom prst="rect">
                <a:avLst/>
              </a:prstGeom>
              <a:blipFill>
                <a:blip r:embed="rId5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7DC15CF-8ED5-4CEB-AAA8-EAD7A243DC7B}"/>
                  </a:ext>
                </a:extLst>
              </p:cNvPr>
              <p:cNvSpPr/>
              <p:nvPr/>
            </p:nvSpPr>
            <p:spPr>
              <a:xfrm>
                <a:off x="7924801" y="2758466"/>
                <a:ext cx="287270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400" b="1" i="1" smtClean="0">
                            <a:solidFill>
                              <a:srgbClr val="0000FF"/>
                            </a:solidFill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sSubPr>
                      <m:e>
                        <m:r>
                          <a:rPr lang="pt-BR" sz="2400" b="1" i="1">
                            <a:solidFill>
                              <a:srgbClr val="0000FF"/>
                            </a:solidFill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𝑪</m:t>
                        </m:r>
                      </m:e>
                      <m:sub>
                        <m:r>
                          <a:rPr lang="pt-BR" sz="2400" b="1" i="1">
                            <a:solidFill>
                              <a:srgbClr val="0000FF"/>
                            </a:solidFill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𝒏</m:t>
                        </m:r>
                      </m:sub>
                    </m:sSub>
                    <m:r>
                      <a:rPr lang="pt-BR" sz="2400" b="1" i="1">
                        <a:solidFill>
                          <a:srgbClr val="0000FF"/>
                        </a:solidFill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cs typeface="Arial"/>
                        <a:sym typeface="Arial"/>
                      </a:rPr>
                      <m:t> </m:t>
                    </m:r>
                    <m:sSub>
                      <m:sSubPr>
                        <m:ctrlPr>
                          <a:rPr lang="pt-BR" sz="2400" b="1" i="1">
                            <a:solidFill>
                              <a:srgbClr val="0000FF"/>
                            </a:solidFill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sSubPr>
                      <m:e>
                        <m:r>
                          <a:rPr lang="pt-BR" sz="2400" b="1" i="1">
                            <a:solidFill>
                              <a:srgbClr val="0000FF"/>
                            </a:solidFill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𝑪</m:t>
                        </m:r>
                      </m:e>
                      <m:sub>
                        <m:r>
                          <a:rPr lang="pt-BR" sz="2400" b="1" i="1">
                            <a:solidFill>
                              <a:srgbClr val="0000FF"/>
                            </a:solidFill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𝒏</m:t>
                        </m:r>
                        <m:r>
                          <a:rPr lang="pt-BR" sz="2400" b="1" i="1">
                            <a:solidFill>
                              <a:srgbClr val="0000FF"/>
                            </a:solidFill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−</m:t>
                        </m:r>
                        <m:r>
                          <a:rPr lang="pt-BR" sz="2400" b="1" i="1">
                            <a:solidFill>
                              <a:srgbClr val="0000FF"/>
                            </a:solidFill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𝟏</m:t>
                        </m:r>
                      </m:sub>
                    </m:sSub>
                    <m:r>
                      <a:rPr lang="pt-BR" sz="2400" b="1" i="1">
                        <a:solidFill>
                          <a:srgbClr val="0000FF"/>
                        </a:solidFill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cs typeface="Arial"/>
                        <a:sym typeface="Arial"/>
                      </a:rPr>
                      <m:t>      …   </m:t>
                    </m:r>
                    <m:sSub>
                      <m:sSubPr>
                        <m:ctrlPr>
                          <a:rPr lang="pt-BR" sz="2400" b="1" i="1">
                            <a:solidFill>
                              <a:srgbClr val="0000FF"/>
                            </a:solidFill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sSubPr>
                      <m:e>
                        <m:r>
                          <a:rPr lang="pt-BR" sz="2400" b="1" i="1">
                            <a:solidFill>
                              <a:srgbClr val="0000FF"/>
                            </a:solidFill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𝑪</m:t>
                        </m:r>
                      </m:e>
                      <m:sub>
                        <m:r>
                          <a:rPr lang="pt-BR" sz="2400" b="1" i="1" smtClean="0">
                            <a:solidFill>
                              <a:srgbClr val="0000FF"/>
                            </a:solidFill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pt-BR" sz="2400" dirty="0">
                    <a:solidFill>
                      <a:srgbClr val="000000"/>
                    </a:solidFill>
                  </a:rPr>
                  <a:t>  </a:t>
                </a:r>
                <a:r>
                  <a:rPr lang="pt-BR" sz="2400" dirty="0">
                    <a:solidFill>
                      <a:srgbClr val="0432FF"/>
                    </a:solidFill>
                  </a:rPr>
                  <a:t>0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7DC15CF-8ED5-4CEB-AAA8-EAD7A243DC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1" y="2758466"/>
                <a:ext cx="2872709" cy="461665"/>
              </a:xfrm>
              <a:prstGeom prst="rect">
                <a:avLst/>
              </a:prstGeom>
              <a:blipFill>
                <a:blip r:embed="rId6"/>
                <a:stretch>
                  <a:fillRect l="-441" t="-10811" r="-2203" b="-2702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1B91D4A-D2C0-9748-BDCA-53EE93150D52}"/>
              </a:ext>
            </a:extLst>
          </p:cNvPr>
          <p:cNvSpPr txBox="1"/>
          <p:nvPr/>
        </p:nvSpPr>
        <p:spPr>
          <a:xfrm>
            <a:off x="4853522" y="4105264"/>
            <a:ext cx="6819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pt-BR" sz="2400" dirty="0">
                <a:latin typeface="+mn-lt"/>
                <a:ea typeface="+mn-ea"/>
              </a:rPr>
              <a:t>SOP para adição de uma coluna </a:t>
            </a:r>
            <a:r>
              <a:rPr lang="pt-BR" sz="2400" dirty="0" err="1">
                <a:latin typeface="+mn-lt"/>
                <a:ea typeface="+mn-ea"/>
              </a:rPr>
              <a:t>c</a:t>
            </a:r>
            <a:r>
              <a:rPr lang="pt-BR" sz="2400" dirty="0">
                <a:latin typeface="+mn-lt"/>
                <a:ea typeface="+mn-ea"/>
              </a:rPr>
              <a:t> = </a:t>
            </a:r>
            <a:r>
              <a:rPr lang="pt-BR" sz="2400" dirty="0" err="1">
                <a:latin typeface="+mn-lt"/>
                <a:ea typeface="+mn-ea"/>
              </a:rPr>
              <a:t>carry</a:t>
            </a:r>
            <a:r>
              <a:rPr lang="pt-BR" sz="2400" dirty="0">
                <a:latin typeface="+mn-lt"/>
                <a:ea typeface="+mn-ea"/>
              </a:rPr>
              <a:t>-out:</a:t>
            </a:r>
            <a:endParaRPr lang="en-US" b="1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3E232D-91ED-A3DD-17C6-B5F5B372256B}"/>
                  </a:ext>
                </a:extLst>
              </p:cNvPr>
              <p:cNvSpPr txBox="1"/>
              <p:nvPr/>
            </p:nvSpPr>
            <p:spPr>
              <a:xfrm>
                <a:off x="4853522" y="4619659"/>
                <a:ext cx="5003800" cy="4403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acc>
                        <m:accPr>
                          <m:chr m:val="̅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acc>
                        <m:accPr>
                          <m:chr m:val="̅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𝑎𝑏𝑐</m:t>
                      </m:r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3E232D-91ED-A3DD-17C6-B5F5B3722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3522" y="4619659"/>
                <a:ext cx="5003800" cy="440377"/>
              </a:xfrm>
              <a:prstGeom prst="rect">
                <a:avLst/>
              </a:prstGeom>
              <a:blipFill>
                <a:blip r:embed="rId7"/>
                <a:stretch>
                  <a:fillRect b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1DBABD-EF25-6759-EBA9-9C3AB92DD2E7}"/>
                  </a:ext>
                </a:extLst>
              </p:cNvPr>
              <p:cNvSpPr txBox="1"/>
              <p:nvPr/>
            </p:nvSpPr>
            <p:spPr>
              <a:xfrm>
                <a:off x="5168637" y="5135718"/>
                <a:ext cx="4313104" cy="4901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ba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𝑏𝑐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pt-BR" sz="2800" b="0" i="0" smtClean="0">
                          <a:latin typeface="Cambria Math" panose="02040503050406030204" pitchFamily="18" charset="0"/>
                        </a:rPr>
                        <m:t>a</m:t>
                      </m:r>
                      <m:bar>
                        <m:barPr>
                          <m:pos m:val="top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bar>
                      <m:r>
                        <m:rPr>
                          <m:sty m:val="p"/>
                        </m:rPr>
                        <a:rPr lang="pt-BR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pt-BR" sz="28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pt-BR" sz="2800" b="0" i="0" smtClean="0">
                          <a:latin typeface="Cambria Math" panose="02040503050406030204" pitchFamily="18" charset="0"/>
                        </a:rPr>
                        <m:t>ab</m:t>
                      </m:r>
                      <m:bar>
                        <m:barPr>
                          <m:pos m:val="top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ba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𝑎𝑏𝑐</m:t>
                      </m:r>
                    </m:oMath>
                  </m:oMathPara>
                </a14:m>
                <a:endParaRPr lang="pt-BR" sz="2800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F1DBABD-EF25-6759-EBA9-9C3AB92DD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637" y="5135718"/>
                <a:ext cx="4313104" cy="490199"/>
              </a:xfrm>
              <a:prstGeom prst="rect">
                <a:avLst/>
              </a:prstGeom>
              <a:blipFill>
                <a:blip r:embed="rId8"/>
                <a:stretch>
                  <a:fillRect l="-1173" r="-1173" b="-73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9ADEA85-0EEE-AC24-B26D-3A56B95688AA}"/>
              </a:ext>
            </a:extLst>
          </p:cNvPr>
          <p:cNvSpPr txBox="1"/>
          <p:nvPr/>
        </p:nvSpPr>
        <p:spPr>
          <a:xfrm>
            <a:off x="1058694" y="3276600"/>
            <a:ext cx="31290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b="1" dirty="0"/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02BBA9-38F0-D45E-0BD2-BDF565A65499}"/>
              </a:ext>
            </a:extLst>
          </p:cNvPr>
          <p:cNvSpPr txBox="1"/>
          <p:nvPr/>
        </p:nvSpPr>
        <p:spPr>
          <a:xfrm>
            <a:off x="1668294" y="3276600"/>
            <a:ext cx="3257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b="1" dirty="0"/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0570D3-9C9C-785C-56A6-FFD63DB10677}"/>
              </a:ext>
            </a:extLst>
          </p:cNvPr>
          <p:cNvSpPr txBox="1"/>
          <p:nvPr/>
        </p:nvSpPr>
        <p:spPr>
          <a:xfrm>
            <a:off x="2338209" y="3285767"/>
            <a:ext cx="31290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b="1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4928924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4" grpId="0"/>
      <p:bldP spid="15" grpId="0"/>
      <p:bldP spid="6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69031-C3E7-4A08-8C06-1535A6E95F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1" hangingPunct="1">
              <a:defRPr/>
            </a:pPr>
            <a:fld id="{F4A640EF-F0E2-4E49-9455-7E266BCEBB78}" type="slidenum">
              <a:rPr lang="pt-BR" altLang="en-US" smtClean="0">
                <a:solidFill>
                  <a:srgbClr val="000000"/>
                </a:solidFill>
                <a:cs typeface="Arial" panose="020B0604020202020204" pitchFamily="34" charset="0"/>
              </a:rPr>
              <a:pPr eaLnBrk="1" hangingPunct="1">
                <a:defRPr/>
              </a:pPr>
              <a:t>145</a:t>
            </a:fld>
            <a:endParaRPr lang="pt-BR" altLang="en-US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7F90F9-E91F-4D7A-BA87-2792B179D21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2411" y="152400"/>
            <a:ext cx="11810989" cy="733527"/>
          </a:xfrm>
        </p:spPr>
        <p:txBody>
          <a:bodyPr/>
          <a:lstStyle/>
          <a:p>
            <a:r>
              <a:rPr lang="pt-BR" dirty="0"/>
              <a:t>Somador Completo (</a:t>
            </a:r>
            <a:r>
              <a:rPr lang="pt-BR" dirty="0" err="1"/>
              <a:t>Full</a:t>
            </a:r>
            <a:r>
              <a:rPr lang="pt-BR" dirty="0"/>
              <a:t> </a:t>
            </a:r>
            <a:r>
              <a:rPr lang="pt-BR" dirty="0" err="1"/>
              <a:t>Adder</a:t>
            </a:r>
            <a:r>
              <a:rPr lang="pt-BR" dirty="0"/>
              <a:t>)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CF60C-7800-4557-B1B3-737DBA1517A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11149" y="990600"/>
            <a:ext cx="11423652" cy="5486400"/>
          </a:xfrm>
        </p:spPr>
        <p:txBody>
          <a:bodyPr/>
          <a:lstStyle/>
          <a:p>
            <a:endParaRPr lang="pt-BR" b="1" dirty="0">
              <a:solidFill>
                <a:srgbClr val="C00000"/>
              </a:solidFill>
            </a:endParaRPr>
          </a:p>
          <a:p>
            <a:endParaRPr lang="pt-BR" b="1" dirty="0">
              <a:solidFill>
                <a:srgbClr val="C00000"/>
              </a:solidFill>
            </a:endParaRPr>
          </a:p>
          <a:p>
            <a:endParaRPr lang="pt-BR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pt-BR" b="1" dirty="0">
              <a:solidFill>
                <a:srgbClr val="C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510123-5B35-4342-A535-96819AD98D25}"/>
              </a:ext>
            </a:extLst>
          </p:cNvPr>
          <p:cNvSpPr/>
          <p:nvPr/>
        </p:nvSpPr>
        <p:spPr bwMode="auto">
          <a:xfrm>
            <a:off x="7747002" y="1815918"/>
            <a:ext cx="3649018" cy="393372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B54D5B-4BCD-4DD3-8BA9-6A4E9DFDC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803" y="1665765"/>
            <a:ext cx="5145895" cy="3979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ECE2ED3-0650-D24F-80D7-5E01E7984A7C}"/>
              </a:ext>
            </a:extLst>
          </p:cNvPr>
          <p:cNvSpPr txBox="1"/>
          <p:nvPr/>
        </p:nvSpPr>
        <p:spPr>
          <a:xfrm>
            <a:off x="311149" y="1062024"/>
            <a:ext cx="6324600" cy="247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pt-BR" sz="2400" b="1" dirty="0">
              <a:solidFill>
                <a:srgbClr val="C00000"/>
              </a:solidFill>
              <a:latin typeface="+mn-lt"/>
              <a:ea typeface="ＭＳ Ｐゴシック" charset="0"/>
              <a:cs typeface="ＭＳ Ｐゴシック" charset="0"/>
            </a:endParaRP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pt-BR" sz="2400" b="1" dirty="0">
                <a:solidFill>
                  <a:srgbClr val="C00000"/>
                </a:solidFill>
                <a:latin typeface="+mn-lt"/>
                <a:ea typeface="ＭＳ Ｐゴシック" charset="0"/>
                <a:cs typeface="ＭＳ Ｐゴシック" charset="0"/>
              </a:rPr>
              <a:t>SOP para adição de uma coluna </a:t>
            </a:r>
            <a:r>
              <a:rPr lang="pt-BR" sz="2400" b="1" dirty="0" err="1">
                <a:solidFill>
                  <a:srgbClr val="C00000"/>
                </a:solidFill>
                <a:latin typeface="+mn-lt"/>
                <a:ea typeface="ＭＳ Ｐゴシック" charset="0"/>
                <a:cs typeface="ＭＳ Ｐゴシック" charset="0"/>
              </a:rPr>
              <a:t>c</a:t>
            </a:r>
            <a:r>
              <a:rPr lang="pt-BR" sz="2400" b="1" dirty="0">
                <a:solidFill>
                  <a:srgbClr val="C00000"/>
                </a:solidFill>
                <a:latin typeface="+mn-lt"/>
                <a:ea typeface="ＭＳ Ｐゴシック" charset="0"/>
                <a:cs typeface="ＭＳ Ｐゴシック" charset="0"/>
              </a:rPr>
              <a:t> = </a:t>
            </a:r>
            <a:r>
              <a:rPr lang="pt-BR" sz="2400" b="1" dirty="0" err="1">
                <a:solidFill>
                  <a:srgbClr val="C00000"/>
                </a:solidFill>
                <a:latin typeface="+mn-lt"/>
                <a:ea typeface="ＭＳ Ｐゴシック" charset="0"/>
                <a:cs typeface="ＭＳ Ｐゴシック" charset="0"/>
              </a:rPr>
              <a:t>carry</a:t>
            </a:r>
            <a:r>
              <a:rPr lang="pt-BR" sz="2400" b="1" dirty="0">
                <a:solidFill>
                  <a:srgbClr val="C00000"/>
                </a:solidFill>
                <a:latin typeface="+mn-lt"/>
                <a:ea typeface="ＭＳ Ｐゴシック" charset="0"/>
                <a:cs typeface="ＭＳ Ｐゴシック" charset="0"/>
              </a:rPr>
              <a:t> da coluna à direita:</a:t>
            </a:r>
          </a:p>
          <a:p>
            <a:pPr marL="0" indent="0">
              <a:buNone/>
            </a:pPr>
            <a:endParaRPr lang="pt-BR" b="1" dirty="0">
              <a:solidFill>
                <a:srgbClr val="C00000"/>
              </a:solidFill>
            </a:endParaRPr>
          </a:p>
          <a:p>
            <a:pPr lvl="1"/>
            <a:endParaRPr lang="en-US" sz="2400" b="1" i="1" dirty="0">
              <a:latin typeface="Cambria Math" panose="02040503050406030204" pitchFamily="18" charset="0"/>
            </a:endParaRPr>
          </a:p>
          <a:p>
            <a:endParaRPr lang="en-US" b="1" i="1" dirty="0">
              <a:latin typeface="Cambria Math" panose="02040503050406030204" pitchFamily="18" charset="0"/>
            </a:endParaRPr>
          </a:p>
          <a:p>
            <a:endParaRPr lang="pt-BR" dirty="0"/>
          </a:p>
        </p:txBody>
      </p:sp>
      <p:sp>
        <p:nvSpPr>
          <p:cNvPr id="36" name="Slide Number Placeholder 3">
            <a:extLst>
              <a:ext uri="{FF2B5EF4-FFF2-40B4-BE49-F238E27FC236}">
                <a16:creationId xmlns:a16="http://schemas.microsoft.com/office/drawing/2014/main" id="{09686158-E235-3C4A-8082-0F24027C2C92}"/>
              </a:ext>
            </a:extLst>
          </p:cNvPr>
          <p:cNvSpPr txBox="1">
            <a:spLocks/>
          </p:cNvSpPr>
          <p:nvPr/>
        </p:nvSpPr>
        <p:spPr bwMode="auto">
          <a:xfrm>
            <a:off x="4375151" y="6026727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600" kern="1200" smtClean="0">
                <a:solidFill>
                  <a:srgbClr val="000000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F4A640EF-F0E2-4E49-9455-7E266BCEBB78}" type="slidenum">
              <a:rPr lang="pt-BR" altLang="en-US" smtClean="0"/>
              <a:pPr>
                <a:defRPr/>
              </a:pPr>
              <a:t>145</a:t>
            </a:fld>
            <a:endParaRPr lang="pt-B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F808084-F892-6525-63B6-66495BBAE006}"/>
                  </a:ext>
                </a:extLst>
              </p:cNvPr>
              <p:cNvSpPr txBox="1"/>
              <p:nvPr/>
            </p:nvSpPr>
            <p:spPr>
              <a:xfrm>
                <a:off x="795980" y="2742267"/>
                <a:ext cx="5003800" cy="4403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acc>
                        <m:accPr>
                          <m:chr m:val="̅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acc>
                        <m:accPr>
                          <m:chr m:val="̅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𝑎𝑏𝑐</m:t>
                      </m:r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F808084-F892-6525-63B6-66495BBAE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980" y="2742267"/>
                <a:ext cx="5003800" cy="440377"/>
              </a:xfrm>
              <a:prstGeom prst="rect">
                <a:avLst/>
              </a:prstGeom>
              <a:blipFill>
                <a:blip r:embed="rId3"/>
                <a:stretch>
                  <a:fillRect b="-810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2537F56-A4DB-EB82-6A13-BEF31BB576D8}"/>
                  </a:ext>
                </a:extLst>
              </p:cNvPr>
              <p:cNvSpPr txBox="1"/>
              <p:nvPr/>
            </p:nvSpPr>
            <p:spPr>
              <a:xfrm>
                <a:off x="1111095" y="3258326"/>
                <a:ext cx="4313104" cy="4901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ba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𝑏𝑐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pt-BR" sz="2800" b="0" i="0" smtClean="0">
                          <a:latin typeface="Cambria Math" panose="02040503050406030204" pitchFamily="18" charset="0"/>
                        </a:rPr>
                        <m:t>a</m:t>
                      </m:r>
                      <m:bar>
                        <m:barPr>
                          <m:pos m:val="top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bar>
                      <m:r>
                        <m:rPr>
                          <m:sty m:val="p"/>
                        </m:rPr>
                        <a:rPr lang="pt-BR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pt-BR" sz="28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pt-BR" sz="2800" b="0" i="0" smtClean="0">
                          <a:latin typeface="Cambria Math" panose="02040503050406030204" pitchFamily="18" charset="0"/>
                        </a:rPr>
                        <m:t>ab</m:t>
                      </m:r>
                      <m:bar>
                        <m:barPr>
                          <m:pos m:val="top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ba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𝑎𝑏𝑐</m:t>
                      </m:r>
                    </m:oMath>
                  </m:oMathPara>
                </a14:m>
                <a:endParaRPr lang="pt-BR" sz="28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2537F56-A4DB-EB82-6A13-BEF31BB57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095" y="3258326"/>
                <a:ext cx="4313104" cy="490199"/>
              </a:xfrm>
              <a:prstGeom prst="rect">
                <a:avLst/>
              </a:prstGeom>
              <a:blipFill>
                <a:blip r:embed="rId4"/>
                <a:stretch>
                  <a:fillRect l="-877" r="-1170" b="-10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94760C33-BBD9-C6B3-ADFB-9DA611E4AEB8}"/>
              </a:ext>
            </a:extLst>
          </p:cNvPr>
          <p:cNvSpPr txBox="1"/>
          <p:nvPr/>
        </p:nvSpPr>
        <p:spPr>
          <a:xfrm>
            <a:off x="6988997" y="1815918"/>
            <a:ext cx="31290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b="1" dirty="0"/>
              <a:t>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5EF6B7-29F3-1435-8A83-2A4A51312E61}"/>
              </a:ext>
            </a:extLst>
          </p:cNvPr>
          <p:cNvSpPr txBox="1"/>
          <p:nvPr/>
        </p:nvSpPr>
        <p:spPr>
          <a:xfrm>
            <a:off x="6988997" y="2466756"/>
            <a:ext cx="3257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b="1" dirty="0"/>
              <a:t>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3427E9-2180-01D4-C761-7F9963EE40D8}"/>
              </a:ext>
            </a:extLst>
          </p:cNvPr>
          <p:cNvSpPr txBox="1"/>
          <p:nvPr/>
        </p:nvSpPr>
        <p:spPr>
          <a:xfrm>
            <a:off x="7010400" y="3164129"/>
            <a:ext cx="31290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b="1" dirty="0"/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D5088B-A778-2357-FA67-0580DC528F3B}"/>
              </a:ext>
            </a:extLst>
          </p:cNvPr>
          <p:cNvSpPr txBox="1"/>
          <p:nvPr/>
        </p:nvSpPr>
        <p:spPr>
          <a:xfrm>
            <a:off x="11405407" y="2777789"/>
            <a:ext cx="4615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b="1" i="1" dirty="0"/>
              <a:t>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937E3D-12F3-85E4-B4F4-D32419E1D5F3}"/>
              </a:ext>
            </a:extLst>
          </p:cNvPr>
          <p:cNvSpPr txBox="1"/>
          <p:nvPr/>
        </p:nvSpPr>
        <p:spPr>
          <a:xfrm>
            <a:off x="11430000" y="4114800"/>
            <a:ext cx="4615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b="1" i="1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57724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944BF-2543-BE4F-A2F8-9F86C9E13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66762"/>
          </a:xfrm>
        </p:spPr>
        <p:txBody>
          <a:bodyPr/>
          <a:lstStyle/>
          <a:p>
            <a:r>
              <a:rPr lang="pt-BR" dirty="0"/>
              <a:t>Somador Completo (</a:t>
            </a:r>
            <a:r>
              <a:rPr lang="pt-BR" dirty="0" err="1"/>
              <a:t>Full</a:t>
            </a:r>
            <a:r>
              <a:rPr lang="pt-BR" dirty="0"/>
              <a:t> </a:t>
            </a:r>
            <a:r>
              <a:rPr lang="pt-BR" dirty="0" err="1"/>
              <a:t>Adder</a:t>
            </a:r>
            <a:r>
              <a:rPr lang="pt-BR" dirty="0"/>
              <a:t>)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2FB75-C6AD-8A4A-8D00-7CF06D220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11480800" cy="5181600"/>
          </a:xfrm>
        </p:spPr>
        <p:txBody>
          <a:bodyPr/>
          <a:lstStyle/>
          <a:p>
            <a:r>
              <a:rPr lang="pt-BR" dirty="0"/>
              <a:t>A expressão em SOP pode ser trabalhada de modo a usarmos dois </a:t>
            </a:r>
            <a:r>
              <a:rPr lang="pt-BR" dirty="0" err="1"/>
              <a:t>half-adder</a:t>
            </a:r>
            <a:r>
              <a:rPr lang="pt-BR" dirty="0"/>
              <a:t>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r>
              <a:rPr lang="pt-BR" dirty="0"/>
              <a:t>Para o </a:t>
            </a:r>
            <a:r>
              <a:rPr lang="pt-BR" dirty="0" err="1"/>
              <a:t>Carry</a:t>
            </a:r>
            <a:r>
              <a:rPr lang="pt-BR" dirty="0"/>
              <a:t>-Out.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A056E-8A84-734D-8224-F7D4710EB0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146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4ED377-1410-A348-9816-6B677A2B76C0}"/>
                  </a:ext>
                </a:extLst>
              </p:cNvPr>
              <p:cNvSpPr txBox="1"/>
              <p:nvPr/>
            </p:nvSpPr>
            <p:spPr>
              <a:xfrm>
                <a:off x="3733800" y="1981200"/>
                <a:ext cx="5003800" cy="180062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acc>
                        <m:accPr>
                          <m:chr m:val="̅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acc>
                        <m:accPr>
                          <m:chr m:val="̅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𝑎𝑏𝑐</m:t>
                      </m:r>
                    </m:oMath>
                  </m:oMathPara>
                </a14:m>
                <a:endParaRPr lang="en-US" sz="2800" b="0" dirty="0"/>
              </a:p>
              <a:p>
                <a:r>
                  <a:rPr lang="pt-BR" sz="2800" dirty="0"/>
                  <a:t> 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acc>
                          <m:accPr>
                            <m:chr m:val="̅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𝑏𝑐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4ED377-1410-A348-9816-6B677A2B7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1981200"/>
                <a:ext cx="5003800" cy="1800621"/>
              </a:xfrm>
              <a:prstGeom prst="rect">
                <a:avLst/>
              </a:prstGeom>
              <a:blipFill>
                <a:blip r:embed="rId2"/>
                <a:stretch>
                  <a:fillRect b="-555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0C33E7-876E-A774-F044-0BB2F4CD03B4}"/>
                  </a:ext>
                </a:extLst>
              </p:cNvPr>
              <p:cNvSpPr txBox="1"/>
              <p:nvPr/>
            </p:nvSpPr>
            <p:spPr>
              <a:xfrm>
                <a:off x="3939448" y="4696221"/>
                <a:ext cx="4313104" cy="14458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ba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𝑏𝑐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pt-BR" sz="2800" b="0" i="0" smtClean="0">
                          <a:latin typeface="Cambria Math" panose="02040503050406030204" pitchFamily="18" charset="0"/>
                        </a:rPr>
                        <m:t>a</m:t>
                      </m:r>
                      <m:bar>
                        <m:barPr>
                          <m:pos m:val="top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bar>
                      <m:r>
                        <m:rPr>
                          <m:sty m:val="p"/>
                        </m:rPr>
                        <a:rPr lang="pt-BR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pt-BR" sz="28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pt-BR" sz="2800" b="0" i="0" smtClean="0">
                          <a:latin typeface="Cambria Math" panose="02040503050406030204" pitchFamily="18" charset="0"/>
                        </a:rPr>
                        <m:t>ab</m:t>
                      </m:r>
                      <m:bar>
                        <m:barPr>
                          <m:pos m:val="top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ba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𝑎𝑏𝑐</m:t>
                      </m:r>
                    </m:oMath>
                  </m:oMathPara>
                </a14:m>
                <a:endParaRPr lang="pt-BR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ar>
                            <m:barPr>
                              <m:pos m:val="top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ba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pt-BR" sz="2800">
                              <a:latin typeface="Cambria Math" panose="02040503050406030204" pitchFamily="18" charset="0"/>
                            </a:rPr>
                            <m:t>a</m:t>
                          </m:r>
                          <m:bar>
                            <m:barPr>
                              <m:pos m:val="top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ba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bar>
                        <m:barPr>
                          <m:pos m:val="top"/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ba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𝑎𝑏</m:t>
                      </m:r>
                    </m:oMath>
                  </m:oMathPara>
                </a14:m>
                <a:endParaRPr lang="pt-BR" sz="28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0C33E7-876E-A774-F044-0BB2F4CD0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448" y="4696221"/>
                <a:ext cx="4313104" cy="1445845"/>
              </a:xfrm>
              <a:prstGeom prst="rect">
                <a:avLst/>
              </a:prstGeom>
              <a:blipFill>
                <a:blip r:embed="rId3"/>
                <a:stretch>
                  <a:fillRect l="-1170" r="-877" b="-862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354506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F90F9-E91F-4D7A-BA87-2792B179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76002"/>
          </a:xfrm>
        </p:spPr>
        <p:txBody>
          <a:bodyPr/>
          <a:lstStyle/>
          <a:p>
            <a:r>
              <a:rPr lang="pt-BR" dirty="0"/>
              <a:t>Somador Completo (Full </a:t>
            </a:r>
            <a:r>
              <a:rPr lang="pt-BR" dirty="0" err="1"/>
              <a:t>Adder</a:t>
            </a:r>
            <a:r>
              <a:rPr lang="pt-BR" dirty="0"/>
              <a:t>) (Cont.)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81EE26-F27F-9F68-989C-088FD005FCFE}"/>
              </a:ext>
            </a:extLst>
          </p:cNvPr>
          <p:cNvSpPr txBox="1"/>
          <p:nvPr/>
        </p:nvSpPr>
        <p:spPr>
          <a:xfrm>
            <a:off x="2388790" y="909188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pt-BR" sz="2400" u="sng" dirty="0">
                <a:latin typeface="+mn-lt"/>
                <a:ea typeface="+mn-ea"/>
              </a:rPr>
              <a:t>Implementação com 2 Meio Somadores (Half-</a:t>
            </a:r>
            <a:r>
              <a:rPr lang="pt-BR" sz="2400" u="sng" dirty="0" err="1">
                <a:latin typeface="+mn-lt"/>
                <a:ea typeface="+mn-ea"/>
              </a:rPr>
              <a:t>Adders</a:t>
            </a:r>
            <a:r>
              <a:rPr lang="pt-BR" sz="2400" u="sng" dirty="0">
                <a:latin typeface="+mn-lt"/>
                <a:ea typeface="+mn-ea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4ADDC6-AA66-49A9-7BCE-76F1A60CB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790" y="1390963"/>
            <a:ext cx="7898210" cy="2730574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8D35E34-3E2B-D4F5-3AF9-D9644B77C4B1}"/>
              </a:ext>
            </a:extLst>
          </p:cNvPr>
          <p:cNvSpPr txBox="1"/>
          <p:nvPr/>
        </p:nvSpPr>
        <p:spPr>
          <a:xfrm>
            <a:off x="4372388" y="4020852"/>
            <a:ext cx="3657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pt-BR" sz="2400" u="sng" dirty="0">
                <a:latin typeface="+mn-lt"/>
                <a:ea typeface="+mn-ea"/>
              </a:rPr>
              <a:t>Representação Abstrata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72648B-F05A-BFC8-EDAE-04CA3A3D4287}"/>
              </a:ext>
            </a:extLst>
          </p:cNvPr>
          <p:cNvSpPr txBox="1"/>
          <p:nvPr/>
        </p:nvSpPr>
        <p:spPr>
          <a:xfrm>
            <a:off x="2438400" y="1535668"/>
            <a:ext cx="3513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i="1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59F742-592E-8F74-DEFD-F97208E2D325}"/>
              </a:ext>
            </a:extLst>
          </p:cNvPr>
          <p:cNvSpPr txBox="1"/>
          <p:nvPr/>
        </p:nvSpPr>
        <p:spPr>
          <a:xfrm>
            <a:off x="2438400" y="1916668"/>
            <a:ext cx="3257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i="1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B29BD-D9F0-0ED8-0FC1-5530829636B8}"/>
              </a:ext>
            </a:extLst>
          </p:cNvPr>
          <p:cNvSpPr txBox="1"/>
          <p:nvPr/>
        </p:nvSpPr>
        <p:spPr>
          <a:xfrm>
            <a:off x="2286000" y="3593068"/>
            <a:ext cx="533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i="1" dirty="0" err="1"/>
              <a:t>C</a:t>
            </a:r>
            <a:r>
              <a:rPr lang="pt-BR" i="1" baseline="-25000" dirty="0" err="1"/>
              <a:t>in</a:t>
            </a:r>
            <a:endParaRPr lang="pt-BR" i="1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82EECB8-94C1-2164-F516-1418A9D41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4660587"/>
            <a:ext cx="3149600" cy="16129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13B5AA1-2400-B48D-2A89-3F0D259CB0F9}"/>
              </a:ext>
            </a:extLst>
          </p:cNvPr>
          <p:cNvSpPr txBox="1"/>
          <p:nvPr/>
        </p:nvSpPr>
        <p:spPr>
          <a:xfrm>
            <a:off x="9896484" y="2773612"/>
            <a:ext cx="69531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i="1" dirty="0" err="1"/>
              <a:t>C</a:t>
            </a:r>
            <a:r>
              <a:rPr lang="pt-BR" i="1" baseline="-25000" dirty="0" err="1"/>
              <a:t>out</a:t>
            </a:r>
            <a:endParaRPr lang="pt-BR" i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1B9608-29E0-6859-D157-CBC79EDCABDB}"/>
              </a:ext>
            </a:extLst>
          </p:cNvPr>
          <p:cNvSpPr txBox="1"/>
          <p:nvPr/>
        </p:nvSpPr>
        <p:spPr>
          <a:xfrm>
            <a:off x="9896484" y="1914285"/>
            <a:ext cx="69531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i="1" dirty="0" err="1"/>
              <a:t>S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12473383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8660-F567-495E-95D2-FBD33345E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61999"/>
          </a:xfrm>
        </p:spPr>
        <p:txBody>
          <a:bodyPr/>
          <a:lstStyle/>
          <a:p>
            <a:r>
              <a:rPr lang="pt-BR"/>
              <a:t>Carry Propagate Adder (CPA)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3AD7D-DA0F-4232-83F1-6B4A6A758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215" y="990600"/>
            <a:ext cx="11480800" cy="4876800"/>
          </a:xfrm>
        </p:spPr>
        <p:txBody>
          <a:bodyPr/>
          <a:lstStyle/>
          <a:p>
            <a:r>
              <a:rPr lang="pt-BR"/>
              <a:t>Na prática precisamos de somadores que somam números maiores, por exemplo de 32 e 64 bits. </a:t>
            </a:r>
          </a:p>
          <a:p>
            <a:r>
              <a:rPr lang="pt-BR"/>
              <a:t>Esses circuitos são construídos de modo a somar as colunas dos números, propagando o bit carrego. Daí o nome, Somadores Propagadores de Carrego (</a:t>
            </a:r>
            <a:r>
              <a:rPr lang="pt-BR" i="1"/>
              <a:t>Carry Propagate Adder</a:t>
            </a:r>
            <a:r>
              <a:rPr lang="pt-BR"/>
              <a:t>).</a:t>
            </a:r>
          </a:p>
          <a:p>
            <a:r>
              <a:rPr lang="pt-BR"/>
              <a:t>O esquemático desses circuitos é similar ao de um somador completo, exceto pelo fato das entradas e saída serem barramentos.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E4F4E-2711-4FB9-AB1E-64E11CBA74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01038" y="6318250"/>
            <a:ext cx="2133600" cy="457200"/>
          </a:xfrm>
        </p:spPr>
        <p:txBody>
          <a:bodyPr/>
          <a:lstStyle/>
          <a:p>
            <a:pPr eaLnBrk="1" hangingPunct="1">
              <a:defRPr/>
            </a:pPr>
            <a:fld id="{F4A640EF-F0E2-4E49-9455-7E266BCEBB78}" type="slidenum">
              <a:rPr lang="pt-BR" altLang="en-US" smtClean="0">
                <a:solidFill>
                  <a:srgbClr val="000000"/>
                </a:solidFill>
                <a:cs typeface="Arial" panose="020B0604020202020204" pitchFamily="34" charset="0"/>
              </a:rPr>
              <a:pPr eaLnBrk="1" hangingPunct="1">
                <a:defRPr/>
              </a:pPr>
              <a:t>148</a:t>
            </a:fld>
            <a:endParaRPr lang="pt-BR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3C6CF3-0800-B45F-7038-6814A3B5C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038600"/>
            <a:ext cx="3048000" cy="219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3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8660-F567-495E-95D2-FBD33345E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61999"/>
          </a:xfrm>
        </p:spPr>
        <p:txBody>
          <a:bodyPr/>
          <a:lstStyle/>
          <a:p>
            <a:r>
              <a:rPr lang="pt-BR" dirty="0" err="1"/>
              <a:t>Carry</a:t>
            </a:r>
            <a:r>
              <a:rPr lang="pt-BR" dirty="0"/>
              <a:t> </a:t>
            </a:r>
            <a:r>
              <a:rPr lang="pt-BR" dirty="0" err="1"/>
              <a:t>Propagate</a:t>
            </a:r>
            <a:r>
              <a:rPr lang="pt-BR" dirty="0"/>
              <a:t> </a:t>
            </a:r>
            <a:r>
              <a:rPr lang="pt-BR" dirty="0" err="1"/>
              <a:t>Adder</a:t>
            </a:r>
            <a:r>
              <a:rPr lang="pt-BR" dirty="0"/>
              <a:t> (CPA): Implementação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A3AD7D-DA0F-4232-83F1-6B4A6A758B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7215" y="996950"/>
                <a:ext cx="11480800" cy="5327650"/>
              </a:xfrm>
            </p:spPr>
            <p:txBody>
              <a:bodyPr/>
              <a:lstStyle/>
              <a:p>
                <a:r>
                  <a:rPr lang="pt-BR" dirty="0"/>
                  <a:t>A maneira mais simples de implementar um CPA de N bits é encadear N somadores completos. O </a:t>
                </a:r>
                <a:r>
                  <a:rPr lang="pt-BR" dirty="0" err="1"/>
                  <a:t>C</a:t>
                </a:r>
                <a:r>
                  <a:rPr lang="pt-BR" baseline="-25000" dirty="0" err="1"/>
                  <a:t>out</a:t>
                </a:r>
                <a:r>
                  <a:rPr lang="pt-BR" dirty="0"/>
                  <a:t> de um estágio atua como o </a:t>
                </a:r>
                <a:r>
                  <a:rPr lang="pt-BR" dirty="0" err="1"/>
                  <a:t>C</a:t>
                </a:r>
                <a:r>
                  <a:rPr lang="pt-BR" baseline="-25000" dirty="0" err="1"/>
                  <a:t>in</a:t>
                </a:r>
                <a:r>
                  <a:rPr lang="pt-BR" dirty="0"/>
                  <a:t> do próximo estágio.</a:t>
                </a:r>
              </a:p>
              <a:p>
                <a:r>
                  <a:rPr lang="pt-BR" dirty="0"/>
                  <a:t>O esquemático abaixo ilustra a implementação de um CPA para adição de números de 32 bits. Essa implementação é chamada de </a:t>
                </a:r>
                <a:r>
                  <a:rPr lang="pt-BR" i="1" dirty="0" err="1"/>
                  <a:t>Ripple-Carry</a:t>
                </a:r>
                <a:r>
                  <a:rPr lang="pt-BR" i="1" dirty="0"/>
                  <a:t> </a:t>
                </a:r>
                <a:r>
                  <a:rPr lang="pt-BR" i="1" dirty="0" err="1"/>
                  <a:t>Adder</a:t>
                </a:r>
                <a:r>
                  <a:rPr lang="pt-BR" dirty="0"/>
                  <a:t>.</a:t>
                </a:r>
              </a:p>
              <a:p>
                <a:endParaRPr lang="pt-BR" dirty="0"/>
              </a:p>
              <a:p>
                <a:endParaRPr lang="pt-BR" dirty="0"/>
              </a:p>
              <a:p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  <a:p>
                <a:r>
                  <a:rPr lang="pt-BR" dirty="0"/>
                  <a:t>O atraso deste circuito é proporcional ao número de somadores completos: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𝑟𝑖𝑝𝑝𝑙𝑒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𝐹𝐴</m:t>
                        </m:r>
                      </m:sub>
                    </m:sSub>
                  </m:oMath>
                </a14:m>
                <a:r>
                  <a:rPr lang="pt-BR" dirty="0"/>
                  <a:t>, 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𝐹𝐴</m:t>
                        </m:r>
                      </m:sub>
                    </m:sSub>
                  </m:oMath>
                </a14:m>
                <a:r>
                  <a:rPr lang="pt-BR" dirty="0"/>
                  <a:t> é o atraso de um somador completo. </a:t>
                </a:r>
              </a:p>
              <a:p>
                <a:r>
                  <a:rPr lang="pt-BR" dirty="0"/>
                  <a:t>É importante saber que essa não é única forma de implementar um CPA.  Veja </a:t>
                </a:r>
                <a:r>
                  <a:rPr lang="pt-BR" dirty="0">
                    <a:solidFill>
                      <a:srgbClr val="0432FF"/>
                    </a:solidFill>
                  </a:rPr>
                  <a:t>H&amp;H seção 5.2</a:t>
                </a:r>
                <a:r>
                  <a:rPr lang="pt-BR" dirty="0"/>
                  <a:t> para aprender sobre </a:t>
                </a:r>
                <a:r>
                  <a:rPr lang="pt-BR" dirty="0" err="1"/>
                  <a:t>Carry-Lookahead</a:t>
                </a:r>
                <a:r>
                  <a:rPr lang="pt-BR" dirty="0"/>
                  <a:t> </a:t>
                </a:r>
                <a:r>
                  <a:rPr lang="pt-BR" dirty="0" err="1"/>
                  <a:t>Adder</a:t>
                </a:r>
                <a:r>
                  <a:rPr lang="pt-BR" dirty="0"/>
                  <a:t>.</a:t>
                </a:r>
              </a:p>
              <a:p>
                <a:endParaRPr lang="pt-BR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A3AD7D-DA0F-4232-83F1-6B4A6A758B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7215" y="996950"/>
                <a:ext cx="11480800" cy="5327650"/>
              </a:xfrm>
              <a:blipFill>
                <a:blip r:embed="rId2"/>
                <a:stretch>
                  <a:fillRect l="-110" t="-9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E4F4E-2711-4FB9-AB1E-64E11CBA74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01038" y="6318250"/>
            <a:ext cx="2133600" cy="457200"/>
          </a:xfrm>
        </p:spPr>
        <p:txBody>
          <a:bodyPr/>
          <a:lstStyle/>
          <a:p>
            <a:pPr eaLnBrk="1" hangingPunct="1">
              <a:defRPr/>
            </a:pPr>
            <a:fld id="{F4A640EF-F0E2-4E49-9455-7E266BCEBB78}" type="slidenum">
              <a:rPr lang="pt-BR" altLang="en-US" smtClean="0">
                <a:solidFill>
                  <a:srgbClr val="000000"/>
                </a:solidFill>
                <a:cs typeface="Arial" panose="020B0604020202020204" pitchFamily="34" charset="0"/>
              </a:rPr>
              <a:pPr eaLnBrk="1" hangingPunct="1">
                <a:defRPr/>
              </a:pPr>
              <a:t>149</a:t>
            </a:fld>
            <a:endParaRPr lang="pt-BR" altLang="en-US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62EBD5-8464-7EBF-CFD8-027CB7BD9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598139"/>
            <a:ext cx="7772400" cy="182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3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5" name="Title 1">
            <a:extLst>
              <a:ext uri="{FF2B5EF4-FFF2-40B4-BE49-F238E27FC236}">
                <a16:creationId xmlns:a16="http://schemas.microsoft.com/office/drawing/2014/main" id="{C0BA9032-E454-4549-A5B5-ED2FFF9B48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en-US" dirty="0">
                <a:ea typeface="ＭＳ Ｐゴシック" panose="020B0600070205080204" pitchFamily="34" charset="-128"/>
              </a:rPr>
              <a:t>Projeto Multicamada (Cont.)</a:t>
            </a:r>
            <a:endParaRPr lang="pt-B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71706-8BED-F442-8971-B8568724DC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0585D8F-B845-BB48-BA80-B7F93FEB1A49}" type="slidenum">
              <a:rPr lang="pt-BR" altLang="en-US" smtClean="0"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15</a:t>
            </a:fld>
            <a:endParaRPr lang="pt-BR" altLang="en-US" dirty="0">
              <a:cs typeface="+mn-cs"/>
            </a:endParaRPr>
          </a:p>
        </p:txBody>
      </p:sp>
      <p:sp>
        <p:nvSpPr>
          <p:cNvPr id="5" name="Text Box 17">
            <a:extLst>
              <a:ext uri="{FF2B5EF4-FFF2-40B4-BE49-F238E27FC236}">
                <a16:creationId xmlns:a16="http://schemas.microsoft.com/office/drawing/2014/main" id="{959B9344-D19A-2D41-AE41-D62E609FC8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5328" y="3146425"/>
            <a:ext cx="2435072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None/>
              <a:defRPr/>
            </a:pPr>
            <a:r>
              <a:rPr lang="pt-BR" altLang="en-US" sz="1800" dirty="0">
                <a:solidFill>
                  <a:srgbClr val="000000"/>
                </a:solidFill>
              </a:rPr>
              <a:t>Microarquitetura</a:t>
            </a:r>
          </a:p>
        </p:txBody>
      </p:sp>
      <p:sp>
        <p:nvSpPr>
          <p:cNvPr id="6" name="Text Box 18">
            <a:extLst>
              <a:ext uri="{FF2B5EF4-FFF2-40B4-BE49-F238E27FC236}">
                <a16:creationId xmlns:a16="http://schemas.microsoft.com/office/drawing/2014/main" id="{7C4BD413-256F-804C-A912-33BF955D779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575328" y="2774950"/>
            <a:ext cx="2435072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None/>
              <a:defRPr/>
            </a:pPr>
            <a:r>
              <a:rPr lang="pt-BR" altLang="en-US" sz="1800" dirty="0">
                <a:solidFill>
                  <a:srgbClr val="000000"/>
                </a:solidFill>
              </a:rPr>
              <a:t>SW/HW Interface</a:t>
            </a:r>
          </a:p>
        </p:txBody>
      </p:sp>
      <p:sp>
        <p:nvSpPr>
          <p:cNvPr id="7" name="Text Box 19">
            <a:extLst>
              <a:ext uri="{FF2B5EF4-FFF2-40B4-BE49-F238E27FC236}">
                <a16:creationId xmlns:a16="http://schemas.microsoft.com/office/drawing/2014/main" id="{B9AA388C-D761-2E48-878A-F4413ABC67B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572001" y="2109787"/>
            <a:ext cx="2436966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None/>
              <a:defRPr/>
            </a:pPr>
            <a:r>
              <a:rPr lang="pt-BR" altLang="en-US" sz="1800" dirty="0">
                <a:solidFill>
                  <a:srgbClr val="000000"/>
                </a:solidFill>
              </a:rPr>
              <a:t>Programa/Linguagem</a:t>
            </a:r>
          </a:p>
        </p:txBody>
      </p:sp>
      <p:sp>
        <p:nvSpPr>
          <p:cNvPr id="8" name="Text Box 20">
            <a:extLst>
              <a:ext uri="{FF2B5EF4-FFF2-40B4-BE49-F238E27FC236}">
                <a16:creationId xmlns:a16="http://schemas.microsoft.com/office/drawing/2014/main" id="{B8AE1440-B0CA-254A-8992-48EE47078E5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572001" y="1738312"/>
            <a:ext cx="2436966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None/>
              <a:defRPr/>
            </a:pPr>
            <a:r>
              <a:rPr lang="pt-BR" altLang="en-US" sz="1800" dirty="0">
                <a:solidFill>
                  <a:srgbClr val="000000"/>
                </a:solidFill>
              </a:rPr>
              <a:t>Algoritmo</a:t>
            </a:r>
          </a:p>
        </p:txBody>
      </p:sp>
      <p:sp>
        <p:nvSpPr>
          <p:cNvPr id="9" name="Text Box 21">
            <a:extLst>
              <a:ext uri="{FF2B5EF4-FFF2-40B4-BE49-F238E27FC236}">
                <a16:creationId xmlns:a16="http://schemas.microsoft.com/office/drawing/2014/main" id="{284B2756-DCD2-CB4A-A497-A7E3258D80D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572001" y="1371600"/>
            <a:ext cx="2436966" cy="366712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None/>
              <a:defRPr/>
            </a:pPr>
            <a:r>
              <a:rPr lang="pt-BR" altLang="en-US" sz="1800" dirty="0">
                <a:solidFill>
                  <a:srgbClr val="000000"/>
                </a:solidFill>
              </a:rPr>
              <a:t>Problema</a:t>
            </a:r>
          </a:p>
        </p:txBody>
      </p:sp>
      <p:sp>
        <p:nvSpPr>
          <p:cNvPr id="10" name="Text Box 22">
            <a:extLst>
              <a:ext uri="{FF2B5EF4-FFF2-40B4-BE49-F238E27FC236}">
                <a16:creationId xmlns:a16="http://schemas.microsoft.com/office/drawing/2014/main" id="{4A5CD7D2-75F2-4340-AD85-3DA75A4D8BD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575480" y="3519488"/>
            <a:ext cx="2433179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750" dirty="0">
                <a:solidFill>
                  <a:srgbClr val="000000"/>
                </a:solidFill>
                <a:latin typeface="Tahoma" pitchFamily="34" charset="0"/>
                <a:cs typeface="Arial" charset="0"/>
              </a:rPr>
              <a:t>Lógica Digital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 sz="1750" dirty="0">
              <a:solidFill>
                <a:srgbClr val="000000"/>
              </a:solidFill>
              <a:latin typeface="Tahoma" pitchFamily="34" charset="0"/>
              <a:cs typeface="Arial" charset="0"/>
            </a:endParaRPr>
          </a:p>
        </p:txBody>
      </p:sp>
      <p:sp>
        <p:nvSpPr>
          <p:cNvPr id="11" name="Text Box 23">
            <a:extLst>
              <a:ext uri="{FF2B5EF4-FFF2-40B4-BE49-F238E27FC236}">
                <a16:creationId xmlns:a16="http://schemas.microsoft.com/office/drawing/2014/main" id="{8FF071FC-8054-5545-9246-15BBD8947BE7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575328" y="3890962"/>
            <a:ext cx="2435072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None/>
              <a:defRPr/>
            </a:pPr>
            <a:r>
              <a:rPr lang="pt-BR" altLang="en-US" sz="1800" dirty="0">
                <a:solidFill>
                  <a:srgbClr val="000000"/>
                </a:solidFill>
              </a:rPr>
              <a:t>Dispositivos</a:t>
            </a:r>
          </a:p>
        </p:txBody>
      </p:sp>
      <p:sp>
        <p:nvSpPr>
          <p:cNvPr id="12" name="Text Box 24">
            <a:extLst>
              <a:ext uri="{FF2B5EF4-FFF2-40B4-BE49-F238E27FC236}">
                <a16:creationId xmlns:a16="http://schemas.microsoft.com/office/drawing/2014/main" id="{B8807EAF-3E7A-2E4F-A579-A5C0F20A55C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575328" y="2452688"/>
            <a:ext cx="2435072" cy="327025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None/>
              <a:defRPr/>
            </a:pPr>
            <a:r>
              <a:rPr lang="pt-BR" altLang="en-US" sz="1800" dirty="0">
                <a:solidFill>
                  <a:srgbClr val="000000"/>
                </a:solidFill>
              </a:rPr>
              <a:t>Software de Sistema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395B77B-3825-5C41-8046-BDBEF616AADD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395119" y="1840706"/>
            <a:ext cx="792162" cy="259080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FF6600"/>
            </a:solidFill>
            <a:round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 dirty="0">
              <a:solidFill>
                <a:srgbClr val="FF6600"/>
              </a:solidFill>
              <a:latin typeface="Tahoma"/>
            </a:endParaRPr>
          </a:p>
        </p:txBody>
      </p:sp>
      <p:sp>
        <p:nvSpPr>
          <p:cNvPr id="14" name="Text Box 23">
            <a:extLst>
              <a:ext uri="{FF2B5EF4-FFF2-40B4-BE49-F238E27FC236}">
                <a16:creationId xmlns:a16="http://schemas.microsoft.com/office/drawing/2014/main" id="{91425FE6-E37E-7E4F-B0E3-BFAA7BB143C7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576762" y="4246563"/>
            <a:ext cx="2436965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None/>
              <a:defRPr/>
            </a:pPr>
            <a:r>
              <a:rPr lang="pt-BR" altLang="en-US" sz="1800" dirty="0">
                <a:solidFill>
                  <a:srgbClr val="000000"/>
                </a:solidFill>
              </a:rPr>
              <a:t>Elétrons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629B8D-FD6E-184F-8097-2B7F2F1F08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8527" y="2590800"/>
            <a:ext cx="426387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None/>
              <a:defRPr/>
            </a:pPr>
            <a:r>
              <a:rPr lang="pt-BR" altLang="en-US" sz="1800" b="1" dirty="0">
                <a:solidFill>
                  <a:srgbClr val="FF66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Arquitetura de Computadores </a:t>
            </a:r>
          </a:p>
          <a:p>
            <a:pPr algn="ctr" eaLnBrk="1" hangingPunct="1">
              <a:spcBef>
                <a:spcPct val="0"/>
              </a:spcBef>
              <a:buClrTx/>
              <a:buSzTx/>
              <a:buNone/>
              <a:defRPr/>
            </a:pPr>
            <a:r>
              <a:rPr lang="pt-BR" altLang="en-US" sz="1800" b="1" dirty="0">
                <a:solidFill>
                  <a:srgbClr val="FF66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(visão tradicional)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71EA216-5C4D-3D45-839A-67809AE444B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675187" y="1620840"/>
            <a:ext cx="2232025" cy="2743198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0000FF"/>
            </a:solidFill>
            <a:round/>
            <a:headEnd/>
            <a:tailEnd/>
          </a:ln>
          <a:extLst>
            <a:ext uri="{909E8E84-426E-40dd-AFC4-6F175D3DCCD1}"/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 dirty="0">
              <a:solidFill>
                <a:srgbClr val="0000FF"/>
              </a:solidFill>
              <a:latin typeface="Tahom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58E4F8-1C59-F946-A9A5-CE2A86B0DD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577880"/>
            <a:ext cx="43417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None/>
              <a:defRPr/>
            </a:pPr>
            <a:r>
              <a:rPr lang="pt-BR" altLang="en-US" sz="1800" b="1" dirty="0">
                <a:solidFill>
                  <a:srgbClr val="0000FF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Arquitetura de Computadores (visão expandida)</a:t>
            </a:r>
            <a:endParaRPr lang="pt-BR" altLang="en-US" sz="1800" b="1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B2A20B0-1FE4-314A-8F1C-A4C7FAB4F851}"/>
              </a:ext>
            </a:extLst>
          </p:cNvPr>
          <p:cNvSpPr/>
          <p:nvPr/>
        </p:nvSpPr>
        <p:spPr>
          <a:xfrm>
            <a:off x="457199" y="4928264"/>
            <a:ext cx="114807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</a:pPr>
            <a:r>
              <a:rPr lang="pt-BR" sz="2400" dirty="0">
                <a:latin typeface="+mn-lt"/>
                <a:ea typeface="ＭＳ Ｐゴシック" charset="0"/>
              </a:rPr>
              <a:t>Para obter a mais alta eficiência energética e desempenho devemos:</a:t>
            </a:r>
          </a:p>
          <a:p>
            <a:pPr marL="800100" lvl="1" indent="-342900">
              <a:buClr>
                <a:schemeClr val="accent1"/>
              </a:buClr>
              <a:buFont typeface="Wingdings" pitchFamily="2" charset="2"/>
              <a:buChar char="§"/>
            </a:pPr>
            <a:r>
              <a:rPr lang="pt-BR" sz="2400" dirty="0">
                <a:ea typeface="ＭＳ Ｐゴシック" charset="0"/>
              </a:rPr>
              <a:t>Trabalhar com a visão expandida da arquitetura de um computador.</a:t>
            </a:r>
            <a:endParaRPr lang="pt-BR" sz="2400" dirty="0">
              <a:latin typeface="+mn-lt"/>
              <a:ea typeface="ＭＳ Ｐゴシック" charset="0"/>
            </a:endParaRPr>
          </a:p>
          <a:p>
            <a:pPr marL="800100" lvl="1" indent="-342900">
              <a:buClr>
                <a:schemeClr val="accent1"/>
              </a:buClr>
              <a:buFont typeface="Wingdings" pitchFamily="2" charset="2"/>
              <a:buChar char="§"/>
            </a:pPr>
            <a:r>
              <a:rPr lang="pt-BR" sz="2400" dirty="0">
                <a:latin typeface="Tahoma"/>
              </a:rPr>
              <a:t>Levar em conta aspectos de toda a hierarquia:</a:t>
            </a:r>
            <a:r>
              <a:rPr lang="pt-BR" sz="2400" b="1" dirty="0">
                <a:solidFill>
                  <a:srgbClr val="FF0000"/>
                </a:solidFill>
                <a:latin typeface="Tahoma"/>
              </a:rPr>
              <a:t> </a:t>
            </a:r>
            <a:r>
              <a:rPr lang="pt-BR" sz="2400" dirty="0">
                <a:latin typeface="Tahoma"/>
              </a:rPr>
              <a:t>de algoritmos a dispositivos.</a:t>
            </a:r>
          </a:p>
          <a:p>
            <a:pPr marL="800100" lvl="1" indent="-342900">
              <a:buClr>
                <a:schemeClr val="accent1"/>
              </a:buClr>
              <a:buFont typeface="Wingdings" pitchFamily="2" charset="2"/>
              <a:buChar char="§"/>
            </a:pPr>
            <a:r>
              <a:rPr lang="pt-BR" sz="2400" dirty="0">
                <a:latin typeface="Tahoma"/>
              </a:rPr>
              <a:t>Especializar o máximo possível dentro das metas de projeto.</a:t>
            </a:r>
          </a:p>
        </p:txBody>
      </p:sp>
    </p:spTree>
    <p:extLst>
      <p:ext uri="{BB962C8B-B14F-4D97-AF65-F5344CB8AC3E}">
        <p14:creationId xmlns:p14="http://schemas.microsoft.com/office/powerpoint/2010/main" val="991360557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541A-6E50-4E10-9A0D-0173EADF0A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10820400" cy="1752600"/>
          </a:xfrm>
        </p:spPr>
        <p:txBody>
          <a:bodyPr/>
          <a:lstStyle/>
          <a:p>
            <a:pPr algn="ctr"/>
            <a:r>
              <a:rPr lang="pt-BR" dirty="0" err="1"/>
              <a:t>Subtratores</a:t>
            </a:r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84C4D2-BDDB-4D95-ABCE-83F2DFEC20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96F28-B373-4613-A3E5-37E376E1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hangingPunct="1">
              <a:defRPr/>
            </a:pPr>
            <a:fld id="{5BEF67B4-941F-4736-A122-66E8AE1B4197}" type="slidenum">
              <a:rPr lang="pt-BR" altLang="en-US" smtClean="0">
                <a:solidFill>
                  <a:srgbClr val="000000"/>
                </a:solidFill>
                <a:cs typeface="Arial" panose="020B0604020202020204" pitchFamily="34" charset="0"/>
              </a:rPr>
              <a:pPr eaLnBrk="1" hangingPunct="1">
                <a:defRPr/>
              </a:pPr>
              <a:t>150</a:t>
            </a:fld>
            <a:endParaRPr lang="pt-BR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402477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0FAD9-38A6-4C4C-BA88-1E675BFE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1" y="166269"/>
            <a:ext cx="11772899" cy="759243"/>
          </a:xfrm>
        </p:spPr>
        <p:txBody>
          <a:bodyPr/>
          <a:lstStyle/>
          <a:p>
            <a:r>
              <a:rPr lang="pt-BR" dirty="0" err="1"/>
              <a:t>Arrays</a:t>
            </a:r>
            <a:r>
              <a:rPr lang="pt-BR" dirty="0"/>
              <a:t> Lógicos Programáveis (</a:t>
            </a:r>
            <a:r>
              <a:rPr lang="pt-BR" dirty="0" err="1"/>
              <a:t>PLAs</a:t>
            </a:r>
            <a:r>
              <a:rPr lang="pt-BR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AAC118-CC67-4A6B-96D9-A8A3B586ED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7498" y="990600"/>
                <a:ext cx="11417302" cy="2133600"/>
              </a:xfrm>
            </p:spPr>
            <p:txBody>
              <a:bodyPr/>
              <a:lstStyle/>
              <a:p>
                <a:r>
                  <a:rPr lang="pt-BR" dirty="0"/>
                  <a:t>Lembre-se que podemos realizar uma subtração somando o primeiro número com o negativo do segundo número, usando a representação numérica em complemento de dois: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pt-BR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. </a:t>
                </a:r>
              </a:p>
              <a:p>
                <a:r>
                  <a:rPr lang="pt-BR" dirty="0"/>
                  <a:t>Essa soma pode ser realizada com um único CPA que adicione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pt-BR" dirty="0"/>
                  <a:t> com </a:t>
                </a:r>
                <a:r>
                  <a:rPr lang="pt-BR" i="1" dirty="0" err="1"/>
                  <a:t>C</a:t>
                </a:r>
                <a:r>
                  <a:rPr lang="pt-BR" i="1" baseline="-25000" dirty="0" err="1"/>
                  <a:t>in</a:t>
                </a:r>
                <a:r>
                  <a:rPr lang="pt-BR" dirty="0"/>
                  <a:t> = 1. </a:t>
                </a:r>
              </a:p>
              <a:p>
                <a:endParaRPr lang="pt-BR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AAC118-CC67-4A6B-96D9-A8A3B586ED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7498" y="990600"/>
                <a:ext cx="11417302" cy="2133600"/>
              </a:xfrm>
              <a:blipFill>
                <a:blip r:embed="rId2"/>
                <a:stretch>
                  <a:fillRect l="-111" t="-295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C8498-DBC0-482D-8A88-B836F75C25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1" hangingPunct="1">
              <a:defRPr/>
            </a:pPr>
            <a:fld id="{F4A640EF-F0E2-4E49-9455-7E266BCEBB78}" type="slidenum">
              <a:rPr lang="pt-BR" altLang="en-US" smtClean="0">
                <a:solidFill>
                  <a:srgbClr val="000000"/>
                </a:solidFill>
                <a:cs typeface="Arial" panose="020B0604020202020204" pitchFamily="34" charset="0"/>
              </a:rPr>
              <a:pPr eaLnBrk="1" hangingPunct="1">
                <a:defRPr/>
              </a:pPr>
              <a:t>151</a:t>
            </a:fld>
            <a:endParaRPr lang="pt-BR" altLang="en-US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66D35A-2172-F33F-6E89-F93E8AB7A9EE}"/>
              </a:ext>
            </a:extLst>
          </p:cNvPr>
          <p:cNvSpPr txBox="1"/>
          <p:nvPr/>
        </p:nvSpPr>
        <p:spPr>
          <a:xfrm>
            <a:off x="2384902" y="5695387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Esquemático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F8F4A2-2FB8-8482-4FCE-720C999836F9}"/>
              </a:ext>
            </a:extLst>
          </p:cNvPr>
          <p:cNvSpPr txBox="1"/>
          <p:nvPr/>
        </p:nvSpPr>
        <p:spPr>
          <a:xfrm>
            <a:off x="6201939" y="5877668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Implementação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9678BF-315C-0CA9-0466-A37BA4304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369" y="3208269"/>
            <a:ext cx="2298700" cy="24871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D18BEB-02BD-631B-D2BD-4BC6F9DCF6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939" y="2793468"/>
            <a:ext cx="2109934" cy="30798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C10756D-C436-1552-5917-6B7E25D9EEA3}"/>
              </a:ext>
            </a:extLst>
          </p:cNvPr>
          <p:cNvSpPr txBox="1"/>
          <p:nvPr/>
        </p:nvSpPr>
        <p:spPr>
          <a:xfrm>
            <a:off x="7910099" y="433337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9838868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A3D67-D97B-18D1-B890-7251068D0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Somador-</a:t>
            </a:r>
            <a:r>
              <a:rPr lang="pt-BR" dirty="0" err="1"/>
              <a:t>Subtrator</a:t>
            </a:r>
            <a:r>
              <a:rPr lang="pt-BR" dirty="0"/>
              <a:t> binário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1D0A3-E5FA-A4B5-D0AF-ED62EFE82B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8B4CFEE-25D5-DC48-9A59-E64EDB0BFF00}" type="slidenum">
              <a:rPr lang="en-US" altLang="en-US" smtClean="0"/>
              <a:pPr>
                <a:defRPr/>
              </a:pPr>
              <a:t>152</a:t>
            </a:fld>
            <a:endParaRPr lang="en-US" alt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A07D9A-B9CC-16D7-CCA9-28DB17399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51" y="996950"/>
            <a:ext cx="10122498" cy="51943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E15608-B940-D92B-9A25-039F79DB5280}"/>
              </a:ext>
            </a:extLst>
          </p:cNvPr>
          <p:cNvSpPr txBox="1"/>
          <p:nvPr/>
        </p:nvSpPr>
        <p:spPr>
          <a:xfrm>
            <a:off x="9792486" y="1219200"/>
            <a:ext cx="2332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Soma quando M=0.</a:t>
            </a:r>
          </a:p>
          <a:p>
            <a:pPr algn="ctr"/>
            <a:r>
              <a:rPr lang="pt-BR" dirty="0"/>
              <a:t>Subtrai quando M=1.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117A08-F6D8-AEE7-BB78-0F466C9AF256}"/>
              </a:ext>
            </a:extLst>
          </p:cNvPr>
          <p:cNvSpPr txBox="1"/>
          <p:nvPr/>
        </p:nvSpPr>
        <p:spPr>
          <a:xfrm>
            <a:off x="1112559" y="6177518"/>
            <a:ext cx="10944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 detecta overflow: Quando dois números com </a:t>
            </a:r>
            <a:r>
              <a:rPr lang="pt-BR" dirty="0" err="1"/>
              <a:t>n</a:t>
            </a:r>
            <a:r>
              <a:rPr lang="pt-BR" dirty="0"/>
              <a:t> dígitos cada são somados e a soma é um número que </a:t>
            </a:r>
          </a:p>
          <a:p>
            <a:pPr algn="ctr"/>
            <a:r>
              <a:rPr lang="pt-BR" dirty="0"/>
              <a:t>ocupa </a:t>
            </a:r>
            <a:r>
              <a:rPr lang="pt-BR" dirty="0" err="1"/>
              <a:t>n</a:t>
            </a:r>
            <a:r>
              <a:rPr lang="pt-BR" dirty="0"/>
              <a:t> + 1 dígitos, dizemos que ocorreu um overflow.</a:t>
            </a:r>
          </a:p>
        </p:txBody>
      </p:sp>
    </p:spTree>
    <p:extLst>
      <p:ext uri="{BB962C8B-B14F-4D97-AF65-F5344CB8AC3E}">
        <p14:creationId xmlns:p14="http://schemas.microsoft.com/office/powerpoint/2010/main" val="1741002412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541A-6E50-4E10-9A0D-0173EADF0A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10820400" cy="1752600"/>
          </a:xfrm>
        </p:spPr>
        <p:txBody>
          <a:bodyPr/>
          <a:lstStyle/>
          <a:p>
            <a:pPr algn="ctr"/>
            <a:r>
              <a:rPr lang="pt-BR" dirty="0"/>
              <a:t>Comparadores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84C4D2-BDDB-4D95-ABCE-83F2DFEC20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96F28-B373-4613-A3E5-37E376E1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hangingPunct="1">
              <a:defRPr/>
            </a:pPr>
            <a:fld id="{5BEF67B4-941F-4736-A122-66E8AE1B4197}" type="slidenum">
              <a:rPr lang="pt-BR" altLang="en-US" smtClean="0">
                <a:solidFill>
                  <a:srgbClr val="000000"/>
                </a:solidFill>
                <a:cs typeface="Arial" panose="020B0604020202020204" pitchFamily="34" charset="0"/>
              </a:rPr>
              <a:pPr eaLnBrk="1" hangingPunct="1">
                <a:defRPr/>
              </a:pPr>
              <a:t>153</a:t>
            </a:fld>
            <a:endParaRPr lang="pt-BR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044530"/>
      </p:ext>
    </p:extLst>
  </p:cSld>
  <p:clrMapOvr>
    <a:masterClrMapping/>
  </p:clrMapOvr>
  <p:transition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pt-BR" dirty="0"/>
              <a:t>Comparador de Igualdade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>
          <a:xfrm>
            <a:off x="342418" y="1143000"/>
            <a:ext cx="11480800" cy="4876800"/>
          </a:xfrm>
        </p:spPr>
        <p:txBody>
          <a:bodyPr/>
          <a:lstStyle/>
          <a:p>
            <a:r>
              <a:rPr lang="pt-BR" dirty="0"/>
              <a:t>Um comparador de igualdade é um circuito que verifica se duas entradas de N bits </a:t>
            </a:r>
            <a:r>
              <a:rPr lang="pt-BR" dirty="0">
                <a:solidFill>
                  <a:srgbClr val="C00000"/>
                </a:solidFill>
              </a:rPr>
              <a:t>são exatamente iguais.</a:t>
            </a:r>
          </a:p>
          <a:p>
            <a:pPr marL="0" indent="0">
              <a:buNone/>
            </a:pPr>
            <a:endParaRPr lang="pt-BR" dirty="0">
              <a:solidFill>
                <a:srgbClr val="C00000"/>
              </a:solidFill>
            </a:endParaRPr>
          </a:p>
          <a:p>
            <a:r>
              <a:rPr lang="pt-BR" dirty="0"/>
              <a:t>Pode ser construído utilizado portas XNOR de 2 entradas, pois essa porta resulta em saída 1 somente quando  as duas entradas são iguais:</a:t>
            </a:r>
            <a:endParaRPr lang="pt-BR" dirty="0">
              <a:solidFill>
                <a:schemeClr val="accent2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A9E2F71-23E4-8BF8-EA97-1D320F7950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555675"/>
              </p:ext>
            </p:extLst>
          </p:nvPr>
        </p:nvGraphicFramePr>
        <p:xfrm>
          <a:off x="3987318" y="3657600"/>
          <a:ext cx="4191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7000">
                  <a:extLst>
                    <a:ext uri="{9D8B030D-6E8A-4147-A177-3AD203B41FA5}">
                      <a16:colId xmlns:a16="http://schemas.microsoft.com/office/drawing/2014/main" val="574922829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1516104446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3578571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B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 XNOR </a:t>
                      </a:r>
                      <a:r>
                        <a:rPr lang="pt-BR" dirty="0" err="1"/>
                        <a:t>B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407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482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414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52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359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15210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pt-BR" dirty="0"/>
              <a:t>Comparador de Igualdade (Cont.)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>
          <a:xfrm>
            <a:off x="342418" y="1143000"/>
            <a:ext cx="11480800" cy="4876800"/>
          </a:xfrm>
        </p:spPr>
        <p:txBody>
          <a:bodyPr/>
          <a:lstStyle/>
          <a:p>
            <a:r>
              <a:rPr lang="pt-BR" dirty="0"/>
              <a:t>Usamos uma porta XNOR para cada par de bit a ser comparado. Se todas as portas derem saída 1, os números são iguais e esses resultados podem ser agregados com uma porta AND.</a:t>
            </a:r>
            <a:endParaRPr lang="pt-BR" dirty="0">
              <a:solidFill>
                <a:schemeClr val="accent2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5EA6A66-3C18-ED48-A356-B729A69E6858}"/>
              </a:ext>
            </a:extLst>
          </p:cNvPr>
          <p:cNvGrpSpPr/>
          <p:nvPr/>
        </p:nvGrpSpPr>
        <p:grpSpPr>
          <a:xfrm>
            <a:off x="5668753" y="2461419"/>
            <a:ext cx="4846847" cy="3710781"/>
            <a:chOff x="5287753" y="2149693"/>
            <a:chExt cx="4846847" cy="37107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1810E53-9F76-504B-81EB-4FE73457A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87753" y="2149693"/>
              <a:ext cx="4445000" cy="3710781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D1B4392-580B-4146-B17D-6470D1FE763A}"/>
                </a:ext>
              </a:extLst>
            </p:cNvPr>
            <p:cNvSpPr txBox="1"/>
            <p:nvPr/>
          </p:nvSpPr>
          <p:spPr>
            <a:xfrm>
              <a:off x="8915400" y="3810000"/>
              <a:ext cx="12192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pt-BR" sz="2400" dirty="0"/>
                <a:t>Igual?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70752B6-A457-F840-B271-18CA0946E528}"/>
              </a:ext>
            </a:extLst>
          </p:cNvPr>
          <p:cNvGrpSpPr/>
          <p:nvPr/>
        </p:nvGrpSpPr>
        <p:grpSpPr>
          <a:xfrm>
            <a:off x="1981200" y="2730500"/>
            <a:ext cx="2260600" cy="2984500"/>
            <a:chOff x="2362200" y="2286000"/>
            <a:chExt cx="2260600" cy="29845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3FC871A-5421-4E46-B44C-9F933301B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62200" y="2286000"/>
              <a:ext cx="2260600" cy="29845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D81E660-D516-6242-B1CB-8C330A46E242}"/>
                </a:ext>
              </a:extLst>
            </p:cNvPr>
            <p:cNvSpPr txBox="1"/>
            <p:nvPr/>
          </p:nvSpPr>
          <p:spPr>
            <a:xfrm>
              <a:off x="2895600" y="4572000"/>
              <a:ext cx="10668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pt-BR" sz="2400" dirty="0"/>
                <a:t>Igual?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07983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pt-BR" dirty="0"/>
              <a:t>Comparador de Magnitude 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>
          <a:xfrm>
            <a:off x="342418" y="1143000"/>
            <a:ext cx="11480800" cy="2819400"/>
          </a:xfrm>
        </p:spPr>
        <p:txBody>
          <a:bodyPr/>
          <a:lstStyle/>
          <a:p>
            <a:r>
              <a:rPr lang="pt-BR" dirty="0"/>
              <a:t>Um comparador de magnitude produz uma ou mais saídas indicando os valores relativos de A e </a:t>
            </a:r>
            <a:r>
              <a:rPr lang="pt-BR" dirty="0" err="1"/>
              <a:t>B</a:t>
            </a:r>
            <a:r>
              <a:rPr lang="pt-BR" dirty="0"/>
              <a:t>, isto é, se A &gt; </a:t>
            </a:r>
            <a:r>
              <a:rPr lang="pt-BR" dirty="0" err="1"/>
              <a:t>B</a:t>
            </a:r>
            <a:r>
              <a:rPr lang="pt-BR" dirty="0"/>
              <a:t> ou A &lt; B. </a:t>
            </a:r>
            <a:endParaRPr lang="pt-BR" dirty="0">
              <a:solidFill>
                <a:srgbClr val="C00000"/>
              </a:solidFill>
            </a:endParaRPr>
          </a:p>
          <a:p>
            <a:r>
              <a:rPr lang="pt-BR" dirty="0"/>
              <a:t>Uma forma de implementar a comparação de magnitude consiste em primeiro calcular A − </a:t>
            </a:r>
            <a:r>
              <a:rPr lang="pt-BR" dirty="0" err="1"/>
              <a:t>B</a:t>
            </a:r>
            <a:r>
              <a:rPr lang="pt-BR" dirty="0"/>
              <a:t> e observa o bit de sinal do resultado. Se o resultado for negativo, então A é menor que B. Caso contrário, A é maior ou igual a B.</a:t>
            </a:r>
            <a:endParaRPr lang="pt-BR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1882E0-E103-4F32-CE7E-8F8E660400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276600"/>
            <a:ext cx="2171700" cy="29822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F62929-E7C4-8723-F6DB-40AD902BC279}"/>
              </a:ext>
            </a:extLst>
          </p:cNvPr>
          <p:cNvSpPr txBox="1"/>
          <p:nvPr/>
        </p:nvSpPr>
        <p:spPr>
          <a:xfrm>
            <a:off x="5638800" y="4091367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+mn-lt"/>
                <a:ea typeface="+mn-ea"/>
              </a:rPr>
              <a:t>Uma porta XNOR com uma das entradas em 1 é suficiente para testar o sinal do resultado</a:t>
            </a:r>
          </a:p>
        </p:txBody>
      </p:sp>
    </p:spTree>
    <p:extLst>
      <p:ext uri="{BB962C8B-B14F-4D97-AF65-F5344CB8AC3E}">
        <p14:creationId xmlns:p14="http://schemas.microsoft.com/office/powerpoint/2010/main" val="32003546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pt-BR" dirty="0"/>
              <a:t>Comparador de Magnitude (Cont.) 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>
          <a:xfrm>
            <a:off x="342418" y="1143000"/>
            <a:ext cx="11480800" cy="2819400"/>
          </a:xfrm>
        </p:spPr>
        <p:txBody>
          <a:bodyPr/>
          <a:lstStyle/>
          <a:p>
            <a:r>
              <a:rPr lang="pt-BR" dirty="0"/>
              <a:t>Um comparador de magnitude produz uma ou mais saídas indicando os valores relativos de A e </a:t>
            </a:r>
            <a:r>
              <a:rPr lang="pt-BR" dirty="0" err="1"/>
              <a:t>B</a:t>
            </a:r>
            <a:r>
              <a:rPr lang="pt-BR" dirty="0"/>
              <a:t>, isto é, se A &gt; </a:t>
            </a:r>
            <a:r>
              <a:rPr lang="pt-BR" dirty="0" err="1"/>
              <a:t>B</a:t>
            </a:r>
            <a:r>
              <a:rPr lang="pt-BR" dirty="0"/>
              <a:t> ou A &lt; B. </a:t>
            </a:r>
            <a:endParaRPr lang="pt-BR" dirty="0">
              <a:solidFill>
                <a:srgbClr val="C00000"/>
              </a:solidFill>
            </a:endParaRPr>
          </a:p>
          <a:p>
            <a:r>
              <a:rPr lang="pt-BR" dirty="0"/>
              <a:t>Uma forma de implementar a comparação de magnitude consiste em primeiro calcular A − </a:t>
            </a:r>
            <a:r>
              <a:rPr lang="pt-BR" dirty="0" err="1"/>
              <a:t>B</a:t>
            </a:r>
            <a:r>
              <a:rPr lang="pt-BR" dirty="0"/>
              <a:t> e observa o bit de sinal do resultado. Se o resultado for negativo, então A é menor que B. Caso contrário, A é maior ou igual a B.</a:t>
            </a:r>
            <a:endParaRPr lang="pt-BR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1882E0-E103-4F32-CE7E-8F8E660400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276600"/>
            <a:ext cx="2171700" cy="29822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F62929-E7C4-8723-F6DB-40AD902BC279}"/>
              </a:ext>
            </a:extLst>
          </p:cNvPr>
          <p:cNvSpPr txBox="1"/>
          <p:nvPr/>
        </p:nvSpPr>
        <p:spPr>
          <a:xfrm>
            <a:off x="5638800" y="4091367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+mn-lt"/>
                <a:ea typeface="+mn-ea"/>
              </a:rPr>
              <a:t>Uma porta XNOR com uma das entradas em 1 é suficiente para testar o sinal do resultado</a:t>
            </a:r>
          </a:p>
        </p:txBody>
      </p:sp>
    </p:spTree>
    <p:extLst>
      <p:ext uri="{BB962C8B-B14F-4D97-AF65-F5344CB8AC3E}">
        <p14:creationId xmlns:p14="http://schemas.microsoft.com/office/powerpoint/2010/main" val="10074774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9866943-5D32-0D66-8775-D502F40C8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Comparador de Magnitude (Cont.)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330169A-DDD6-7FF8-BB8B-9E008D470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90600"/>
            <a:ext cx="11480800" cy="5334000"/>
          </a:xfrm>
        </p:spPr>
        <p:txBody>
          <a:bodyPr/>
          <a:lstStyle/>
          <a:p>
            <a:r>
              <a:rPr lang="pt-BR" dirty="0"/>
              <a:t>Uma segunda possibilidade de implementação consiste em inspecionar as magnitudes relativas dos pares de dígitos de mesma posição dos números sendo comparados, começando pela posição mais significativa. </a:t>
            </a:r>
          </a:p>
          <a:p>
            <a:endParaRPr lang="pt-BR" dirty="0"/>
          </a:p>
          <a:p>
            <a:r>
              <a:rPr lang="pt-BR" dirty="0"/>
              <a:t>Se os dois dígitos forem iguais, comparamos o próximo par de dígitos à direita. A comparação continua até que um par de dígitos desiguais seja alcançado. </a:t>
            </a:r>
          </a:p>
          <a:p>
            <a:endParaRPr lang="pt-BR" dirty="0"/>
          </a:p>
          <a:p>
            <a:r>
              <a:rPr lang="pt-BR" dirty="0"/>
              <a:t>Ao encontrar o par de dígito desigual, se o dígito de A for 1 e o de </a:t>
            </a:r>
            <a:r>
              <a:rPr lang="pt-BR" dirty="0" err="1"/>
              <a:t>B</a:t>
            </a:r>
            <a:r>
              <a:rPr lang="pt-BR" dirty="0"/>
              <a:t> for 0, concluímos que A &gt; B. Se o dígito A for 0 e o de </a:t>
            </a:r>
            <a:r>
              <a:rPr lang="pt-BR" dirty="0" err="1"/>
              <a:t>B</a:t>
            </a:r>
            <a:r>
              <a:rPr lang="pt-BR" dirty="0"/>
              <a:t> for 1, temos A &lt; B. Se todas as comparações forem iguais, então e </a:t>
            </a:r>
            <a:r>
              <a:rPr lang="pt-BR" dirty="0" err="1"/>
              <a:t>B</a:t>
            </a:r>
            <a:r>
              <a:rPr lang="pt-BR" dirty="0"/>
              <a:t> serão iguais</a:t>
            </a:r>
          </a:p>
        </p:txBody>
      </p:sp>
    </p:spTree>
    <p:extLst>
      <p:ext uri="{BB962C8B-B14F-4D97-AF65-F5344CB8AC3E}">
        <p14:creationId xmlns:p14="http://schemas.microsoft.com/office/powerpoint/2010/main" val="1915653043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E9CA3-0553-FE9C-6286-17B64AF02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57162"/>
            <a:ext cx="5181600" cy="1824038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pt-BR" dirty="0"/>
              <a:t>Comparador de Magnitude (Cont.)</a:t>
            </a:r>
            <a:br>
              <a:rPr lang="pt-BR" dirty="0"/>
            </a:b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064270-A8E5-4353-7FBD-DC546C9EFA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159</a:t>
            </a:fld>
            <a:endParaRPr lang="en-US" alt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BC7852-F199-BEDD-D5F0-37CCC9241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0"/>
            <a:ext cx="6380241" cy="63246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E9327F-A7BC-2DA2-A511-045F7DB582BE}"/>
              </a:ext>
            </a:extLst>
          </p:cNvPr>
          <p:cNvSpPr txBox="1"/>
          <p:nvPr/>
        </p:nvSpPr>
        <p:spPr>
          <a:xfrm>
            <a:off x="838200" y="2133600"/>
            <a:ext cx="3352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SzPct val="110000"/>
              <a:buFont typeface="Wingdings" pitchFamily="2" charset="2"/>
              <a:buChar char="§"/>
            </a:pPr>
            <a:r>
              <a:rPr lang="pt-BR" dirty="0"/>
              <a:t>Estratégia de Comparação:	</a:t>
            </a:r>
          </a:p>
          <a:p>
            <a:pPr marL="742950" lvl="1" indent="-285750">
              <a:buClr>
                <a:schemeClr val="accent1"/>
              </a:buClr>
              <a:buSzPct val="110000"/>
              <a:buFont typeface="Courier New" panose="02070309020205020404" pitchFamily="49" charset="0"/>
              <a:buChar char="o"/>
            </a:pPr>
            <a:r>
              <a:rPr lang="pt-BR" dirty="0"/>
              <a:t>A</a:t>
            </a:r>
            <a:r>
              <a:rPr lang="pt-BR" baseline="-25000" dirty="0"/>
              <a:t>3</a:t>
            </a:r>
            <a:r>
              <a:rPr lang="pt-BR" dirty="0"/>
              <a:t>A</a:t>
            </a:r>
            <a:r>
              <a:rPr lang="pt-BR" baseline="-25000" dirty="0"/>
              <a:t>2</a:t>
            </a:r>
            <a:r>
              <a:rPr lang="pt-BR" dirty="0"/>
              <a:t>A</a:t>
            </a:r>
            <a:r>
              <a:rPr lang="pt-BR" baseline="-25000" dirty="0"/>
              <a:t>1</a:t>
            </a:r>
            <a:r>
              <a:rPr lang="pt-BR" dirty="0"/>
              <a:t>A</a:t>
            </a:r>
            <a:r>
              <a:rPr lang="pt-BR" baseline="-25000" dirty="0"/>
              <a:t>0 </a:t>
            </a:r>
          </a:p>
          <a:p>
            <a:pPr marL="742950" lvl="1" indent="-285750">
              <a:buClr>
                <a:schemeClr val="accent1"/>
              </a:buClr>
              <a:buSzPct val="110000"/>
              <a:buFont typeface="Courier New" panose="02070309020205020404" pitchFamily="49" charset="0"/>
              <a:buChar char="o"/>
            </a:pPr>
            <a:r>
              <a:rPr lang="pt-BR" dirty="0"/>
              <a:t>B</a:t>
            </a:r>
            <a:r>
              <a:rPr lang="pt-BR" baseline="-25000" dirty="0"/>
              <a:t>3</a:t>
            </a:r>
            <a:r>
              <a:rPr lang="pt-BR" dirty="0"/>
              <a:t>B</a:t>
            </a:r>
            <a:r>
              <a:rPr lang="pt-BR" baseline="-25000" dirty="0"/>
              <a:t>2</a:t>
            </a:r>
            <a:r>
              <a:rPr lang="pt-BR" dirty="0"/>
              <a:t>B</a:t>
            </a:r>
            <a:r>
              <a:rPr lang="pt-BR" baseline="-25000" dirty="0"/>
              <a:t>1</a:t>
            </a:r>
            <a:r>
              <a:rPr lang="pt-BR" dirty="0"/>
              <a:t>B</a:t>
            </a:r>
            <a:r>
              <a:rPr lang="pt-BR" baseline="-25000" dirty="0"/>
              <a:t>0</a:t>
            </a:r>
          </a:p>
          <a:p>
            <a:pPr marL="742950" lvl="1" indent="-285750">
              <a:buClr>
                <a:schemeClr val="accent1"/>
              </a:buClr>
              <a:buSzPct val="110000"/>
              <a:buFont typeface="Courier New" panose="02070309020205020404" pitchFamily="49" charset="0"/>
              <a:buChar char="o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9769341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Title 1"/>
          <p:cNvSpPr>
            <a:spLocks noGrp="1"/>
          </p:cNvSpPr>
          <p:nvPr>
            <p:ph type="title"/>
          </p:nvPr>
        </p:nvSpPr>
        <p:spPr>
          <a:xfrm>
            <a:off x="76200" y="152400"/>
            <a:ext cx="11887200" cy="685800"/>
          </a:xfrm>
        </p:spPr>
        <p:txBody>
          <a:bodyPr/>
          <a:lstStyle/>
          <a:p>
            <a:r>
              <a:rPr lang="pt-BR" dirty="0">
                <a:latin typeface="Garamond" charset="0"/>
              </a:rPr>
              <a:t>Projetos Diferentes para Diferentes Objetivos</a:t>
            </a:r>
          </a:p>
        </p:txBody>
      </p:sp>
      <p:sp>
        <p:nvSpPr>
          <p:cNvPr id="14438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7909B7B7-4DC2-754A-AA3D-9471935B0E01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16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91000" y="6477000"/>
            <a:ext cx="39624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1000" dirty="0" err="1">
                <a:solidFill>
                  <a:srgbClr val="000000"/>
                </a:solidFill>
                <a:latin typeface="Calibri" pitchFamily="34" charset="0"/>
                <a:ea typeface="+mn-ea"/>
              </a:rPr>
              <a:t>Fonte</a:t>
            </a:r>
            <a:r>
              <a:rPr lang="de-CH" sz="1000" dirty="0">
                <a:solidFill>
                  <a:srgbClr val="000000"/>
                </a:solidFill>
                <a:latin typeface="Calibri" pitchFamily="34" charset="0"/>
                <a:ea typeface="+mn-ea"/>
              </a:rPr>
              <a:t>: http://www.sia-online.org (</a:t>
            </a:r>
            <a:r>
              <a:rPr lang="de-CH" sz="1000" dirty="0" err="1">
                <a:solidFill>
                  <a:srgbClr val="000000"/>
                </a:solidFill>
                <a:latin typeface="Calibri" pitchFamily="34" charset="0"/>
                <a:ea typeface="+mn-ea"/>
              </a:rPr>
              <a:t>semiconductor</a:t>
            </a:r>
            <a:r>
              <a:rPr lang="de-CH" sz="1000" dirty="0">
                <a:solidFill>
                  <a:srgbClr val="000000"/>
                </a:solidFill>
                <a:latin typeface="Calibri" pitchFamily="34" charset="0"/>
                <a:ea typeface="+mn-ea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alibri" pitchFamily="34" charset="0"/>
                <a:ea typeface="+mn-ea"/>
              </a:rPr>
              <a:t>industry</a:t>
            </a:r>
            <a:r>
              <a:rPr lang="de-CH" sz="1000" dirty="0">
                <a:solidFill>
                  <a:srgbClr val="000000"/>
                </a:solidFill>
                <a:latin typeface="Calibri" pitchFamily="34" charset="0"/>
                <a:ea typeface="+mn-ea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alibri" pitchFamily="34" charset="0"/>
                <a:ea typeface="+mn-ea"/>
              </a:rPr>
              <a:t>association</a:t>
            </a:r>
            <a:r>
              <a:rPr lang="de-CH" sz="1000" dirty="0">
                <a:solidFill>
                  <a:srgbClr val="000000"/>
                </a:solidFill>
                <a:latin typeface="Calibri" pitchFamily="34" charset="0"/>
                <a:ea typeface="+mn-ea"/>
              </a:rPr>
              <a:t>)</a:t>
            </a:r>
          </a:p>
        </p:txBody>
      </p:sp>
      <p:pic>
        <p:nvPicPr>
          <p:cNvPr id="14438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901" y="2895600"/>
            <a:ext cx="3133725" cy="260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4390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905000"/>
            <a:ext cx="51816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2583835539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541A-6E50-4E10-9A0D-0173EADF0A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219200"/>
            <a:ext cx="10566400" cy="1752600"/>
          </a:xfrm>
        </p:spPr>
        <p:txBody>
          <a:bodyPr/>
          <a:lstStyle/>
          <a:p>
            <a:pPr algn="ctr"/>
            <a:r>
              <a:rPr lang="pt-BR" dirty="0"/>
              <a:t>Unidade Lógica Aritmética  (ULA)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84C4D2-BDDB-4D95-ABCE-83F2DFEC20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96F28-B373-4613-A3E5-37E376E1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hangingPunct="1">
              <a:defRPr/>
            </a:pPr>
            <a:fld id="{5BEF67B4-941F-4736-A122-66E8AE1B4197}" type="slidenum">
              <a:rPr lang="pt-BR" altLang="en-US" smtClean="0">
                <a:solidFill>
                  <a:srgbClr val="000000"/>
                </a:solidFill>
                <a:cs typeface="Arial" panose="020B0604020202020204" pitchFamily="34" charset="0"/>
              </a:rPr>
              <a:pPr eaLnBrk="1" hangingPunct="1">
                <a:defRPr/>
              </a:pPr>
              <a:t>160</a:t>
            </a:fld>
            <a:endParaRPr lang="pt-BR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725048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pt-BR"/>
              <a:t>ULA (Unidade Lógica Aritmética)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>
          <a:xfrm>
            <a:off x="304800" y="914400"/>
            <a:ext cx="11480800" cy="4876800"/>
          </a:xfrm>
        </p:spPr>
        <p:txBody>
          <a:bodyPr/>
          <a:lstStyle/>
          <a:p>
            <a:r>
              <a:rPr lang="pt-BR" sz="2000" dirty="0"/>
              <a:t>Uma ULA é um circuito que combina várias operações lógicas e aritméticas em uma única unidade, mas realiza somente uma função por vez. por exemplo, uma ULA típica realiza operações de adição, subtração, comparações, AND e OR. A operação a ser realizada é definida pelos valores dos bits de controle, </a:t>
            </a:r>
            <a:r>
              <a:rPr lang="pt-BR" sz="2000" i="1" dirty="0" err="1"/>
              <a:t>F</a:t>
            </a:r>
            <a:r>
              <a:rPr lang="pt-BR" sz="2000" dirty="0"/>
              <a:t>, no exemplo abaixo.</a:t>
            </a:r>
            <a:endParaRPr lang="pt-BR" sz="200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B6B69C-73C7-624F-8C30-AB36E3ECF7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0000"/>
          <a:stretch/>
        </p:blipFill>
        <p:spPr>
          <a:xfrm>
            <a:off x="973078" y="2687781"/>
            <a:ext cx="2679700" cy="2133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9545F4-CCD4-A741-B6E3-DB2E180BE83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977"/>
          <a:stretch/>
        </p:blipFill>
        <p:spPr>
          <a:xfrm>
            <a:off x="5867400" y="2616777"/>
            <a:ext cx="4011672" cy="370782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CABF8B-2634-1B4A-A68D-7D9A29D62F58}"/>
              </a:ext>
            </a:extLst>
          </p:cNvPr>
          <p:cNvSpPr txBox="1"/>
          <p:nvPr/>
        </p:nvSpPr>
        <p:spPr>
          <a:xfrm>
            <a:off x="882984" y="5025084"/>
            <a:ext cx="365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Representação esquemática de uma ULA com 8 operações possíveis.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E0F81-92DC-0B44-B3F8-FA9315606DE7}"/>
              </a:ext>
            </a:extLst>
          </p:cNvPr>
          <p:cNvSpPr txBox="1"/>
          <p:nvPr/>
        </p:nvSpPr>
        <p:spPr>
          <a:xfrm>
            <a:off x="5943600" y="2221468"/>
            <a:ext cx="378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Operações comuns de uma ULA</a:t>
            </a:r>
          </a:p>
        </p:txBody>
      </p:sp>
    </p:spTree>
    <p:extLst>
      <p:ext uri="{BB962C8B-B14F-4D97-AF65-F5344CB8AC3E}">
        <p14:creationId xmlns:p14="http://schemas.microsoft.com/office/powerpoint/2010/main" val="42163379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B2B98-A940-6741-84A1-7401BEA9D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ULA (Unidade Lógica Aritmética): Implementação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C9610-953C-8941-A69F-EFEB200C55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1" hangingPunct="1">
              <a:defRPr/>
            </a:pPr>
            <a:fld id="{F4A640EF-F0E2-4E49-9455-7E266BCEBB78}" type="slidenum">
              <a:rPr lang="pt-BR" altLang="en-US" smtClean="0">
                <a:solidFill>
                  <a:srgbClr val="000000"/>
                </a:solidFill>
                <a:cs typeface="Arial" panose="020B0604020202020204" pitchFamily="34" charset="0"/>
              </a:rPr>
              <a:pPr eaLnBrk="1" hangingPunct="1">
                <a:defRPr/>
              </a:pPr>
              <a:t>162</a:t>
            </a:fld>
            <a:endParaRPr lang="pt-BR" altLang="en-US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0540CC-4154-9047-8DCC-51FA5C848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1035912"/>
            <a:ext cx="3792652" cy="5207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38B561-B274-D54B-BCB8-215E11A0BF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77"/>
          <a:stretch/>
        </p:blipFill>
        <p:spPr>
          <a:xfrm>
            <a:off x="1550928" y="2631137"/>
            <a:ext cx="4011672" cy="370782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E9D3D9-F41A-194F-9BAB-D44E2B75DFB7}"/>
              </a:ext>
            </a:extLst>
          </p:cNvPr>
          <p:cNvSpPr txBox="1"/>
          <p:nvPr/>
        </p:nvSpPr>
        <p:spPr>
          <a:xfrm>
            <a:off x="1577204" y="2225019"/>
            <a:ext cx="378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Operações comuns de uma ULA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A330C5-47C6-E64B-919F-D32D89673B83}"/>
              </a:ext>
            </a:extLst>
          </p:cNvPr>
          <p:cNvSpPr txBox="1"/>
          <p:nvPr/>
        </p:nvSpPr>
        <p:spPr>
          <a:xfrm>
            <a:off x="517884" y="1112503"/>
            <a:ext cx="60353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A implementação da ULA consiste na interconexão de </a:t>
            </a:r>
          </a:p>
          <a:p>
            <a:pPr algn="ctr"/>
            <a:r>
              <a:rPr lang="pt-BR" dirty="0"/>
              <a:t>dos blocos que implementam as operações desejadas </a:t>
            </a:r>
          </a:p>
          <a:p>
            <a:pPr algn="ctr"/>
            <a:r>
              <a:rPr lang="pt-BR" dirty="0"/>
              <a:t>com controle apropriado</a:t>
            </a:r>
          </a:p>
        </p:txBody>
      </p:sp>
    </p:spTree>
    <p:extLst>
      <p:ext uri="{BB962C8B-B14F-4D97-AF65-F5344CB8AC3E}">
        <p14:creationId xmlns:p14="http://schemas.microsoft.com/office/powerpoint/2010/main" val="1603346143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541A-6E50-4E10-9A0D-0173EADF0A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219200"/>
            <a:ext cx="10566400" cy="1752600"/>
          </a:xfrm>
        </p:spPr>
        <p:txBody>
          <a:bodyPr/>
          <a:lstStyle/>
          <a:p>
            <a:pPr algn="ctr"/>
            <a:r>
              <a:rPr lang="pt-BR" dirty="0"/>
              <a:t>Deslocadores</a:t>
            </a:r>
            <a:br>
              <a:rPr lang="pt-BR" dirty="0"/>
            </a:br>
            <a:r>
              <a:rPr lang="pt-BR" dirty="0"/>
              <a:t>(</a:t>
            </a:r>
            <a:r>
              <a:rPr lang="pt-BR" dirty="0" err="1"/>
              <a:t>shifters</a:t>
            </a:r>
            <a:r>
              <a:rPr lang="pt-BR" dirty="0"/>
              <a:t>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84C4D2-BDDB-4D95-ABCE-83F2DFEC20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96F28-B373-4613-A3E5-37E376E1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hangingPunct="1">
              <a:defRPr/>
            </a:pPr>
            <a:fld id="{5BEF67B4-941F-4736-A122-66E8AE1B4197}" type="slidenum">
              <a:rPr lang="pt-BR" altLang="en-US" smtClean="0">
                <a:solidFill>
                  <a:srgbClr val="000000"/>
                </a:solidFill>
                <a:cs typeface="Arial" panose="020B0604020202020204" pitchFamily="34" charset="0"/>
              </a:rPr>
              <a:pPr eaLnBrk="1" hangingPunct="1">
                <a:defRPr/>
              </a:pPr>
              <a:t>163</a:t>
            </a:fld>
            <a:endParaRPr lang="pt-BR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308026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9866943-5D32-0D66-8775-D502F40C8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Deslocadores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330169A-DDD6-7FF8-BB8B-9E008D470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90600"/>
            <a:ext cx="11480800" cy="5334000"/>
          </a:xfrm>
        </p:spPr>
        <p:txBody>
          <a:bodyPr/>
          <a:lstStyle/>
          <a:p>
            <a:r>
              <a:rPr lang="pt-BR" dirty="0"/>
              <a:t>Como o nome indica, um circuito deslocador (</a:t>
            </a:r>
            <a:r>
              <a:rPr lang="pt-BR" dirty="0" err="1"/>
              <a:t>shifter</a:t>
            </a:r>
            <a:r>
              <a:rPr lang="pt-BR" dirty="0"/>
              <a:t>) desloca um número binário para a esquerda ou para a direita em um número especificado de posições. </a:t>
            </a:r>
          </a:p>
          <a:p>
            <a:r>
              <a:rPr lang="pt-BR" dirty="0"/>
              <a:t>Lembre-se:</a:t>
            </a:r>
          </a:p>
          <a:p>
            <a:pPr lvl="1"/>
            <a:r>
              <a:rPr lang="pt-BR" dirty="0"/>
              <a:t>Deslocar 1 bit para a esquerda é equivalente a multiplicar por 2.</a:t>
            </a:r>
          </a:p>
          <a:p>
            <a:pPr lvl="1"/>
            <a:r>
              <a:rPr lang="pt-BR" dirty="0"/>
              <a:t>Deslocar 1 bit para a direita é equivalente a dividir por 2.</a:t>
            </a:r>
          </a:p>
          <a:p>
            <a:r>
              <a:rPr lang="pt-BR" dirty="0"/>
              <a:t>Existem vários tipos de deslocadores comumente usados.</a:t>
            </a:r>
          </a:p>
          <a:p>
            <a:pPr lvl="1"/>
            <a:r>
              <a:rPr lang="pt-BR" b="1" dirty="0"/>
              <a:t>Deslocador lógico</a:t>
            </a:r>
            <a:r>
              <a:rPr lang="pt-BR" dirty="0"/>
              <a:t>: desloca o número para a esquerda (LSL) ou para a direita (LSR) e preenche os espaços vazios com 0’s.</a:t>
            </a:r>
          </a:p>
          <a:p>
            <a:pPr lvl="2"/>
            <a:r>
              <a:rPr lang="en-US" sz="1800" dirty="0">
                <a:effectLst/>
                <a:latin typeface="AdvOTbc475f09"/>
              </a:rPr>
              <a:t>Ex: 11001 LSR 2 </a:t>
            </a:r>
            <a:r>
              <a:rPr lang="en-US" sz="1800" dirty="0">
                <a:effectLst/>
                <a:latin typeface="AdvOTd877c31c"/>
              </a:rPr>
              <a:t>= </a:t>
            </a:r>
            <a:r>
              <a:rPr lang="en-US" sz="1800" dirty="0">
                <a:effectLst/>
                <a:latin typeface="AdvOTbc475f09"/>
              </a:rPr>
              <a:t>00110; 11001 LSL 2 </a:t>
            </a:r>
            <a:r>
              <a:rPr lang="en-US" sz="1800" dirty="0">
                <a:effectLst/>
                <a:latin typeface="AdvOTd877c31c"/>
              </a:rPr>
              <a:t>= </a:t>
            </a:r>
            <a:r>
              <a:rPr lang="en-US" sz="1800" dirty="0">
                <a:effectLst/>
                <a:latin typeface="AdvOTbc475f09"/>
              </a:rPr>
              <a:t>00100 </a:t>
            </a:r>
          </a:p>
          <a:p>
            <a:pPr lvl="1"/>
            <a:r>
              <a:rPr lang="en-US" b="1" dirty="0" err="1"/>
              <a:t>Deslocador</a:t>
            </a:r>
            <a:r>
              <a:rPr lang="en-US" b="1" dirty="0"/>
              <a:t> </a:t>
            </a:r>
            <a:r>
              <a:rPr lang="en-US" b="1" dirty="0" err="1"/>
              <a:t>aritmético</a:t>
            </a:r>
            <a:r>
              <a:rPr lang="en-US" dirty="0"/>
              <a:t>:  </a:t>
            </a:r>
            <a:r>
              <a:rPr lang="en-US" dirty="0" err="1"/>
              <a:t>funciona</a:t>
            </a:r>
            <a:r>
              <a:rPr lang="en-US" dirty="0"/>
              <a:t> </a:t>
            </a:r>
            <a:r>
              <a:rPr lang="en-US" dirty="0" err="1"/>
              <a:t>tal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um </a:t>
            </a:r>
            <a:r>
              <a:rPr lang="en-US" dirty="0" err="1"/>
              <a:t>deslocador</a:t>
            </a:r>
            <a:r>
              <a:rPr lang="en-US" dirty="0"/>
              <a:t> </a:t>
            </a:r>
            <a:r>
              <a:rPr lang="en-US" dirty="0" err="1"/>
              <a:t>lógico</a:t>
            </a:r>
            <a:r>
              <a:rPr lang="en-US" dirty="0"/>
              <a:t>, mas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deslocamentos</a:t>
            </a:r>
            <a:r>
              <a:rPr lang="en-US" dirty="0"/>
              <a:t> para a </a:t>
            </a:r>
            <a:r>
              <a:rPr lang="en-US" dirty="0" err="1"/>
              <a:t>direita</a:t>
            </a:r>
            <a:r>
              <a:rPr lang="en-US" dirty="0"/>
              <a:t> </a:t>
            </a:r>
            <a:r>
              <a:rPr lang="en-US" dirty="0" err="1"/>
              <a:t>preenche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bits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significativos</a:t>
            </a:r>
            <a:r>
              <a:rPr lang="en-US" dirty="0"/>
              <a:t> com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cópia</a:t>
            </a:r>
            <a:r>
              <a:rPr lang="en-US" dirty="0"/>
              <a:t> do </a:t>
            </a:r>
            <a:r>
              <a:rPr lang="en-US" dirty="0" err="1"/>
              <a:t>antigo</a:t>
            </a:r>
            <a:r>
              <a:rPr lang="en-US" dirty="0"/>
              <a:t> bit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significativo</a:t>
            </a:r>
            <a:r>
              <a:rPr lang="en-US" dirty="0"/>
              <a:t> (</a:t>
            </a:r>
            <a:r>
              <a:rPr lang="en-US" dirty="0" err="1"/>
              <a:t>msb</a:t>
            </a:r>
            <a:r>
              <a:rPr lang="en-US" dirty="0"/>
              <a:t>). </a:t>
            </a:r>
            <a:r>
              <a:rPr lang="en-US" dirty="0" err="1"/>
              <a:t>Isto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útil</a:t>
            </a:r>
            <a:r>
              <a:rPr lang="en-US" dirty="0"/>
              <a:t> para </a:t>
            </a:r>
            <a:r>
              <a:rPr lang="en-US" dirty="0" err="1"/>
              <a:t>multiplicar</a:t>
            </a:r>
            <a:r>
              <a:rPr lang="en-US" dirty="0"/>
              <a:t> e </a:t>
            </a:r>
            <a:r>
              <a:rPr lang="en-US" dirty="0" err="1"/>
              <a:t>dividir</a:t>
            </a:r>
            <a:r>
              <a:rPr lang="en-US" dirty="0"/>
              <a:t> </a:t>
            </a:r>
            <a:r>
              <a:rPr lang="en-US" dirty="0" err="1"/>
              <a:t>números</a:t>
            </a:r>
            <a:r>
              <a:rPr lang="en-US" dirty="0"/>
              <a:t> com </a:t>
            </a:r>
            <a:r>
              <a:rPr lang="en-US" dirty="0" err="1"/>
              <a:t>sinal</a:t>
            </a:r>
            <a:r>
              <a:rPr lang="en-US" dirty="0"/>
              <a:t>.</a:t>
            </a:r>
          </a:p>
          <a:p>
            <a:pPr lvl="2"/>
            <a:r>
              <a:rPr lang="en-US" sz="1800" dirty="0">
                <a:effectLst/>
                <a:latin typeface="AdvOTbc475f09"/>
              </a:rPr>
              <a:t>Ex: 11001 ASR 2 </a:t>
            </a:r>
            <a:r>
              <a:rPr lang="en-US" sz="1800" dirty="0">
                <a:effectLst/>
                <a:latin typeface="AdvOTd877c31c"/>
              </a:rPr>
              <a:t>= </a:t>
            </a:r>
            <a:r>
              <a:rPr lang="en-US" sz="1800" dirty="0">
                <a:effectLst/>
                <a:latin typeface="AdvOTbc475f09"/>
              </a:rPr>
              <a:t>11110; 11001 ASL 2 </a:t>
            </a:r>
            <a:r>
              <a:rPr lang="en-US" sz="1800" dirty="0">
                <a:effectLst/>
                <a:latin typeface="AdvOTd877c31c"/>
              </a:rPr>
              <a:t>= </a:t>
            </a:r>
            <a:r>
              <a:rPr lang="en-US" sz="1800" dirty="0">
                <a:effectLst/>
                <a:latin typeface="AdvOTbc475f09"/>
              </a:rPr>
              <a:t>00100</a:t>
            </a:r>
            <a:br>
              <a:rPr lang="en-US" sz="1800" dirty="0">
                <a:effectLst/>
                <a:latin typeface="AdvOTbc475f09"/>
              </a:rPr>
            </a:br>
            <a:endParaRPr lang="en-US" dirty="0"/>
          </a:p>
          <a:p>
            <a:pPr lvl="1"/>
            <a:endParaRPr lang="en-US" dirty="0">
              <a:effectLst/>
            </a:endParaRPr>
          </a:p>
          <a:p>
            <a:pPr marL="319087" lvl="1" indent="0">
              <a:buNone/>
            </a:pPr>
            <a:endParaRPr lang="pt-BR" dirty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05317748"/>
      </p:ext>
    </p:extLst>
  </p:cSld>
  <p:clrMapOvr>
    <a:masterClrMapping/>
  </p:clrMapOvr>
  <p:transition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7CB7D-3015-6120-D277-8590AFD67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609599"/>
            <a:ext cx="4285593" cy="935601"/>
          </a:xfrm>
          <a:solidFill>
            <a:schemeClr val="bg1"/>
          </a:solidFill>
        </p:spPr>
        <p:txBody>
          <a:bodyPr/>
          <a:lstStyle/>
          <a:p>
            <a:r>
              <a:rPr lang="pt-BR" dirty="0"/>
              <a:t>Deslocadores: </a:t>
            </a:r>
            <a:br>
              <a:rPr lang="pt-BR" dirty="0"/>
            </a:br>
            <a:endParaRPr lang="pt-B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2644BAE-5602-95B4-389E-8296DF4D0F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" y="1752600"/>
            <a:ext cx="4361793" cy="4724400"/>
          </a:xfrm>
          <a:solidFill>
            <a:schemeClr val="bg1"/>
          </a:solidFill>
        </p:spPr>
        <p:txBody>
          <a:bodyPr/>
          <a:lstStyle/>
          <a:p>
            <a:r>
              <a:rPr lang="pt-BR" sz="2400" dirty="0"/>
              <a:t>Implementação com multiplexadores:</a:t>
            </a:r>
          </a:p>
          <a:p>
            <a:pPr lvl="1"/>
            <a:r>
              <a:rPr lang="pt-BR" dirty="0"/>
              <a:t>Primeira coluna: deslocamento lógico para a esquerda.</a:t>
            </a:r>
          </a:p>
          <a:p>
            <a:pPr lvl="1"/>
            <a:r>
              <a:rPr lang="pt-BR" dirty="0"/>
              <a:t>Segunda coluna: deslocamento lógico para a direita.</a:t>
            </a:r>
          </a:p>
          <a:p>
            <a:pPr lvl="1"/>
            <a:r>
              <a:rPr lang="pt-BR" dirty="0"/>
              <a:t>Terceira coluna: deslocamento aritmético para a direita.</a:t>
            </a:r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19FEC4-7433-F753-F991-2A4DCAE126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761E6-9DC3-7754-FEE5-3C120ACCB6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165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97A9EB-ACF9-D4F4-722B-F5C53A7D7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993" y="381000"/>
            <a:ext cx="7772400" cy="622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95850"/>
      </p:ext>
    </p:extLst>
  </p:cSld>
  <p:clrMapOvr>
    <a:masterClrMapping/>
  </p:clrMapOvr>
  <p:transition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4FE60-968E-164B-9377-BC3A0D264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62000"/>
          </a:xfrm>
        </p:spPr>
        <p:txBody>
          <a:bodyPr/>
          <a:lstStyle/>
          <a:p>
            <a:r>
              <a:rPr lang="pt-PT" b="1" dirty="0"/>
              <a:t>Leitura obrigatória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2ACE0-B0C1-DE41-AB11-537FBB9AD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82157"/>
            <a:ext cx="11480800" cy="5418643"/>
          </a:xfrm>
        </p:spPr>
        <p:txBody>
          <a:bodyPr/>
          <a:lstStyle/>
          <a:p>
            <a:r>
              <a:rPr lang="pt-BR" dirty="0">
                <a:solidFill>
                  <a:srgbClr val="0432FF"/>
                </a:solidFill>
              </a:rPr>
              <a:t>Para essa semana ler do livro indicado (Harris &amp; Harris):</a:t>
            </a:r>
          </a:p>
          <a:p>
            <a:pPr lvl="1"/>
            <a:r>
              <a:rPr lang="pt-BR" dirty="0"/>
              <a:t>Capítulo 1 inteiro. </a:t>
            </a:r>
          </a:p>
          <a:p>
            <a:pPr lvl="1"/>
            <a:r>
              <a:rPr lang="pt-BR" dirty="0"/>
              <a:t>Capítulo 2 inteiro.</a:t>
            </a:r>
          </a:p>
          <a:p>
            <a:pPr lvl="1"/>
            <a:r>
              <a:rPr lang="pt-BR" dirty="0"/>
              <a:t>Capítulo 5: seção 5.1 e 5.2.</a:t>
            </a:r>
          </a:p>
          <a:p>
            <a:pPr lvl="1"/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30914-DDCB-8244-B796-32EF5BABCB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A640EF-F0E2-4E49-9455-7E266BCEBB78}" type="slidenum">
              <a:rPr lang="en-US" altLang="en-US" smtClean="0"/>
              <a:pPr>
                <a:defRPr/>
              </a:pPr>
              <a:t>166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059757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323594FA-E141-4234-AE05-360401972BE7}" type="slidenum">
              <a:rPr lang="en-US" altLang="en-US">
                <a:solidFill>
                  <a:srgbClr val="000000"/>
                </a:solidFill>
                <a:ea typeface="+mn-ea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17</a:t>
            </a:fld>
            <a:endParaRPr lang="en-US" altLang="en-US">
              <a:solidFill>
                <a:srgbClr val="000000"/>
              </a:solidFill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99656" y="6495148"/>
            <a:ext cx="66527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000000"/>
                </a:solidFill>
                <a:latin typeface="Calibri"/>
                <a:ea typeface="+mn-ea"/>
                <a:cs typeface="Calibri"/>
              </a:rPr>
              <a:t>Fonte: http://</a:t>
            </a:r>
            <a:r>
              <a:rPr lang="en-US" sz="1000" dirty="0" err="1">
                <a:solidFill>
                  <a:srgbClr val="000000"/>
                </a:solidFill>
                <a:latin typeface="Calibri"/>
                <a:ea typeface="+mn-ea"/>
                <a:cs typeface="Calibri"/>
              </a:rPr>
              <a:t>sm.pcmag.com</a:t>
            </a:r>
            <a:r>
              <a:rPr lang="en-US" sz="1000" dirty="0">
                <a:solidFill>
                  <a:srgbClr val="000000"/>
                </a:solidFill>
                <a:latin typeface="Calibri"/>
                <a:ea typeface="+mn-ea"/>
                <a:cs typeface="Calibri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Calibri"/>
                <a:ea typeface="+mn-ea"/>
                <a:cs typeface="Calibri"/>
              </a:rPr>
              <a:t>pcmag_uk</a:t>
            </a:r>
            <a:r>
              <a:rPr lang="en-US" sz="1000" dirty="0">
                <a:solidFill>
                  <a:srgbClr val="000000"/>
                </a:solidFill>
                <a:latin typeface="Calibri"/>
                <a:ea typeface="+mn-ea"/>
                <a:cs typeface="Calibri"/>
              </a:rPr>
              <a:t>/photo/g/google-self-driving-car-the-guts/google-self-driving-car-the-guts_dwx8.jpg</a:t>
            </a:r>
          </a:p>
        </p:txBody>
      </p:sp>
      <p:pic>
        <p:nvPicPr>
          <p:cNvPr id="7" name="Picture 6" descr="google-self-driving-car-the-guts_dwx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0" y="1268760"/>
            <a:ext cx="6985000" cy="46609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ECA5069-043D-CCFD-7D0E-3162D37627EC}"/>
              </a:ext>
            </a:extLst>
          </p:cNvPr>
          <p:cNvSpPr txBox="1">
            <a:spLocks/>
          </p:cNvSpPr>
          <p:nvPr/>
        </p:nvSpPr>
        <p:spPr bwMode="auto">
          <a:xfrm>
            <a:off x="152400" y="242540"/>
            <a:ext cx="11887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r>
              <a:rPr lang="pt-BR" dirty="0">
                <a:latin typeface="Garamond" charset="0"/>
              </a:rPr>
              <a:t>Projetos Diferentes para Diferentes Objetivos</a:t>
            </a:r>
            <a:endParaRPr lang="pt-BR" kern="0" dirty="0"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138967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A017A1A1-9740-624C-9AC8-09C54EEEF760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18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sp>
        <p:nvSpPr>
          <p:cNvPr id="145412" name="TextBox 4"/>
          <p:cNvSpPr txBox="1">
            <a:spLocks noChangeArrowheads="1"/>
          </p:cNvSpPr>
          <p:nvPr/>
        </p:nvSpPr>
        <p:spPr bwMode="auto">
          <a:xfrm>
            <a:off x="3175992" y="6535738"/>
            <a:ext cx="46482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1000" dirty="0" err="1">
                <a:solidFill>
                  <a:srgbClr val="000000"/>
                </a:solidFill>
                <a:latin typeface="Calibri" charset="0"/>
              </a:rPr>
              <a:t>Fonte</a:t>
            </a:r>
            <a:r>
              <a:rPr lang="de-CH" sz="1000" dirty="0">
                <a:solidFill>
                  <a:srgbClr val="000000"/>
                </a:solidFill>
                <a:latin typeface="Calibri" charset="0"/>
              </a:rPr>
              <a:t>: http://</a:t>
            </a:r>
            <a:r>
              <a:rPr lang="de-CH" sz="1000" dirty="0" err="1">
                <a:solidFill>
                  <a:srgbClr val="000000"/>
                </a:solidFill>
                <a:latin typeface="Calibri" charset="0"/>
              </a:rPr>
              <a:t>datacentervoice.com</a:t>
            </a:r>
            <a:r>
              <a:rPr lang="de-CH" sz="1000" dirty="0">
                <a:solidFill>
                  <a:srgbClr val="000000"/>
                </a:solidFill>
                <a:latin typeface="Calibri" charset="0"/>
              </a:rPr>
              <a:t>/</a:t>
            </a:r>
            <a:r>
              <a:rPr lang="de-CH" sz="1000" dirty="0" err="1">
                <a:solidFill>
                  <a:srgbClr val="000000"/>
                </a:solidFill>
                <a:latin typeface="Calibri" charset="0"/>
              </a:rPr>
              <a:t>wp</a:t>
            </a:r>
            <a:r>
              <a:rPr lang="de-CH" sz="1000" dirty="0">
                <a:solidFill>
                  <a:srgbClr val="000000"/>
                </a:solidFill>
                <a:latin typeface="Calibri" charset="0"/>
              </a:rPr>
              <a:t>-content/</a:t>
            </a:r>
            <a:r>
              <a:rPr lang="de-CH" sz="1000" dirty="0" err="1">
                <a:solidFill>
                  <a:srgbClr val="000000"/>
                </a:solidFill>
                <a:latin typeface="Calibri" charset="0"/>
              </a:rPr>
              <a:t>uploads</a:t>
            </a:r>
            <a:r>
              <a:rPr lang="de-CH" sz="1000" dirty="0">
                <a:solidFill>
                  <a:srgbClr val="000000"/>
                </a:solidFill>
                <a:latin typeface="Calibri" charset="0"/>
              </a:rPr>
              <a:t>/2015/10/</a:t>
            </a:r>
            <a:r>
              <a:rPr lang="de-CH" sz="1000" dirty="0" err="1">
                <a:solidFill>
                  <a:srgbClr val="000000"/>
                </a:solidFill>
                <a:latin typeface="Calibri" charset="0"/>
              </a:rPr>
              <a:t>data-center.jpg</a:t>
            </a:r>
            <a:endParaRPr lang="de-CH" sz="1000" dirty="0">
              <a:solidFill>
                <a:srgbClr val="000000"/>
              </a:solidFill>
              <a:latin typeface="Calibri" charset="0"/>
            </a:endParaRPr>
          </a:p>
        </p:txBody>
      </p:sp>
      <p:pic>
        <p:nvPicPr>
          <p:cNvPr id="145413" name="Picture 7" descr="data-cen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1007995"/>
            <a:ext cx="7849487" cy="5229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0A619C5-E790-9898-3976-5BCE94E55BB3}"/>
              </a:ext>
            </a:extLst>
          </p:cNvPr>
          <p:cNvSpPr txBox="1">
            <a:spLocks/>
          </p:cNvSpPr>
          <p:nvPr/>
        </p:nvSpPr>
        <p:spPr bwMode="auto">
          <a:xfrm>
            <a:off x="228600" y="152400"/>
            <a:ext cx="11887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r>
              <a:rPr lang="pt-BR" dirty="0">
                <a:latin typeface="Garamond" charset="0"/>
              </a:rPr>
              <a:t>Projetos Diferentes para Diferentes Objetivos</a:t>
            </a:r>
            <a:endParaRPr lang="pt-BR" kern="0" dirty="0"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79707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A017A1A1-9740-624C-9AC8-09C54EEEF760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19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sp>
        <p:nvSpPr>
          <p:cNvPr id="145412" name="TextBox 4"/>
          <p:cNvSpPr txBox="1">
            <a:spLocks noChangeArrowheads="1"/>
          </p:cNvSpPr>
          <p:nvPr/>
        </p:nvSpPr>
        <p:spPr bwMode="auto">
          <a:xfrm>
            <a:off x="2460104" y="6495148"/>
            <a:ext cx="594015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CH" sz="1000" dirty="0" err="1">
                <a:solidFill>
                  <a:srgbClr val="000000"/>
                </a:solidFill>
                <a:latin typeface="Calibri" charset="0"/>
              </a:rPr>
              <a:t>Fonte</a:t>
            </a:r>
            <a:r>
              <a:rPr lang="de-CH" sz="1000" dirty="0">
                <a:solidFill>
                  <a:srgbClr val="000000"/>
                </a:solidFill>
                <a:latin typeface="Calibri" charset="0"/>
              </a:rPr>
              <a:t>: https://</a:t>
            </a:r>
            <a:r>
              <a:rPr lang="de-CH" sz="1000" dirty="0" err="1">
                <a:solidFill>
                  <a:srgbClr val="000000"/>
                </a:solidFill>
                <a:latin typeface="Calibri" charset="0"/>
              </a:rPr>
              <a:t>fossbytes.com</a:t>
            </a:r>
            <a:r>
              <a:rPr lang="de-CH" sz="1000" dirty="0">
                <a:solidFill>
                  <a:srgbClr val="000000"/>
                </a:solidFill>
                <a:latin typeface="Calibri" charset="0"/>
              </a:rPr>
              <a:t>/</a:t>
            </a:r>
            <a:r>
              <a:rPr lang="de-CH" sz="1000" dirty="0" err="1">
                <a:solidFill>
                  <a:srgbClr val="000000"/>
                </a:solidFill>
                <a:latin typeface="Calibri" charset="0"/>
              </a:rPr>
              <a:t>wp</a:t>
            </a:r>
            <a:r>
              <a:rPr lang="de-CH" sz="1000" dirty="0">
                <a:solidFill>
                  <a:srgbClr val="000000"/>
                </a:solidFill>
                <a:latin typeface="Calibri" charset="0"/>
              </a:rPr>
              <a:t>-content/</a:t>
            </a:r>
            <a:r>
              <a:rPr lang="de-CH" sz="1000" dirty="0" err="1">
                <a:solidFill>
                  <a:srgbClr val="000000"/>
                </a:solidFill>
                <a:latin typeface="Calibri" charset="0"/>
              </a:rPr>
              <a:t>uploads</a:t>
            </a:r>
            <a:r>
              <a:rPr lang="de-CH" sz="1000" dirty="0">
                <a:solidFill>
                  <a:srgbClr val="000000"/>
                </a:solidFill>
                <a:latin typeface="Calibri" charset="0"/>
              </a:rPr>
              <a:t>/2015/06/Supercomputer-TIANHE2-china.jpg</a:t>
            </a:r>
          </a:p>
        </p:txBody>
      </p:sp>
      <p:pic>
        <p:nvPicPr>
          <p:cNvPr id="2" name="Picture 1" descr="Supercomputer-TIANHE2-chin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16484"/>
            <a:ext cx="9144000" cy="497681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A68AD78-A4AE-009D-8542-62AF0124A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11887200" cy="685800"/>
          </a:xfrm>
        </p:spPr>
        <p:txBody>
          <a:bodyPr/>
          <a:lstStyle/>
          <a:p>
            <a:r>
              <a:rPr lang="pt-BR" dirty="0">
                <a:latin typeface="Garamond" charset="0"/>
              </a:rPr>
              <a:t>Projetos Diferentes para Diferentes Objetivos</a:t>
            </a:r>
          </a:p>
        </p:txBody>
      </p:sp>
    </p:spTree>
    <p:extLst>
      <p:ext uri="{BB962C8B-B14F-4D97-AF65-F5344CB8AC3E}">
        <p14:creationId xmlns:p14="http://schemas.microsoft.com/office/powerpoint/2010/main" val="334353987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3BA09-A2EE-3844-B059-E422B8266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Componentes do Curso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FC1F9-6360-6741-B633-D4DA20B82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1"/>
            <a:ext cx="11480800" cy="5193723"/>
          </a:xfrm>
        </p:spPr>
        <p:txBody>
          <a:bodyPr/>
          <a:lstStyle/>
          <a:p>
            <a:pPr marL="457200" indent="-457200">
              <a:buSzPct val="100000"/>
              <a:buFont typeface="+mj-lt"/>
              <a:buAutoNum type="arabicPeriod"/>
            </a:pPr>
            <a:r>
              <a:rPr lang="pt-BR" dirty="0"/>
              <a:t>Aulas. 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pt-BR" dirty="0"/>
              <a:t>Leituras de textos recomendados e indicação de material de apoio.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pt-BR" dirty="0"/>
              <a:t>Trabalhos práticos.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pt-BR" dirty="0"/>
              <a:t>Provas.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O material recomendado será indicado na página da disciplina no sistema AVA.</a:t>
            </a:r>
          </a:p>
          <a:p>
            <a:endParaRPr lang="pt-BR" dirty="0"/>
          </a:p>
          <a:p>
            <a:r>
              <a:rPr lang="pt-BR" dirty="0"/>
              <a:t>Avaliação: </a:t>
            </a:r>
            <a:r>
              <a:rPr lang="pt-BR" dirty="0">
                <a:latin typeface="Calibri Light" panose="020F0302020204030204" pitchFamily="34" charset="0"/>
                <a:cs typeface="Calibri Light" panose="020F0302020204030204" pitchFamily="34" charset="0"/>
              </a:rPr>
              <a:t>A nota final será computada de acordo com a média aritmética de duas avaliações parciais: (A1 + A2)/2. Para cada avaliação parcial (A1 e A2) serão aplicados uma prova e um ou mais trabalhos.  A prova contabilizará 90% da avaliação parcial e os trabalhos contabilizarão os outros 10%. </a:t>
            </a:r>
          </a:p>
          <a:p>
            <a:endParaRPr lang="pt-BR" dirty="0"/>
          </a:p>
          <a:p>
            <a:pPr marL="0" indent="0">
              <a:buNone/>
            </a:pPr>
            <a:endParaRPr lang="pt-BR" dirty="0">
              <a:solidFill>
                <a:srgbClr val="0432FF"/>
              </a:solidFill>
            </a:endParaRP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3B686-3B51-C548-A14B-27E12E3014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8B4CFEE-25D5-DC48-9A59-E64EDB0BFF00}" type="slidenum">
              <a:rPr lang="pt-BR" altLang="en-US" smtClean="0"/>
              <a:pPr>
                <a:defRPr/>
              </a:pPr>
              <a:t>2</a:t>
            </a:fld>
            <a:endParaRPr lang="pt-BR" altLang="en-US" dirty="0"/>
          </a:p>
        </p:txBody>
      </p:sp>
    </p:spTree>
    <p:extLst>
      <p:ext uri="{BB962C8B-B14F-4D97-AF65-F5344CB8AC3E}">
        <p14:creationId xmlns:p14="http://schemas.microsoft.com/office/powerpoint/2010/main" val="76280760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AC13-75FD-F04B-B045-753B2712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62000"/>
          </a:xfrm>
        </p:spPr>
        <p:txBody>
          <a:bodyPr/>
          <a:lstStyle/>
          <a:p>
            <a:r>
              <a:rPr lang="pt-BR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9A30C1-5CC7-2440-ACE0-5C8A333464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799" y="914400"/>
            <a:ext cx="11576052" cy="5791200"/>
          </a:xfrm>
        </p:spPr>
        <p:txBody>
          <a:bodyPr/>
          <a:lstStyle/>
          <a:p>
            <a:pPr marL="457200" indent="-457200">
              <a:buSzPct val="100000"/>
              <a:buFont typeface="+mj-lt"/>
              <a:buAutoNum type="arabicPeriod"/>
            </a:pPr>
            <a:r>
              <a:rPr lang="pt-BR" sz="2400" dirty="0"/>
              <a:t>Introdução.</a:t>
            </a:r>
          </a:p>
          <a:p>
            <a:pPr lvl="1"/>
            <a:r>
              <a:rPr lang="pt-BR" sz="2000" dirty="0"/>
              <a:t>Arquitetura de Computadores.</a:t>
            </a:r>
          </a:p>
          <a:p>
            <a:pPr lvl="1"/>
            <a:r>
              <a:rPr lang="pt-BR" sz="2000" dirty="0"/>
              <a:t>Organização geral de um computador.</a:t>
            </a:r>
          </a:p>
          <a:p>
            <a:pPr lvl="1"/>
            <a:r>
              <a:rPr lang="pt-BR" sz="2000" dirty="0"/>
              <a:t>Como computadores são projetados.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C00000"/>
                </a:solidFill>
              </a:rPr>
              <a:t>Abstração Digital.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pt-BR" sz="2400" dirty="0">
                <a:ea typeface="ＭＳ Ｐゴシック" pitchFamily="-106" charset="-128"/>
              </a:rPr>
              <a:t>Sistemas de Numeração.</a:t>
            </a:r>
            <a:endParaRPr lang="pt-BR" sz="2400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pt-BR" sz="2400" dirty="0"/>
              <a:t>Blocos fundamentais de construção de computadores.</a:t>
            </a:r>
          </a:p>
          <a:p>
            <a:pPr lvl="1"/>
            <a:r>
              <a:rPr lang="pt-BR" altLang="en-US" sz="2000" dirty="0">
                <a:ea typeface="ＭＳ Ｐゴシック" panose="020B0600070205080204" pitchFamily="34" charset="-128"/>
              </a:rPr>
              <a:t>Transístores.</a:t>
            </a:r>
          </a:p>
          <a:p>
            <a:pPr lvl="1"/>
            <a:r>
              <a:rPr lang="pt-BR" altLang="en-US" sz="2000" dirty="0">
                <a:ea typeface="ＭＳ Ｐゴシック" panose="020B0600070205080204" pitchFamily="34" charset="-128"/>
              </a:rPr>
              <a:t>Portas lógicas.</a:t>
            </a:r>
          </a:p>
          <a:p>
            <a:pPr lvl="1"/>
            <a:r>
              <a:rPr lang="pt-BR" altLang="en-US" sz="2000" dirty="0">
                <a:ea typeface="ＭＳ Ｐゴシック" panose="020B0600070205080204" pitchFamily="34" charset="-128"/>
              </a:rPr>
              <a:t>Circuitos combinacionais.</a:t>
            </a:r>
          </a:p>
          <a:p>
            <a:pPr lvl="1"/>
            <a:r>
              <a:rPr lang="pt-BR" altLang="en-US" sz="2000" dirty="0">
                <a:ea typeface="ＭＳ Ｐゴシック" panose="020B0600070205080204" pitchFamily="34" charset="-128"/>
              </a:rPr>
              <a:t>Álgebra Booleana.</a:t>
            </a:r>
          </a:p>
          <a:p>
            <a:pPr lvl="1"/>
            <a:r>
              <a:rPr lang="pt-BR" altLang="en-US" sz="2000" dirty="0">
                <a:ea typeface="ＭＳ Ｐゴシック" panose="020B0600070205080204" pitchFamily="34" charset="-128"/>
              </a:rPr>
              <a:t>Mapas de </a:t>
            </a:r>
            <a:r>
              <a:rPr lang="pt-BR" altLang="en-US" sz="2000" dirty="0" err="1">
                <a:ea typeface="ＭＳ Ｐゴシック" panose="020B0600070205080204" pitchFamily="34" charset="-128"/>
              </a:rPr>
              <a:t>Karnaugh</a:t>
            </a:r>
            <a:r>
              <a:rPr lang="pt-BR" altLang="en-US" sz="2000" dirty="0">
                <a:ea typeface="ＭＳ Ｐゴシック" panose="020B0600070205080204" pitchFamily="34" charset="-128"/>
              </a:rPr>
              <a:t>.</a:t>
            </a:r>
          </a:p>
          <a:p>
            <a:pPr lvl="1"/>
            <a:r>
              <a:rPr lang="pt-BR" altLang="en-US" sz="2000" dirty="0">
                <a:ea typeface="ＭＳ Ｐゴシック" panose="020B0600070205080204" pitchFamily="34" charset="-128"/>
              </a:rPr>
              <a:t>Usando funções booleanas para representar circuitos combinacionais.</a:t>
            </a:r>
          </a:p>
          <a:p>
            <a:pPr lvl="1"/>
            <a:r>
              <a:rPr lang="pt-BR" altLang="en-US" sz="2000" dirty="0">
                <a:ea typeface="ＭＳ Ｐゴシック" panose="020B0600070205080204" pitchFamily="34" charset="-128"/>
              </a:rPr>
              <a:t>Circuitos Combinacionais usados em Computadores Modernos.</a:t>
            </a:r>
          </a:p>
          <a:p>
            <a:pPr lvl="1"/>
            <a:r>
              <a:rPr lang="pt-BR" altLang="en-US" sz="2000" dirty="0">
                <a:ea typeface="ＭＳ Ｐゴシック" panose="020B0600070205080204" pitchFamily="34" charset="-128"/>
              </a:rPr>
              <a:t>Temporização de Circuitos </a:t>
            </a:r>
            <a:r>
              <a:rPr lang="pt-BR" altLang="en-US" sz="2000" dirty="0" err="1">
                <a:ea typeface="ＭＳ Ｐゴシック" panose="020B0600070205080204" pitchFamily="34" charset="-128"/>
              </a:rPr>
              <a:t>Combinacionais</a:t>
            </a:r>
            <a:r>
              <a:rPr lang="pt-BR" altLang="en-US" sz="2000" dirty="0">
                <a:ea typeface="ＭＳ Ｐゴシック" panose="020B0600070205080204" pitchFamily="34" charset="-128"/>
              </a:rPr>
              <a:t>.</a:t>
            </a:r>
          </a:p>
          <a:p>
            <a:pPr marL="344487" lvl="1" indent="0">
              <a:buNone/>
            </a:pPr>
            <a:endParaRPr lang="pt-BR" altLang="en-US" sz="2000" dirty="0">
              <a:ea typeface="ＭＳ Ｐゴシック" panose="020B0600070205080204" pitchFamily="34" charset="-128"/>
            </a:endParaRPr>
          </a:p>
          <a:p>
            <a:pPr marL="344487" lvl="1" indent="0">
              <a:buNone/>
            </a:pPr>
            <a:endParaRPr lang="pt-BR" sz="2000" dirty="0"/>
          </a:p>
          <a:p>
            <a:pPr lvl="1"/>
            <a:endParaRPr lang="pt-BR" sz="2000" dirty="0"/>
          </a:p>
          <a:p>
            <a:pPr lvl="1"/>
            <a:endParaRPr lang="pt-BR" sz="2000" dirty="0"/>
          </a:p>
          <a:p>
            <a:endParaRPr lang="pt-BR" sz="2000" dirty="0"/>
          </a:p>
          <a:p>
            <a:pPr lvl="1"/>
            <a:endParaRPr lang="pt-BR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3462B-09DC-8447-868A-DB7FB040D3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8B4CFEE-25D5-DC48-9A59-E64EDB0BFF00}" type="slidenum">
              <a:rPr lang="pt-BR" altLang="en-US" smtClean="0"/>
              <a:pPr>
                <a:defRPr/>
              </a:pPr>
              <a:t>20</a:t>
            </a:fld>
            <a:endParaRPr lang="pt-BR" altLang="en-US" dirty="0"/>
          </a:p>
        </p:txBody>
      </p:sp>
    </p:spTree>
    <p:extLst>
      <p:ext uri="{BB962C8B-B14F-4D97-AF65-F5344CB8AC3E}">
        <p14:creationId xmlns:p14="http://schemas.microsoft.com/office/powerpoint/2010/main" val="269997838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6">
            <a:extLst>
              <a:ext uri="{FF2B5EF4-FFF2-40B4-BE49-F238E27FC236}">
                <a16:creationId xmlns:a16="http://schemas.microsoft.com/office/drawing/2014/main" id="{425F47AE-C39C-438B-9E19-3E95DB621AE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47700" y="1447800"/>
            <a:ext cx="10896600" cy="1524000"/>
          </a:xfrm>
        </p:spPr>
        <p:txBody>
          <a:bodyPr/>
          <a:lstStyle/>
          <a:p>
            <a:pPr algn="ctr"/>
            <a:r>
              <a:rPr lang="pt-BR" sz="4400" dirty="0"/>
              <a:t>Abstração Digital</a:t>
            </a:r>
            <a:br>
              <a:rPr lang="pt-BR" sz="4000" dirty="0"/>
            </a:br>
            <a:endParaRPr lang="pt-BR" altLang="en-US" sz="4000" dirty="0">
              <a:ea typeface="ＭＳ Ｐゴシック" panose="020B0600070205080204" pitchFamily="34" charset="-128"/>
            </a:endParaRPr>
          </a:p>
        </p:txBody>
      </p:sp>
      <p:sp>
        <p:nvSpPr>
          <p:cNvPr id="76804" name="Slide Number Placeholder 3">
            <a:extLst>
              <a:ext uri="{FF2B5EF4-FFF2-40B4-BE49-F238E27FC236}">
                <a16:creationId xmlns:a16="http://schemas.microsoft.com/office/drawing/2014/main" id="{EAE84B8E-558A-4B8A-B756-17D118225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None/>
              <a:defRPr/>
            </a:pPr>
            <a:fld id="{47A827D4-048D-421E-960B-AA313C4B0F1A}" type="slidenum">
              <a:rPr lang="pt-BR" altLang="en-US" sz="1200" smtClean="0">
                <a:solidFill>
                  <a:srgbClr val="000000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None/>
                <a:defRPr/>
              </a:pPr>
              <a:t>21</a:t>
            </a:fld>
            <a:endParaRPr lang="pt-BR" altLang="en-US" sz="1200" dirty="0">
              <a:solidFill>
                <a:srgbClr val="000000"/>
              </a:solidFill>
              <a:latin typeface="Garamond" panose="02020404030301010803" pitchFamily="18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A4AF4E-7204-8648-9632-02517A90AE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sz="3600" u="sng" dirty="0"/>
              <a:t>Uma Revisão</a:t>
            </a:r>
          </a:p>
        </p:txBody>
      </p:sp>
    </p:spTree>
    <p:extLst>
      <p:ext uri="{BB962C8B-B14F-4D97-AF65-F5344CB8AC3E}">
        <p14:creationId xmlns:p14="http://schemas.microsoft.com/office/powerpoint/2010/main" val="161132563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155CF-4112-28A3-B2D6-45A8D1F1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 Que Caracteriza um Sistema Digital?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3FAF3-DACD-53FA-82A4-7434FE77C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97528"/>
            <a:ext cx="11480800" cy="5250871"/>
          </a:xfrm>
        </p:spPr>
        <p:txBody>
          <a:bodyPr/>
          <a:lstStyle/>
          <a:p>
            <a:r>
              <a:rPr lang="pt-PT" b="0" i="0" u="none" strike="noStrike" dirty="0">
                <a:solidFill>
                  <a:srgbClr val="374151"/>
                </a:solidFill>
                <a:effectLst/>
              </a:rPr>
              <a:t>Um Sistema </a:t>
            </a:r>
            <a:r>
              <a:rPr lang="pt-PT" dirty="0">
                <a:solidFill>
                  <a:srgbClr val="374151"/>
                </a:solidFill>
              </a:rPr>
              <a:t>D</a:t>
            </a:r>
            <a:r>
              <a:rPr lang="pt-PT" b="0" i="0" u="none" strike="noStrike" dirty="0">
                <a:solidFill>
                  <a:srgbClr val="374151"/>
                </a:solidFill>
                <a:effectLst/>
              </a:rPr>
              <a:t>igital (SD) é caracterizado por sua capacidade de processar informações</a:t>
            </a:r>
            <a:r>
              <a:rPr lang="pt-PT" dirty="0">
                <a:solidFill>
                  <a:srgbClr val="374151"/>
                </a:solidFill>
              </a:rPr>
              <a:t> representadas</a:t>
            </a:r>
            <a:r>
              <a:rPr lang="pt-PT" b="0" i="0" u="none" strike="noStrike" dirty="0">
                <a:solidFill>
                  <a:srgbClr val="374151"/>
                </a:solidFill>
                <a:effectLst/>
              </a:rPr>
              <a:t> usando apenas dois níveis (ou </a:t>
            </a:r>
            <a:r>
              <a:rPr lang="pt-PT" dirty="0">
                <a:solidFill>
                  <a:srgbClr val="374151"/>
                </a:solidFill>
              </a:rPr>
              <a:t>val</a:t>
            </a:r>
            <a:r>
              <a:rPr lang="pt-PT" b="0" i="0" u="none" strike="noStrike" dirty="0">
                <a:solidFill>
                  <a:srgbClr val="374151"/>
                </a:solidFill>
                <a:effectLst/>
              </a:rPr>
              <a:t>ores) de alguma grandeza física, </a:t>
            </a:r>
            <a:r>
              <a:rPr lang="pt-PT" dirty="0">
                <a:solidFill>
                  <a:srgbClr val="374151"/>
                </a:solidFill>
              </a:rPr>
              <a:t>aos quais associamos simbolicamente os</a:t>
            </a:r>
            <a:r>
              <a:rPr lang="pt-PT" b="0" i="0" u="none" strike="noStrike" dirty="0">
                <a:solidFill>
                  <a:srgbClr val="374151"/>
                </a:solidFill>
                <a:effectLst/>
              </a:rPr>
              <a:t> dígitos binários </a:t>
            </a:r>
            <a:r>
              <a:rPr lang="pt-PT" b="1" i="0" u="none" strike="noStrike" dirty="0">
                <a:solidFill>
                  <a:srgbClr val="0432FF"/>
                </a:solidFill>
                <a:effectLst/>
              </a:rPr>
              <a:t>0</a:t>
            </a:r>
            <a:r>
              <a:rPr lang="pt-PT" b="0" i="0" u="none" strike="noStrike" dirty="0">
                <a:solidFill>
                  <a:srgbClr val="374151"/>
                </a:solidFill>
                <a:effectLst/>
              </a:rPr>
              <a:t> e </a:t>
            </a:r>
            <a:r>
              <a:rPr lang="pt-PT" b="1" i="0" u="none" strike="noStrike" dirty="0">
                <a:solidFill>
                  <a:srgbClr val="0432FF"/>
                </a:solidFill>
                <a:effectLst/>
              </a:rPr>
              <a:t>1</a:t>
            </a:r>
            <a:r>
              <a:rPr lang="pt-PT" b="0" i="0" u="none" strike="noStrike" dirty="0">
                <a:solidFill>
                  <a:srgbClr val="374151"/>
                </a:solidFill>
                <a:effectLst/>
              </a:rPr>
              <a:t>.</a:t>
            </a:r>
          </a:p>
          <a:p>
            <a:endParaRPr lang="pt-PT" dirty="0">
              <a:solidFill>
                <a:srgbClr val="374151"/>
              </a:solidFill>
            </a:endParaRPr>
          </a:p>
          <a:p>
            <a:r>
              <a:rPr lang="pt-PT" b="0" i="0" u="none" strike="noStrike" dirty="0">
                <a:solidFill>
                  <a:srgbClr val="374151"/>
                </a:solidFill>
                <a:effectLst/>
              </a:rPr>
              <a:t>A grandeza física usada depende da tecnologia, mas as mais comuns são a tensão e a corrente elétrica. </a:t>
            </a:r>
          </a:p>
          <a:p>
            <a:endParaRPr lang="pt-PT" dirty="0">
              <a:solidFill>
                <a:srgbClr val="374151"/>
              </a:solidFill>
            </a:endParaRPr>
          </a:p>
          <a:p>
            <a:r>
              <a:rPr lang="pt-PT" dirty="0">
                <a:solidFill>
                  <a:srgbClr val="374151"/>
                </a:solidFill>
              </a:rPr>
              <a:t>Portanto, S</a:t>
            </a:r>
            <a:r>
              <a:rPr lang="pt-PT" b="0" i="0" u="none" strike="noStrike" dirty="0">
                <a:solidFill>
                  <a:srgbClr val="374151"/>
                </a:solidFill>
                <a:effectLst/>
              </a:rPr>
              <a:t>istemas </a:t>
            </a:r>
            <a:r>
              <a:rPr lang="pt-PT" dirty="0">
                <a:solidFill>
                  <a:srgbClr val="374151"/>
                </a:solidFill>
              </a:rPr>
              <a:t>D</a:t>
            </a:r>
            <a:r>
              <a:rPr lang="pt-PT" b="0" i="0" u="none" strike="noStrike" dirty="0">
                <a:solidFill>
                  <a:srgbClr val="374151"/>
                </a:solidFill>
                <a:effectLst/>
              </a:rPr>
              <a:t>igitais processam sinais discretos (0s e 1s), em oposição a sistemas analógicos que processam sinais contínuos.</a:t>
            </a:r>
          </a:p>
          <a:p>
            <a:pPr lvl="1"/>
            <a:r>
              <a:rPr lang="pt-PT" sz="2400" dirty="0">
                <a:solidFill>
                  <a:srgbClr val="374151"/>
                </a:solidFill>
                <a:ea typeface="ＭＳ Ｐゴシック" charset="0"/>
              </a:rPr>
              <a:t>Um </a:t>
            </a:r>
            <a:r>
              <a:rPr lang="pt-PT" sz="2400" b="1" dirty="0">
                <a:solidFill>
                  <a:srgbClr val="374151"/>
                </a:solidFill>
                <a:ea typeface="ＭＳ Ｐゴシック" charset="0"/>
              </a:rPr>
              <a:t>sinal</a:t>
            </a:r>
            <a:r>
              <a:rPr lang="pt-PT" sz="2400" dirty="0">
                <a:solidFill>
                  <a:srgbClr val="374151"/>
                </a:solidFill>
                <a:ea typeface="ＭＳ Ｐゴシック" charset="0"/>
              </a:rPr>
              <a:t> pode ser entendido como uma função de uma ou mais variáveis independentes, cuja variação representa o comportamento de algum fenômeno físico. </a:t>
            </a:r>
          </a:p>
          <a:p>
            <a:endParaRPr lang="pt-PT" b="0" i="0" u="none" strike="noStrike" dirty="0">
              <a:solidFill>
                <a:srgbClr val="374151"/>
              </a:solidFill>
              <a:effectLst/>
            </a:endParaRPr>
          </a:p>
          <a:p>
            <a:pPr marL="0" indent="0">
              <a:buNone/>
            </a:pPr>
            <a:endParaRPr lang="pt-PT" dirty="0">
              <a:solidFill>
                <a:srgbClr val="37415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44BF3-C340-468C-FCD8-7496F7A98F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8B4CFEE-25D5-DC48-9A59-E64EDB0BFF00}" type="slidenum">
              <a:rPr lang="pt-PT" altLang="en-US" smtClean="0"/>
              <a:pPr>
                <a:defRPr/>
              </a:pPr>
              <a:t>22</a:t>
            </a:fld>
            <a:endParaRPr lang="pt-PT" altLang="en-US" dirty="0"/>
          </a:p>
        </p:txBody>
      </p:sp>
    </p:spTree>
    <p:extLst>
      <p:ext uri="{BB962C8B-B14F-4D97-AF65-F5344CB8AC3E}">
        <p14:creationId xmlns:p14="http://schemas.microsoft.com/office/powerpoint/2010/main" val="141194102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4918B38-066E-AF1C-4E4B-B6C8A2129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164" y="987898"/>
            <a:ext cx="4254500" cy="54129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36086A-3172-0506-4294-30202009A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03200"/>
            <a:ext cx="11484864" cy="713260"/>
          </a:xfrm>
        </p:spPr>
        <p:txBody>
          <a:bodyPr/>
          <a:lstStyle/>
          <a:p>
            <a:r>
              <a:rPr lang="pt-BR" dirty="0"/>
              <a:t>Sinais Contínuos </a:t>
            </a:r>
            <a:r>
              <a:rPr lang="pt-BR" dirty="0" err="1"/>
              <a:t>vs</a:t>
            </a:r>
            <a:r>
              <a:rPr lang="pt-BR" dirty="0"/>
              <a:t> Sinais Discretos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D34EBC-E853-0479-CD21-C4FE33EE6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21555" y="1143000"/>
            <a:ext cx="1881717" cy="344198"/>
          </a:xfrm>
          <a:solidFill>
            <a:schemeClr val="bg1"/>
          </a:solidFill>
        </p:spPr>
        <p:txBody>
          <a:bodyPr/>
          <a:lstStyle/>
          <a:p>
            <a:r>
              <a:rPr lang="pt-BR" sz="1800" dirty="0"/>
              <a:t>Sinal contínuo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3A23EBB-9799-CF0A-0213-F73A8D866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2336" y="2083338"/>
            <a:ext cx="6912864" cy="1345662"/>
          </a:xfrm>
        </p:spPr>
        <p:txBody>
          <a:bodyPr/>
          <a:lstStyle/>
          <a:p>
            <a:r>
              <a:rPr lang="pt-BR" dirty="0"/>
              <a:t>Um sinal contínuo pode assumir qualquer valor em um intervalo contínuo de tempo ou espaço.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7DD679-CDBD-C1FB-D40B-833FA32748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DBF7EF-BBA1-3941-9438-CF1D9D55DC54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E86EE31F-DF44-3B9A-FE43-2E376DDC7533}"/>
              </a:ext>
            </a:extLst>
          </p:cNvPr>
          <p:cNvSpPr txBox="1">
            <a:spLocks/>
          </p:cNvSpPr>
          <p:nvPr/>
        </p:nvSpPr>
        <p:spPr bwMode="auto">
          <a:xfrm>
            <a:off x="8763000" y="3733800"/>
            <a:ext cx="1807632" cy="3441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65000"/>
              <a:buFont typeface="Wingdings" pitchFamily="2" charset="2"/>
              <a:buNone/>
              <a:defRPr sz="2400" b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None/>
              <a:defRPr sz="2000" b="1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Pct val="65000"/>
              <a:buFont typeface="Wingdings" pitchFamily="2" charset="2"/>
              <a:buNone/>
              <a:defRPr sz="1800" b="1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None/>
              <a:defRPr sz="1600" b="1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None/>
              <a:defRPr sz="1600" b="1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None/>
              <a:defRPr sz="1600" b="1">
                <a:solidFill>
                  <a:schemeClr val="tx1"/>
                </a:solidFill>
                <a:latin typeface="+mn-lt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None/>
              <a:defRPr sz="1600" b="1">
                <a:solidFill>
                  <a:schemeClr val="tx1"/>
                </a:solidFill>
                <a:latin typeface="+mn-lt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None/>
              <a:defRPr sz="1600" b="1">
                <a:solidFill>
                  <a:schemeClr val="tx1"/>
                </a:solidFill>
                <a:latin typeface="+mn-lt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None/>
              <a:defRPr sz="16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pt-BR" sz="1800" kern="0" dirty="0"/>
              <a:t>Sinal discreto</a:t>
            </a:r>
          </a:p>
        </p:txBody>
      </p:sp>
      <p:sp>
        <p:nvSpPr>
          <p:cNvPr id="4" name="Content Placeholder 16">
            <a:extLst>
              <a:ext uri="{FF2B5EF4-FFF2-40B4-BE49-F238E27FC236}">
                <a16:creationId xmlns:a16="http://schemas.microsoft.com/office/drawing/2014/main" id="{B4E549E9-31C5-0C1A-E1CF-EE31A18AF3A0}"/>
              </a:ext>
            </a:extLst>
          </p:cNvPr>
          <p:cNvSpPr txBox="1">
            <a:spLocks/>
          </p:cNvSpPr>
          <p:nvPr/>
        </p:nvSpPr>
        <p:spPr bwMode="auto">
          <a:xfrm>
            <a:off x="402336" y="4674138"/>
            <a:ext cx="6912864" cy="134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030A0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Pct val="65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pt-BR" kern="0" dirty="0"/>
              <a:t>Um sinal discreto assume apenas valores específicos em pontos discretos de tempo ou espaço</a:t>
            </a:r>
          </a:p>
        </p:txBody>
      </p:sp>
    </p:spTree>
    <p:extLst>
      <p:ext uri="{BB962C8B-B14F-4D97-AF65-F5344CB8AC3E}">
        <p14:creationId xmlns:p14="http://schemas.microsoft.com/office/powerpoint/2010/main" val="16923166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C61D4475-F5EB-5343-CFEC-8536C4DA03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en-BR" dirty="0"/>
              <a:t>Sistemas Digitais e Analógicos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ACC0EEA3-5311-0B8E-36AD-9642DB9467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altLang="en-BR" b="1" dirty="0"/>
              <a:t>Sistema Digital: </a:t>
            </a:r>
            <a:r>
              <a:rPr lang="pt-BR" altLang="en-BR" dirty="0"/>
              <a:t>É uma combinação de dispositivos projetados para manipular informações representadas por grandezas físicas em formato digital (valores discretizados em 0s e 1s).</a:t>
            </a:r>
          </a:p>
          <a:p>
            <a:endParaRPr lang="pt-BR" altLang="en-BR" dirty="0"/>
          </a:p>
          <a:p>
            <a:r>
              <a:rPr lang="pt-BR" altLang="en-BR" b="1" dirty="0"/>
              <a:t>Sistema Analógico: </a:t>
            </a:r>
            <a:r>
              <a:rPr lang="pt-BR" altLang="en-BR" dirty="0"/>
              <a:t>Um sistema analógico é uma combinação de dispositivos projetados para manipular quantidades físicas representadas de forma analógica, isto é, que podem variar dentro de uma faixa contínua de valores.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AC13-75FD-F04B-B045-753B2712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62000"/>
          </a:xfrm>
        </p:spPr>
        <p:txBody>
          <a:bodyPr/>
          <a:lstStyle/>
          <a:p>
            <a:r>
              <a:rPr lang="pt-BR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9A30C1-5CC7-2440-ACE0-5C8A333464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799" y="914400"/>
            <a:ext cx="11576052" cy="5791200"/>
          </a:xfrm>
        </p:spPr>
        <p:txBody>
          <a:bodyPr/>
          <a:lstStyle/>
          <a:p>
            <a:pPr marL="457200" indent="-457200">
              <a:buSzPct val="100000"/>
              <a:buFont typeface="+mj-lt"/>
              <a:buAutoNum type="arabicPeriod"/>
            </a:pPr>
            <a:r>
              <a:rPr lang="pt-BR" sz="2400" dirty="0"/>
              <a:t>Introdução.</a:t>
            </a:r>
          </a:p>
          <a:p>
            <a:pPr lvl="1"/>
            <a:r>
              <a:rPr lang="pt-BR" sz="2000" dirty="0"/>
              <a:t>Arquitetura de Computadores.</a:t>
            </a:r>
          </a:p>
          <a:p>
            <a:pPr lvl="1"/>
            <a:r>
              <a:rPr lang="pt-BR" sz="2000" dirty="0"/>
              <a:t>Organização geral de um computador.</a:t>
            </a:r>
          </a:p>
          <a:p>
            <a:pPr lvl="1"/>
            <a:r>
              <a:rPr lang="pt-BR" sz="2000" dirty="0"/>
              <a:t>Como computadores são projetados.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pt-BR" sz="2400" dirty="0"/>
              <a:t>Abstração Digital.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C00000"/>
                </a:solidFill>
              </a:rPr>
              <a:t>Sistemas de Numeração.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pt-BR" sz="2400" dirty="0"/>
              <a:t>Blocos fundamentais de construção de computadores.</a:t>
            </a:r>
          </a:p>
          <a:p>
            <a:pPr lvl="1"/>
            <a:r>
              <a:rPr lang="pt-BR" altLang="en-US" sz="2000" dirty="0">
                <a:ea typeface="ＭＳ Ｐゴシック" panose="020B0600070205080204" pitchFamily="34" charset="-128"/>
              </a:rPr>
              <a:t>Transístores.</a:t>
            </a:r>
          </a:p>
          <a:p>
            <a:pPr lvl="1"/>
            <a:r>
              <a:rPr lang="pt-BR" altLang="en-US" sz="2000" dirty="0">
                <a:ea typeface="ＭＳ Ｐゴシック" panose="020B0600070205080204" pitchFamily="34" charset="-128"/>
              </a:rPr>
              <a:t>Portas lógicas.</a:t>
            </a:r>
          </a:p>
          <a:p>
            <a:pPr lvl="1"/>
            <a:r>
              <a:rPr lang="pt-BR" altLang="en-US" sz="2000" dirty="0">
                <a:ea typeface="ＭＳ Ｐゴシック" panose="020B0600070205080204" pitchFamily="34" charset="-128"/>
              </a:rPr>
              <a:t>Circuitos combinacionais.</a:t>
            </a:r>
          </a:p>
          <a:p>
            <a:pPr lvl="1"/>
            <a:r>
              <a:rPr lang="pt-BR" altLang="en-US" sz="2000" dirty="0">
                <a:ea typeface="ＭＳ Ｐゴシック" panose="020B0600070205080204" pitchFamily="34" charset="-128"/>
              </a:rPr>
              <a:t>Álgebra Booleana.</a:t>
            </a:r>
          </a:p>
          <a:p>
            <a:pPr lvl="1"/>
            <a:r>
              <a:rPr lang="pt-BR" altLang="en-US" sz="2000" dirty="0">
                <a:ea typeface="ＭＳ Ｐゴシック" panose="020B0600070205080204" pitchFamily="34" charset="-128"/>
              </a:rPr>
              <a:t>Mapas de </a:t>
            </a:r>
            <a:r>
              <a:rPr lang="pt-BR" altLang="en-US" sz="2000" dirty="0" err="1">
                <a:ea typeface="ＭＳ Ｐゴシック" panose="020B0600070205080204" pitchFamily="34" charset="-128"/>
              </a:rPr>
              <a:t>Karnaugh</a:t>
            </a:r>
            <a:r>
              <a:rPr lang="pt-BR" altLang="en-US" sz="2000" dirty="0">
                <a:ea typeface="ＭＳ Ｐゴシック" panose="020B0600070205080204" pitchFamily="34" charset="-128"/>
              </a:rPr>
              <a:t>.</a:t>
            </a:r>
          </a:p>
          <a:p>
            <a:pPr lvl="1"/>
            <a:r>
              <a:rPr lang="pt-BR" altLang="en-US" sz="2000" dirty="0">
                <a:ea typeface="ＭＳ Ｐゴシック" panose="020B0600070205080204" pitchFamily="34" charset="-128"/>
              </a:rPr>
              <a:t>Usando funções booleanas para representar circuitos combinacionais.</a:t>
            </a:r>
          </a:p>
          <a:p>
            <a:pPr lvl="1"/>
            <a:r>
              <a:rPr lang="pt-BR" altLang="en-US" sz="2000" dirty="0">
                <a:ea typeface="ＭＳ Ｐゴシック" panose="020B0600070205080204" pitchFamily="34" charset="-128"/>
              </a:rPr>
              <a:t>Circuitos Combinacionais usados em Computadores Modernos.</a:t>
            </a:r>
          </a:p>
          <a:p>
            <a:pPr lvl="1"/>
            <a:r>
              <a:rPr lang="pt-BR" altLang="en-US" sz="2000" dirty="0">
                <a:ea typeface="ＭＳ Ｐゴシック" panose="020B0600070205080204" pitchFamily="34" charset="-128"/>
              </a:rPr>
              <a:t>Temporização de Circuitos </a:t>
            </a:r>
            <a:r>
              <a:rPr lang="pt-BR" altLang="en-US" sz="2000" dirty="0" err="1">
                <a:ea typeface="ＭＳ Ｐゴシック" panose="020B0600070205080204" pitchFamily="34" charset="-128"/>
              </a:rPr>
              <a:t>Combinacionais</a:t>
            </a:r>
            <a:r>
              <a:rPr lang="pt-BR" altLang="en-US" sz="2000" dirty="0">
                <a:ea typeface="ＭＳ Ｐゴシック" panose="020B0600070205080204" pitchFamily="34" charset="-128"/>
              </a:rPr>
              <a:t>.</a:t>
            </a:r>
          </a:p>
          <a:p>
            <a:pPr marL="344487" lvl="1" indent="0">
              <a:buNone/>
            </a:pPr>
            <a:endParaRPr lang="pt-BR" altLang="en-US" sz="2000" dirty="0">
              <a:ea typeface="ＭＳ Ｐゴシック" panose="020B0600070205080204" pitchFamily="34" charset="-128"/>
            </a:endParaRPr>
          </a:p>
          <a:p>
            <a:pPr marL="344487" lvl="1" indent="0">
              <a:buNone/>
            </a:pPr>
            <a:endParaRPr lang="pt-BR" sz="2000" dirty="0"/>
          </a:p>
          <a:p>
            <a:pPr lvl="1"/>
            <a:endParaRPr lang="pt-BR" sz="2000" dirty="0"/>
          </a:p>
          <a:p>
            <a:pPr lvl="1"/>
            <a:endParaRPr lang="pt-BR" sz="2000" dirty="0"/>
          </a:p>
          <a:p>
            <a:endParaRPr lang="pt-BR" sz="2000" dirty="0"/>
          </a:p>
          <a:p>
            <a:pPr lvl="1"/>
            <a:endParaRPr lang="pt-BR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3462B-09DC-8447-868A-DB7FB040D3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8B4CFEE-25D5-DC48-9A59-E64EDB0BFF00}" type="slidenum">
              <a:rPr lang="pt-BR" altLang="en-US" smtClean="0"/>
              <a:pPr>
                <a:defRPr/>
              </a:pPr>
              <a:t>25</a:t>
            </a:fld>
            <a:endParaRPr lang="pt-BR" altLang="en-US" dirty="0"/>
          </a:p>
        </p:txBody>
      </p:sp>
    </p:spTree>
    <p:extLst>
      <p:ext uri="{BB962C8B-B14F-4D97-AF65-F5344CB8AC3E}">
        <p14:creationId xmlns:p14="http://schemas.microsoft.com/office/powerpoint/2010/main" val="2646499784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6">
            <a:extLst>
              <a:ext uri="{FF2B5EF4-FFF2-40B4-BE49-F238E27FC236}">
                <a16:creationId xmlns:a16="http://schemas.microsoft.com/office/drawing/2014/main" id="{425F47AE-C39C-438B-9E19-3E95DB621AE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47700" y="1447800"/>
            <a:ext cx="10896600" cy="1524000"/>
          </a:xfrm>
        </p:spPr>
        <p:txBody>
          <a:bodyPr/>
          <a:lstStyle/>
          <a:p>
            <a:pPr algn="ctr"/>
            <a:r>
              <a:rPr lang="pt-BR" sz="4400" dirty="0"/>
              <a:t>Principais Sistemas de Numeração Para Números Inteiros</a:t>
            </a:r>
            <a:br>
              <a:rPr lang="pt-BR" sz="4000" dirty="0"/>
            </a:br>
            <a:endParaRPr lang="pt-BR" altLang="en-US" sz="4000" dirty="0">
              <a:ea typeface="ＭＳ Ｐゴシック" panose="020B0600070205080204" pitchFamily="34" charset="-128"/>
            </a:endParaRPr>
          </a:p>
        </p:txBody>
      </p:sp>
      <p:sp>
        <p:nvSpPr>
          <p:cNvPr id="76804" name="Slide Number Placeholder 3">
            <a:extLst>
              <a:ext uri="{FF2B5EF4-FFF2-40B4-BE49-F238E27FC236}">
                <a16:creationId xmlns:a16="http://schemas.microsoft.com/office/drawing/2014/main" id="{EAE84B8E-558A-4B8A-B756-17D118225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None/>
              <a:defRPr/>
            </a:pPr>
            <a:fld id="{47A827D4-048D-421E-960B-AA313C4B0F1A}" type="slidenum">
              <a:rPr lang="pt-BR" altLang="en-US" sz="1200" smtClean="0">
                <a:solidFill>
                  <a:srgbClr val="000000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None/>
                <a:defRPr/>
              </a:pPr>
              <a:t>26</a:t>
            </a:fld>
            <a:endParaRPr lang="pt-BR" altLang="en-US" sz="1200" dirty="0">
              <a:solidFill>
                <a:srgbClr val="000000"/>
              </a:solidFill>
              <a:latin typeface="Garamond" panose="02020404030301010803" pitchFamily="18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A4AF4E-7204-8648-9632-02517A90AE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sz="3600" u="sng" dirty="0"/>
              <a:t>Uma Revisão</a:t>
            </a:r>
          </a:p>
        </p:txBody>
      </p:sp>
    </p:spTree>
    <p:extLst>
      <p:ext uri="{BB962C8B-B14F-4D97-AF65-F5344CB8AC3E}">
        <p14:creationId xmlns:p14="http://schemas.microsoft.com/office/powerpoint/2010/main" val="40729983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6784BC47-250B-FFDC-FEE1-510C47BC9C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11480800" cy="685800"/>
          </a:xfrm>
        </p:spPr>
        <p:txBody>
          <a:bodyPr/>
          <a:lstStyle/>
          <a:p>
            <a:r>
              <a:rPr lang="pt-BR" altLang="en-BR" dirty="0"/>
              <a:t>Sistemas de Numeração Posicional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10176968-837B-3838-3FA5-1B08549E06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914400"/>
            <a:ext cx="11480800" cy="5555672"/>
          </a:xfrm>
        </p:spPr>
        <p:txBody>
          <a:bodyPr/>
          <a:lstStyle/>
          <a:p>
            <a:r>
              <a:rPr lang="pt-BR" altLang="en-BR" dirty="0"/>
              <a:t>Para compreender os sistemas digitais é necessário entender os sistemas de numeração decimal, binário, octal e hexadecimal.</a:t>
            </a:r>
          </a:p>
          <a:p>
            <a:endParaRPr lang="pt-BR" altLang="en-BR" dirty="0"/>
          </a:p>
          <a:p>
            <a:r>
              <a:rPr lang="pt-BR" altLang="en-BR" dirty="0"/>
              <a:t>Todos esses sistemas de numeração são </a:t>
            </a:r>
            <a:r>
              <a:rPr lang="pt-BR" altLang="en-BR" b="1" dirty="0">
                <a:solidFill>
                  <a:srgbClr val="C00000"/>
                </a:solidFill>
              </a:rPr>
              <a:t>Sistemas Posicionais</a:t>
            </a:r>
            <a:r>
              <a:rPr lang="pt-BR" altLang="en-BR" dirty="0"/>
              <a:t>, caracterizados por</a:t>
            </a:r>
            <a:r>
              <a:rPr lang="pt-BR" dirty="0"/>
              <a:t> uma base </a:t>
            </a:r>
            <a:r>
              <a:rPr lang="pt-BR" b="1" i="1" dirty="0" err="1">
                <a:solidFill>
                  <a:srgbClr val="0432FF"/>
                </a:solidFill>
              </a:rPr>
              <a:t>b</a:t>
            </a:r>
            <a:r>
              <a:rPr lang="pt-BR" dirty="0"/>
              <a:t> que define o número de símbolos usados para representar números, e pelo peso de cada dígito no número. O peso é calculado como uma potência de </a:t>
            </a:r>
            <a:r>
              <a:rPr lang="pt-BR" b="1" i="1" dirty="0" err="1">
                <a:solidFill>
                  <a:srgbClr val="0432FF"/>
                </a:solidFill>
              </a:rPr>
              <a:t>b</a:t>
            </a:r>
            <a:r>
              <a:rPr lang="pt-BR" b="1" i="1" dirty="0">
                <a:solidFill>
                  <a:srgbClr val="0432FF"/>
                </a:solidFill>
              </a:rPr>
              <a:t>  </a:t>
            </a:r>
            <a:r>
              <a:rPr lang="pt-BR" dirty="0"/>
              <a:t>definida em função da posição do dígito no número.</a:t>
            </a:r>
          </a:p>
          <a:p>
            <a:endParaRPr lang="pt-BR" dirty="0"/>
          </a:p>
          <a:p>
            <a:r>
              <a:rPr lang="pt-BR" dirty="0"/>
              <a:t>As bases e os dígitos dos sistemas que estamos interessados são as seguintes:</a:t>
            </a:r>
          </a:p>
          <a:p>
            <a:pPr lvl="1"/>
            <a:r>
              <a:rPr lang="pt-BR" altLang="en-BR" dirty="0"/>
              <a:t>Decimal (</a:t>
            </a:r>
            <a:r>
              <a:rPr lang="pt-BR" altLang="en-BR" b="1" dirty="0">
                <a:solidFill>
                  <a:srgbClr val="0432FF"/>
                </a:solidFill>
              </a:rPr>
              <a:t>base 10</a:t>
            </a:r>
            <a:r>
              <a:rPr lang="pt-BR" altLang="en-BR" dirty="0"/>
              <a:t>): 10 símbolos (0, 1, 2, 3, 4, 5, 6, 7, 8, 9).</a:t>
            </a:r>
          </a:p>
          <a:p>
            <a:pPr lvl="1"/>
            <a:r>
              <a:rPr lang="pt-BR" altLang="en-BR" dirty="0"/>
              <a:t>Hexadecimal (</a:t>
            </a:r>
            <a:r>
              <a:rPr lang="pt-BR" altLang="en-BR" b="1" dirty="0">
                <a:solidFill>
                  <a:srgbClr val="0432FF"/>
                </a:solidFill>
              </a:rPr>
              <a:t>base 16</a:t>
            </a:r>
            <a:r>
              <a:rPr lang="pt-BR" altLang="en-BR" dirty="0"/>
              <a:t>): 16 símbolos (0, 1, 2, 3, 4, 5, 6, 7, 8, 9, A, </a:t>
            </a:r>
            <a:r>
              <a:rPr lang="pt-BR" altLang="en-BR" dirty="0" err="1"/>
              <a:t>B</a:t>
            </a:r>
            <a:r>
              <a:rPr lang="pt-BR" altLang="en-BR" dirty="0"/>
              <a:t>, C, </a:t>
            </a:r>
            <a:r>
              <a:rPr lang="pt-BR" altLang="en-BR" dirty="0" err="1"/>
              <a:t>D</a:t>
            </a:r>
            <a:r>
              <a:rPr lang="pt-BR" altLang="en-BR" dirty="0"/>
              <a:t>, E, </a:t>
            </a:r>
            <a:r>
              <a:rPr lang="pt-BR" altLang="en-BR" dirty="0" err="1"/>
              <a:t>F</a:t>
            </a:r>
            <a:r>
              <a:rPr lang="pt-BR" altLang="en-BR" dirty="0"/>
              <a:t>).</a:t>
            </a:r>
          </a:p>
          <a:p>
            <a:pPr lvl="1"/>
            <a:r>
              <a:rPr lang="pt-BR" altLang="en-BR" dirty="0"/>
              <a:t>Octal (</a:t>
            </a:r>
            <a:r>
              <a:rPr lang="pt-BR" altLang="en-BR" b="1" dirty="0">
                <a:solidFill>
                  <a:srgbClr val="0432FF"/>
                </a:solidFill>
              </a:rPr>
              <a:t>base 8</a:t>
            </a:r>
            <a:r>
              <a:rPr lang="pt-BR" altLang="en-BR" dirty="0"/>
              <a:t>): 8 símbolos (0, 1, 2, 3, 4, 5, 6, 7).</a:t>
            </a:r>
          </a:p>
          <a:p>
            <a:pPr lvl="1"/>
            <a:r>
              <a:rPr lang="pt-BR" altLang="en-BR" dirty="0"/>
              <a:t>Binário (</a:t>
            </a:r>
            <a:r>
              <a:rPr lang="pt-BR" altLang="en-BR" b="1" dirty="0">
                <a:solidFill>
                  <a:srgbClr val="0432FF"/>
                </a:solidFill>
              </a:rPr>
              <a:t>base 2</a:t>
            </a:r>
            <a:r>
              <a:rPr lang="pt-BR" altLang="en-BR" dirty="0"/>
              <a:t>): 2 símbolos (0, 1).</a:t>
            </a:r>
          </a:p>
          <a:p>
            <a:endParaRPr lang="pt-BR" altLang="en-BR" dirty="0"/>
          </a:p>
          <a:p>
            <a:pPr marL="0" indent="0">
              <a:buNone/>
            </a:pPr>
            <a:endParaRPr lang="pt-BR" altLang="en-BR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D118788-8641-6FBD-0995-724691FF6B80}"/>
              </a:ext>
            </a:extLst>
          </p:cNvPr>
          <p:cNvGrpSpPr/>
          <p:nvPr/>
        </p:nvGrpSpPr>
        <p:grpSpPr>
          <a:xfrm>
            <a:off x="685800" y="3669031"/>
            <a:ext cx="3887767" cy="2298217"/>
            <a:chOff x="2557463" y="2661554"/>
            <a:chExt cx="4822178" cy="2879878"/>
          </a:xfrm>
        </p:grpSpPr>
        <p:pic>
          <p:nvPicPr>
            <p:cNvPr id="16389" name="Picture 5">
              <a:extLst>
                <a:ext uri="{FF2B5EF4-FFF2-40B4-BE49-F238E27FC236}">
                  <a16:creationId xmlns:a16="http://schemas.microsoft.com/office/drawing/2014/main" id="{A423EBA6-7344-0093-10E5-25E5954EEC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7463" y="2780853"/>
              <a:ext cx="4822178" cy="2730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CE96CA6-7C17-0899-F8FE-F1673B57D47C}"/>
                </a:ext>
              </a:extLst>
            </p:cNvPr>
            <p:cNvSpPr txBox="1"/>
            <p:nvPr/>
          </p:nvSpPr>
          <p:spPr>
            <a:xfrm>
              <a:off x="2557463" y="2661554"/>
              <a:ext cx="2153068" cy="65564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400" dirty="0"/>
                <a:t>Valores Posicionais</a:t>
              </a:r>
            </a:p>
            <a:p>
              <a:pPr algn="ctr"/>
              <a:r>
                <a:rPr lang="pt-BR" sz="1400" dirty="0"/>
                <a:t>(Pesos)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A5395BF-9527-D8F8-EEB4-39EB9EF29307}"/>
                </a:ext>
              </a:extLst>
            </p:cNvPr>
            <p:cNvSpPr txBox="1"/>
            <p:nvPr/>
          </p:nvSpPr>
          <p:spPr>
            <a:xfrm>
              <a:off x="4968551" y="4885789"/>
              <a:ext cx="1032316" cy="65564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dirty="0"/>
                <a:t>Ponto </a:t>
              </a:r>
            </a:p>
            <a:p>
              <a:pPr algn="ctr"/>
              <a:r>
                <a:rPr lang="pt-BR" sz="1400" dirty="0"/>
                <a:t>Decimal</a:t>
              </a:r>
            </a:p>
          </p:txBody>
        </p:sp>
      </p:grpSp>
      <p:sp>
        <p:nvSpPr>
          <p:cNvPr id="16386" name="Rectangle 2">
            <a:extLst>
              <a:ext uri="{FF2B5EF4-FFF2-40B4-BE49-F238E27FC236}">
                <a16:creationId xmlns:a16="http://schemas.microsoft.com/office/drawing/2014/main" id="{A1644C5C-66F5-B8A3-6DCF-8097906A9A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en-BR" dirty="0"/>
              <a:t>Avaliação de Números no Sistema Posicional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100A0F2-387E-58CA-7420-680A9C224FF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47533" y="914400"/>
                <a:ext cx="11480800" cy="2996880"/>
              </a:xfrm>
              <a:ln>
                <a:noFill/>
              </a:ln>
            </p:spPr>
            <p:txBody>
              <a:bodyPr/>
              <a:lstStyle/>
              <a:p>
                <a:r>
                  <a:rPr lang="pt-BR" dirty="0"/>
                  <a:t>Um número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pt-BR" dirty="0"/>
                  <a:t> em um sistema posicional com base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pt-BR" dirty="0"/>
                  <a:t> é avaliado de acordo com o somatório abaixo:</a:t>
                </a:r>
              </a:p>
              <a:p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  <a:p>
                <a:r>
                  <a:rPr lang="pt-BR" dirty="0"/>
                  <a:t>Exemplo: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100A0F2-387E-58CA-7420-680A9C224F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47533" y="914400"/>
                <a:ext cx="11480800" cy="2996880"/>
              </a:xfrm>
              <a:blipFill>
                <a:blip r:embed="rId3"/>
                <a:stretch>
                  <a:fillRect l="-331" t="-2954" r="-6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F30A6B2-950E-EE0D-B4B2-5D0499C26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33268" y="4678535"/>
            <a:ext cx="4970333" cy="1143000"/>
          </a:xfrm>
          <a:ln>
            <a:noFill/>
          </a:ln>
        </p:spPr>
        <p:txBody>
          <a:bodyPr/>
          <a:lstStyle/>
          <a:p>
            <a:r>
              <a:rPr lang="pt-BR" sz="2400" dirty="0"/>
              <a:t>MSD: Most </a:t>
            </a:r>
            <a:r>
              <a:rPr lang="pt-BR" sz="2400" dirty="0" err="1"/>
              <a:t>Significant</a:t>
            </a:r>
            <a:r>
              <a:rPr lang="pt-BR" sz="2400" dirty="0"/>
              <a:t> </a:t>
            </a:r>
            <a:r>
              <a:rPr lang="pt-BR" sz="2400" dirty="0" err="1"/>
              <a:t>Digit</a:t>
            </a:r>
            <a:r>
              <a:rPr lang="pt-BR" sz="2400" dirty="0"/>
              <a:t>.</a:t>
            </a:r>
          </a:p>
          <a:p>
            <a:r>
              <a:rPr lang="pt-BR" sz="2400" dirty="0"/>
              <a:t>LSD: </a:t>
            </a:r>
            <a:r>
              <a:rPr lang="pt-BR" sz="2400" dirty="0" err="1"/>
              <a:t>Least</a:t>
            </a:r>
            <a:r>
              <a:rPr lang="pt-BR" sz="2400" dirty="0"/>
              <a:t> </a:t>
            </a:r>
            <a:r>
              <a:rPr lang="pt-BR" sz="2400" dirty="0" err="1"/>
              <a:t>Significant</a:t>
            </a:r>
            <a:r>
              <a:rPr lang="pt-BR" sz="2400" dirty="0"/>
              <a:t> </a:t>
            </a:r>
            <a:r>
              <a:rPr lang="pt-BR" sz="2400" dirty="0" err="1"/>
              <a:t>Digit</a:t>
            </a:r>
            <a:r>
              <a:rPr lang="pt-BR" sz="24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D11E8A-F8CD-E290-847C-BB7A8C0F0990}"/>
                  </a:ext>
                </a:extLst>
              </p:cNvPr>
              <p:cNvSpPr txBox="1"/>
              <p:nvPr/>
            </p:nvSpPr>
            <p:spPr>
              <a:xfrm>
                <a:off x="4267200" y="1828800"/>
                <a:ext cx="2461763" cy="11762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D11E8A-F8CD-E290-847C-BB7A8C0F0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1828800"/>
                <a:ext cx="2461763" cy="1176219"/>
              </a:xfrm>
              <a:prstGeom prst="rect">
                <a:avLst/>
              </a:prstGeom>
              <a:blipFill>
                <a:blip r:embed="rId4"/>
                <a:stretch>
                  <a:fillRect l="-28866" t="-120430" b="-1806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z="3600" dirty="0"/>
              <a:t>Avaliação de Números Binários, Octais e Hexadecimais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7528"/>
            <a:ext cx="11480800" cy="5631872"/>
          </a:xfrm>
        </p:spPr>
        <p:txBody>
          <a:bodyPr/>
          <a:lstStyle/>
          <a:p>
            <a:pPr eaLnBrk="1" hangingPunct="1">
              <a:defRPr/>
            </a:pPr>
            <a:r>
              <a:rPr lang="pt-BR" dirty="0"/>
              <a:t>Avaliar um número Binário, Octal ou Hexadecimal, significa descobrir seu valor. Para isso, aplicamos a fórmula descrita no slide anterior:</a:t>
            </a:r>
          </a:p>
          <a:p>
            <a:pPr eaLnBrk="1" hangingPunct="1">
              <a:defRPr/>
            </a:pPr>
            <a:endParaRPr lang="pt-BR" dirty="0"/>
          </a:p>
          <a:p>
            <a:pPr eaLnBrk="1" hangingPunct="1">
              <a:defRPr/>
            </a:pPr>
            <a:endParaRPr lang="pt-BR" dirty="0"/>
          </a:p>
          <a:p>
            <a:pPr eaLnBrk="1" hangingPunct="1">
              <a:defRPr/>
            </a:pPr>
            <a:endParaRPr lang="pt-BR" dirty="0"/>
          </a:p>
          <a:p>
            <a:pPr eaLnBrk="1" hangingPunct="1">
              <a:defRPr/>
            </a:pPr>
            <a:endParaRPr lang="pt-BR" dirty="0"/>
          </a:p>
          <a:p>
            <a:pPr lvl="1" eaLnBrk="1" hangingPunct="1">
              <a:defRPr/>
            </a:pPr>
            <a:r>
              <a:rPr lang="pt-BR" dirty="0"/>
              <a:t>574</a:t>
            </a:r>
            <a:r>
              <a:rPr lang="pt-BR" baseline="-25000" dirty="0"/>
              <a:t>8 </a:t>
            </a:r>
            <a:r>
              <a:rPr lang="pt-BR" dirty="0"/>
              <a:t>=</a:t>
            </a:r>
          </a:p>
          <a:p>
            <a:pPr lvl="1" eaLnBrk="1" hangingPunct="1">
              <a:defRPr/>
            </a:pPr>
            <a:r>
              <a:rPr lang="pt-BR" dirty="0"/>
              <a:t>1101</a:t>
            </a:r>
            <a:r>
              <a:rPr lang="pt-BR" baseline="-25000" dirty="0"/>
              <a:t>2</a:t>
            </a:r>
            <a:r>
              <a:rPr lang="pt-BR" dirty="0"/>
              <a:t> =</a:t>
            </a:r>
          </a:p>
          <a:p>
            <a:pPr lvl="1" eaLnBrk="1" hangingPunct="1">
              <a:defRPr/>
            </a:pPr>
            <a:r>
              <a:rPr lang="pt-BR" dirty="0"/>
              <a:t>10111</a:t>
            </a:r>
            <a:r>
              <a:rPr lang="pt-BR" baseline="-25000" dirty="0"/>
              <a:t>2 </a:t>
            </a:r>
            <a:r>
              <a:rPr lang="pt-BR" dirty="0"/>
              <a:t>=</a:t>
            </a:r>
          </a:p>
          <a:p>
            <a:pPr lvl="1" eaLnBrk="1" hangingPunct="1">
              <a:defRPr/>
            </a:pPr>
            <a:r>
              <a:rPr lang="pt-BR" dirty="0"/>
              <a:t>574.2</a:t>
            </a:r>
            <a:r>
              <a:rPr lang="pt-BR" baseline="-25000" dirty="0"/>
              <a:t>8</a:t>
            </a:r>
            <a:r>
              <a:rPr lang="pt-BR" dirty="0"/>
              <a:t> =</a:t>
            </a:r>
          </a:p>
          <a:p>
            <a:pPr lvl="1" eaLnBrk="1" hangingPunct="1">
              <a:defRPr/>
            </a:pPr>
            <a:r>
              <a:rPr lang="pt-BR" dirty="0"/>
              <a:t>33</a:t>
            </a:r>
            <a:r>
              <a:rPr lang="pt-BR" baseline="-25000" dirty="0"/>
              <a:t>16 </a:t>
            </a:r>
            <a:r>
              <a:rPr lang="pt-BR" dirty="0"/>
              <a:t>= </a:t>
            </a:r>
          </a:p>
          <a:p>
            <a:pPr marL="0" indent="0" eaLnBrk="1" hangingPunct="1">
              <a:buNone/>
              <a:defRPr/>
            </a:pPr>
            <a:endParaRPr lang="pt-B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320EF9-61A3-6C52-43A6-096FA6F8ACA2}"/>
              </a:ext>
            </a:extLst>
          </p:cNvPr>
          <p:cNvSpPr txBox="1"/>
          <p:nvPr/>
        </p:nvSpPr>
        <p:spPr>
          <a:xfrm>
            <a:off x="2223512" y="4760781"/>
            <a:ext cx="28818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320 + 56 + 4 + 0.25 =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BC9410-E3B5-26AE-5259-6936D682F928}"/>
              </a:ext>
            </a:extLst>
          </p:cNvPr>
          <p:cNvSpPr txBox="1"/>
          <p:nvPr/>
        </p:nvSpPr>
        <p:spPr>
          <a:xfrm>
            <a:off x="3886200" y="3581400"/>
            <a:ext cx="3505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5x8</a:t>
            </a:r>
            <a:r>
              <a:rPr lang="pt-BR" sz="2200" baseline="30000" dirty="0"/>
              <a:t>2</a:t>
            </a:r>
            <a:r>
              <a:rPr lang="pt-BR" sz="2200" dirty="0"/>
              <a:t> + 7x8</a:t>
            </a:r>
            <a:r>
              <a:rPr lang="pt-BR" sz="2200" baseline="30000" dirty="0"/>
              <a:t>1</a:t>
            </a:r>
            <a:r>
              <a:rPr lang="pt-BR" sz="2200" dirty="0"/>
              <a:t> + 4x8</a:t>
            </a:r>
            <a:r>
              <a:rPr lang="pt-BR" sz="2200" baseline="30000" dirty="0"/>
              <a:t>0 </a:t>
            </a:r>
            <a:r>
              <a:rPr lang="pt-BR" sz="2200" dirty="0"/>
              <a:t>= 380</a:t>
            </a:r>
            <a:r>
              <a:rPr lang="pt-BR" sz="2200" baseline="-25000" dirty="0"/>
              <a:t>10</a:t>
            </a:r>
            <a:endParaRPr lang="pt-BR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9722D2-DB5A-9A70-30BB-5334F1BE0FBA}"/>
              </a:ext>
            </a:extLst>
          </p:cNvPr>
          <p:cNvSpPr txBox="1"/>
          <p:nvPr/>
        </p:nvSpPr>
        <p:spPr>
          <a:xfrm>
            <a:off x="2133600" y="3995779"/>
            <a:ext cx="2133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8 + 4 + 0 + 1 =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F05AE-A933-1CBA-F49B-B3BA64B1921E}"/>
              </a:ext>
            </a:extLst>
          </p:cNvPr>
          <p:cNvSpPr txBox="1"/>
          <p:nvPr/>
        </p:nvSpPr>
        <p:spPr>
          <a:xfrm>
            <a:off x="4073142" y="3998444"/>
            <a:ext cx="43088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1x2</a:t>
            </a:r>
            <a:r>
              <a:rPr lang="pt-BR" sz="2200" baseline="30000" dirty="0"/>
              <a:t>3</a:t>
            </a:r>
            <a:r>
              <a:rPr lang="pt-BR" sz="2200" dirty="0"/>
              <a:t> + 1x2</a:t>
            </a:r>
            <a:r>
              <a:rPr lang="pt-BR" sz="2200" baseline="30000" dirty="0"/>
              <a:t>2</a:t>
            </a:r>
            <a:r>
              <a:rPr lang="pt-BR" sz="2200" dirty="0"/>
              <a:t> + 0x2</a:t>
            </a:r>
            <a:r>
              <a:rPr lang="pt-BR" sz="2200" baseline="30000" dirty="0"/>
              <a:t>1 </a:t>
            </a:r>
            <a:r>
              <a:rPr lang="pt-BR" sz="2200" dirty="0"/>
              <a:t>+ 1x2</a:t>
            </a:r>
            <a:r>
              <a:rPr lang="pt-BR" sz="2200" baseline="30000" dirty="0"/>
              <a:t>0 </a:t>
            </a:r>
            <a:r>
              <a:rPr lang="pt-BR" sz="2200" dirty="0"/>
              <a:t>= 13</a:t>
            </a:r>
            <a:r>
              <a:rPr lang="pt-BR" sz="2200" baseline="-25000" dirty="0"/>
              <a:t>10</a:t>
            </a:r>
            <a:endParaRPr lang="pt-BR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E0244-A844-8470-1617-F3FC1E225552}"/>
              </a:ext>
            </a:extLst>
          </p:cNvPr>
          <p:cNvSpPr txBox="1"/>
          <p:nvPr/>
        </p:nvSpPr>
        <p:spPr>
          <a:xfrm>
            <a:off x="2133600" y="4398502"/>
            <a:ext cx="2667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16 + 0 + 4 + 2 + 1 =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35F981-1D13-8E7E-4EAC-FD07117D5D4A}"/>
              </a:ext>
            </a:extLst>
          </p:cNvPr>
          <p:cNvSpPr txBox="1"/>
          <p:nvPr/>
        </p:nvSpPr>
        <p:spPr>
          <a:xfrm>
            <a:off x="4724400" y="4388011"/>
            <a:ext cx="52440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1x2</a:t>
            </a:r>
            <a:r>
              <a:rPr lang="pt-BR" sz="2200" baseline="30000" dirty="0"/>
              <a:t>4</a:t>
            </a:r>
            <a:r>
              <a:rPr lang="pt-BR" sz="2200" dirty="0"/>
              <a:t> + 0x2</a:t>
            </a:r>
            <a:r>
              <a:rPr lang="pt-BR" sz="2200" baseline="30000" dirty="0"/>
              <a:t>3</a:t>
            </a:r>
            <a:r>
              <a:rPr lang="pt-BR" sz="2200" dirty="0"/>
              <a:t> + 1x2</a:t>
            </a:r>
            <a:r>
              <a:rPr lang="pt-BR" sz="2200" baseline="30000" dirty="0"/>
              <a:t>2 </a:t>
            </a:r>
            <a:r>
              <a:rPr lang="pt-BR" sz="2200" dirty="0"/>
              <a:t>+ 1x2</a:t>
            </a:r>
            <a:r>
              <a:rPr lang="pt-BR" sz="2200" baseline="30000" dirty="0"/>
              <a:t>1</a:t>
            </a:r>
            <a:r>
              <a:rPr lang="pt-BR" sz="2200" dirty="0"/>
              <a:t> + 1x2</a:t>
            </a:r>
            <a:r>
              <a:rPr lang="pt-BR" sz="2200" baseline="30000" dirty="0"/>
              <a:t>0 </a:t>
            </a:r>
            <a:r>
              <a:rPr lang="pt-BR" sz="2200" dirty="0"/>
              <a:t>= 23</a:t>
            </a:r>
            <a:r>
              <a:rPr lang="pt-BR" sz="2200" baseline="-25000" dirty="0"/>
              <a:t>10</a:t>
            </a:r>
            <a:endParaRPr lang="pt-BR" sz="2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DBDC8F-EC43-C859-3EF5-662EE751BE5B}"/>
              </a:ext>
            </a:extLst>
          </p:cNvPr>
          <p:cNvSpPr txBox="1"/>
          <p:nvPr/>
        </p:nvSpPr>
        <p:spPr>
          <a:xfrm>
            <a:off x="1918712" y="3584402"/>
            <a:ext cx="28818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320 + 56 + 4 =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FBC276-DBBE-1A3D-0A2D-444ADB81F7FB}"/>
              </a:ext>
            </a:extLst>
          </p:cNvPr>
          <p:cNvSpPr txBox="1"/>
          <p:nvPr/>
        </p:nvSpPr>
        <p:spPr>
          <a:xfrm>
            <a:off x="4966711" y="4760293"/>
            <a:ext cx="50017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5x8</a:t>
            </a:r>
            <a:r>
              <a:rPr lang="pt-BR" sz="2200" baseline="30000" dirty="0"/>
              <a:t>2</a:t>
            </a:r>
            <a:r>
              <a:rPr lang="pt-BR" sz="2200" dirty="0"/>
              <a:t> + 7x8</a:t>
            </a:r>
            <a:r>
              <a:rPr lang="pt-BR" sz="2200" baseline="30000" dirty="0"/>
              <a:t>1</a:t>
            </a:r>
            <a:r>
              <a:rPr lang="pt-BR" sz="2200" dirty="0"/>
              <a:t> + 4x8</a:t>
            </a:r>
            <a:r>
              <a:rPr lang="pt-BR" sz="2200" baseline="30000" dirty="0"/>
              <a:t>0 </a:t>
            </a:r>
            <a:r>
              <a:rPr lang="pt-BR" sz="2200" dirty="0"/>
              <a:t>+ 2x8</a:t>
            </a:r>
            <a:r>
              <a:rPr lang="pt-BR" sz="2200" baseline="30000" dirty="0"/>
              <a:t>-1</a:t>
            </a:r>
            <a:r>
              <a:rPr lang="pt-BR" sz="2200" dirty="0"/>
              <a:t>= 380.25</a:t>
            </a:r>
            <a:r>
              <a:rPr lang="pt-BR" sz="2200" baseline="-25000" dirty="0"/>
              <a:t>10</a:t>
            </a:r>
            <a:endParaRPr lang="pt-BR" sz="2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88C777-4424-61D5-25B8-C23D8C6C5F41}"/>
              </a:ext>
            </a:extLst>
          </p:cNvPr>
          <p:cNvSpPr txBox="1"/>
          <p:nvPr/>
        </p:nvSpPr>
        <p:spPr>
          <a:xfrm>
            <a:off x="1918712" y="5224360"/>
            <a:ext cx="12816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48 + 3 =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3408FD-E2DB-B360-5412-27C4FDD3F20D}"/>
              </a:ext>
            </a:extLst>
          </p:cNvPr>
          <p:cNvSpPr txBox="1"/>
          <p:nvPr/>
        </p:nvSpPr>
        <p:spPr>
          <a:xfrm>
            <a:off x="3061712" y="5218164"/>
            <a:ext cx="28818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3x16</a:t>
            </a:r>
            <a:r>
              <a:rPr lang="pt-BR" sz="2200" baseline="30000" dirty="0"/>
              <a:t>1</a:t>
            </a:r>
            <a:r>
              <a:rPr lang="pt-BR" sz="2200" dirty="0"/>
              <a:t> + 3x16</a:t>
            </a:r>
            <a:r>
              <a:rPr lang="pt-BR" sz="2200" baseline="30000" dirty="0"/>
              <a:t>0 </a:t>
            </a:r>
            <a:r>
              <a:rPr lang="pt-BR" sz="2200" dirty="0"/>
              <a:t>= 51</a:t>
            </a:r>
            <a:r>
              <a:rPr lang="pt-BR" sz="2200" baseline="-25000" dirty="0"/>
              <a:t>10</a:t>
            </a:r>
            <a:endParaRPr lang="pt-BR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0FCF37-7870-9761-B24D-B5D2B49A0D53}"/>
                  </a:ext>
                </a:extLst>
              </p:cNvPr>
              <p:cNvSpPr txBox="1"/>
              <p:nvPr/>
            </p:nvSpPr>
            <p:spPr>
              <a:xfrm>
                <a:off x="4267200" y="2024181"/>
                <a:ext cx="2461763" cy="11762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0FCF37-7870-9761-B24D-B5D2B49A0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2024181"/>
                <a:ext cx="2461763" cy="1176219"/>
              </a:xfrm>
              <a:prstGeom prst="rect">
                <a:avLst/>
              </a:prstGeom>
              <a:blipFill>
                <a:blip r:embed="rId2"/>
                <a:stretch>
                  <a:fillRect l="-28866" t="-118085" b="-1776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601864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1279E-BE33-6140-9456-AAF09D314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62000"/>
          </a:xfrm>
        </p:spPr>
        <p:txBody>
          <a:bodyPr/>
          <a:lstStyle/>
          <a:p>
            <a:r>
              <a:rPr lang="pt-BR" dirty="0"/>
              <a:t>Livros indicados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6C1DDB8-B671-FA47-B3E2-A49324BF7A2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43000"/>
            <a:ext cx="3941919" cy="4876800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76DFAE5-DA4D-2343-82C3-294D05C9DD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143000"/>
            <a:ext cx="3952484" cy="48768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A6C0FF-021B-C848-8D3B-0B7FE876BA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8B4CFEE-25D5-DC48-9A59-E64EDB0BFF00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A76728-3338-4748-8282-C0E2C6F79E11}"/>
              </a:ext>
            </a:extLst>
          </p:cNvPr>
          <p:cNvSpPr txBox="1"/>
          <p:nvPr/>
        </p:nvSpPr>
        <p:spPr>
          <a:xfrm>
            <a:off x="152400" y="6019800"/>
            <a:ext cx="5410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Versão em português</a:t>
            </a:r>
            <a:r>
              <a:rPr lang="pt-BR" dirty="0">
                <a:latin typeface="Calibri Light" panose="020F0302020204030204" pitchFamily="34" charset="0"/>
                <a:cs typeface="Calibri Light" panose="020F0302020204030204" pitchFamily="34" charset="0"/>
              </a:rPr>
              <a:t>: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“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Projeto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Digital e 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Arquitetura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Computadores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” By David Money Harris &amp; Sarah L. Harris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093BD2-5727-C248-8AE6-B5CC46A3AEBA}"/>
              </a:ext>
            </a:extLst>
          </p:cNvPr>
          <p:cNvSpPr txBox="1"/>
          <p:nvPr/>
        </p:nvSpPr>
        <p:spPr>
          <a:xfrm>
            <a:off x="6934201" y="6019799"/>
            <a:ext cx="395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Leitura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Complementar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00594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pt-BR" dirty="0"/>
              <a:t>Intervalo de Representação Numérica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>
          <a:xfrm>
            <a:off x="304800" y="1066800"/>
            <a:ext cx="11480800" cy="5181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pt-BR" dirty="0"/>
              <a:t>Com </a:t>
            </a:r>
            <a:r>
              <a:rPr lang="pt-BR" i="1" dirty="0"/>
              <a:t>N</a:t>
            </a:r>
            <a:r>
              <a:rPr lang="pt-BR" dirty="0"/>
              <a:t>-dígitos quantos números decimais podem ser representados? Isto é, qual é o intervalo de representação?</a:t>
            </a:r>
            <a:endParaRPr lang="pt-BR" b="1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pt-BR" dirty="0"/>
              <a:t>Exemplo: número decimal de 3-dígitos.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pt-BR" dirty="0"/>
              <a:t>10</a:t>
            </a:r>
            <a:r>
              <a:rPr lang="pt-BR" baseline="30000" dirty="0"/>
              <a:t>3</a:t>
            </a:r>
            <a:r>
              <a:rPr lang="pt-BR" dirty="0"/>
              <a:t> = 1000 valores possíveis. Intervalo de representação: [0, 999]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pt-BR" dirty="0"/>
              <a:t>De modo geral, com </a:t>
            </a:r>
            <a:r>
              <a:rPr lang="pt-BR" i="1" dirty="0"/>
              <a:t>N </a:t>
            </a:r>
            <a:r>
              <a:rPr lang="pt-BR" dirty="0"/>
              <a:t>dígitos:</a:t>
            </a:r>
          </a:p>
          <a:p>
            <a:pPr lvl="2" eaLnBrk="1" hangingPunct="1">
              <a:lnSpc>
                <a:spcPct val="90000"/>
              </a:lnSpc>
              <a:defRPr/>
            </a:pPr>
            <a:endParaRPr lang="pt-BR" dirty="0"/>
          </a:p>
          <a:p>
            <a:pPr marL="671512" lvl="2" indent="0" eaLnBrk="1" hangingPunct="1">
              <a:lnSpc>
                <a:spcPct val="90000"/>
              </a:lnSpc>
              <a:buNone/>
              <a:defRPr/>
            </a:pPr>
            <a:endParaRPr lang="pt-BR" i="1" dirty="0"/>
          </a:p>
          <a:p>
            <a:pPr eaLnBrk="1" hangingPunct="1">
              <a:lnSpc>
                <a:spcPct val="90000"/>
              </a:lnSpc>
              <a:defRPr/>
            </a:pPr>
            <a:endParaRPr lang="pt-BR" dirty="0"/>
          </a:p>
          <a:p>
            <a:pPr eaLnBrk="1" hangingPunct="1">
              <a:lnSpc>
                <a:spcPct val="90000"/>
              </a:lnSpc>
              <a:defRPr/>
            </a:pPr>
            <a:r>
              <a:rPr lang="pt-BR" dirty="0"/>
              <a:t>Similarmente, com </a:t>
            </a:r>
            <a:r>
              <a:rPr lang="pt-BR" i="1" dirty="0"/>
              <a:t>N</a:t>
            </a:r>
            <a:r>
              <a:rPr lang="pt-BR" dirty="0"/>
              <a:t>-bits quantos números binários podem ser representados?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pt-BR" dirty="0"/>
              <a:t>Exemplo: números binários de 3-dígitos.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pt-BR" dirty="0"/>
              <a:t>2</a:t>
            </a:r>
            <a:r>
              <a:rPr lang="pt-BR" baseline="30000" dirty="0"/>
              <a:t>3</a:t>
            </a:r>
            <a:r>
              <a:rPr lang="pt-BR" dirty="0"/>
              <a:t> = 8 valores possíveis. Intervalo de representação: [0, 7] = [000</a:t>
            </a:r>
            <a:r>
              <a:rPr lang="pt-BR" baseline="-25000" dirty="0"/>
              <a:t>2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111</a:t>
            </a:r>
            <a:r>
              <a:rPr lang="pt-BR" baseline="-25000" dirty="0"/>
              <a:t>2</a:t>
            </a:r>
            <a:r>
              <a:rPr lang="pt-BR" dirty="0"/>
              <a:t>].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pt-BR" dirty="0"/>
              <a:t>De modo geral, com </a:t>
            </a:r>
            <a:r>
              <a:rPr lang="pt-BR" i="1" dirty="0"/>
              <a:t>N </a:t>
            </a:r>
            <a:r>
              <a:rPr lang="pt-BR" dirty="0"/>
              <a:t>bits: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43200" y="2973777"/>
            <a:ext cx="297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432FF"/>
                </a:solidFill>
                <a:latin typeface="+mn-lt"/>
              </a:rPr>
              <a:t>10</a:t>
            </a:r>
            <a:r>
              <a:rPr lang="pt-BR" sz="2000" b="1" i="1" baseline="30000" dirty="0">
                <a:solidFill>
                  <a:srgbClr val="0432FF"/>
                </a:solidFill>
                <a:latin typeface="+mn-lt"/>
              </a:rPr>
              <a:t>N </a:t>
            </a:r>
            <a:r>
              <a:rPr lang="pt-BR" sz="2000" baseline="30000" dirty="0">
                <a:solidFill>
                  <a:srgbClr val="0432FF"/>
                </a:solidFill>
                <a:latin typeface="+mn-lt"/>
              </a:rPr>
              <a:t> </a:t>
            </a:r>
            <a:r>
              <a:rPr lang="pt-BR" sz="2000" b="1" i="1" dirty="0">
                <a:solidFill>
                  <a:srgbClr val="0432FF"/>
                </a:solidFill>
                <a:latin typeface="+mn-lt"/>
              </a:rPr>
              <a:t>Números</a:t>
            </a:r>
            <a:endParaRPr lang="pt-BR" sz="2000" b="1" i="1" baseline="30000" dirty="0">
              <a:solidFill>
                <a:srgbClr val="0432FF"/>
              </a:solidFill>
              <a:latin typeface="+mn-lt"/>
            </a:endParaRPr>
          </a:p>
          <a:p>
            <a:pPr marL="0" lvl="1"/>
            <a:r>
              <a:rPr lang="pt-BR" sz="2000" b="1" dirty="0">
                <a:solidFill>
                  <a:srgbClr val="0432FF"/>
                </a:solidFill>
                <a:latin typeface="+mn-lt"/>
              </a:rPr>
              <a:t>Intervalo [0, 10</a:t>
            </a:r>
            <a:r>
              <a:rPr lang="pt-BR" sz="2000" b="1" i="1" baseline="30000" dirty="0">
                <a:solidFill>
                  <a:srgbClr val="0432FF"/>
                </a:solidFill>
                <a:latin typeface="+mn-lt"/>
              </a:rPr>
              <a:t>N</a:t>
            </a:r>
            <a:r>
              <a:rPr lang="pt-BR" sz="2000" b="1" dirty="0">
                <a:solidFill>
                  <a:srgbClr val="0432FF"/>
                </a:solidFill>
                <a:latin typeface="+mn-lt"/>
              </a:rPr>
              <a:t> - 1]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79295" y="5518484"/>
            <a:ext cx="3086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C00000"/>
                </a:solidFill>
                <a:latin typeface="+mn-lt"/>
              </a:rPr>
              <a:t>2</a:t>
            </a:r>
            <a:r>
              <a:rPr lang="pt-BR" sz="2000" b="1" i="1" baseline="30000" dirty="0">
                <a:solidFill>
                  <a:srgbClr val="C00000"/>
                </a:solidFill>
                <a:latin typeface="+mn-lt"/>
              </a:rPr>
              <a:t>N </a:t>
            </a:r>
            <a:r>
              <a:rPr lang="pt-BR" sz="2000" b="1" i="1" dirty="0">
                <a:solidFill>
                  <a:srgbClr val="C00000"/>
                </a:solidFill>
                <a:latin typeface="+mn-lt"/>
              </a:rPr>
              <a:t>Números</a:t>
            </a:r>
            <a:endParaRPr lang="pt-BR" sz="2000" b="1" i="1" baseline="30000" dirty="0">
              <a:solidFill>
                <a:srgbClr val="C00000"/>
              </a:solidFill>
              <a:latin typeface="+mn-lt"/>
            </a:endParaRPr>
          </a:p>
          <a:p>
            <a:pPr marL="0" lvl="1"/>
            <a:r>
              <a:rPr lang="pt-BR" sz="2000" b="1" dirty="0">
                <a:solidFill>
                  <a:srgbClr val="C00000"/>
                </a:solidFill>
                <a:latin typeface="+mn-lt"/>
              </a:rPr>
              <a:t>Intervalo [0, 2</a:t>
            </a:r>
            <a:r>
              <a:rPr lang="pt-BR" sz="2000" b="1" i="1" baseline="30000" dirty="0">
                <a:solidFill>
                  <a:srgbClr val="C00000"/>
                </a:solidFill>
                <a:latin typeface="+mn-lt"/>
              </a:rPr>
              <a:t>N</a:t>
            </a:r>
            <a:r>
              <a:rPr lang="pt-BR" sz="2000" b="1" dirty="0">
                <a:solidFill>
                  <a:srgbClr val="C00000"/>
                </a:solidFill>
                <a:latin typeface="+mn-lt"/>
              </a:rPr>
              <a:t> - 1]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057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indent="-469900" eaLnBrk="1" hangingPunct="1">
              <a:spcBef>
                <a:spcPct val="20000"/>
              </a:spcBef>
              <a:buClr>
                <a:srgbClr val="000066"/>
              </a:buClr>
            </a:pPr>
            <a:endParaRPr lang="pt-BR" sz="3200" dirty="0">
              <a:latin typeface="Times New Roman" pitchFamily="18" charset="0"/>
            </a:endParaRPr>
          </a:p>
          <a:p>
            <a:pPr marL="469900" indent="-469900" eaLnBrk="1" hangingPunct="1">
              <a:spcBef>
                <a:spcPct val="20000"/>
              </a:spcBef>
              <a:buClr>
                <a:srgbClr val="000066"/>
              </a:buClr>
            </a:pPr>
            <a:endParaRPr lang="pt-BR" sz="3200" dirty="0">
              <a:latin typeface="Times New Roman" pitchFamily="18" charset="0"/>
            </a:endParaRPr>
          </a:p>
          <a:p>
            <a:pPr marL="469900" indent="-469900" eaLnBrk="1" hangingPunct="1">
              <a:spcBef>
                <a:spcPct val="20000"/>
              </a:spcBef>
              <a:buClr>
                <a:srgbClr val="000066"/>
              </a:buClr>
            </a:pPr>
            <a:endParaRPr lang="pt-BR" sz="3200" dirty="0">
              <a:latin typeface="Times New Roman" pitchFamily="18" charset="0"/>
            </a:endParaRP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r>
              <a:rPr lang="pt-BR" dirty="0"/>
              <a:t>Conversão: Base 10 para a Base </a:t>
            </a:r>
            <a:r>
              <a:rPr lang="pt-BR" i="1" dirty="0" err="1"/>
              <a:t>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066800"/>
                <a:ext cx="11480800" cy="1626309"/>
              </a:xfrm>
            </p:spPr>
            <p:txBody>
              <a:bodyPr/>
              <a:lstStyle/>
              <a:p>
                <a:pPr defTabSz="365760">
                  <a:defRPr/>
                </a:pPr>
                <a:r>
                  <a:rPr lang="pt-BR" dirty="0"/>
                  <a:t>A conversão de um decimal inteiro para </a:t>
                </a:r>
                <a:r>
                  <a:rPr lang="pt-BR" b="1" dirty="0"/>
                  <a:t>qualquer base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pt-BR" b="1" dirty="0"/>
                  <a:t> </a:t>
                </a:r>
                <a:r>
                  <a:rPr lang="pt-BR" dirty="0"/>
                  <a:t>é feita dividindo o número (e todos os quocientes sucessivos) por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pt-BR" dirty="0"/>
                  <a:t> e acumulando os restos. </a:t>
                </a:r>
              </a:p>
              <a:p>
                <a:pPr defTabSz="365760">
                  <a:defRPr/>
                </a:pPr>
                <a:r>
                  <a:rPr lang="pt-BR" dirty="0"/>
                  <a:t>Por exemplo, Converter 47</a:t>
                </a:r>
                <a:r>
                  <a:rPr lang="pt-BR" baseline="-25000" dirty="0"/>
                  <a:t>10</a:t>
                </a:r>
                <a:r>
                  <a:rPr lang="pt-BR" dirty="0"/>
                  <a:t> para binário, isto é, base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pt-BR" dirty="0"/>
                  <a:t>.</a:t>
                </a:r>
              </a:p>
              <a:p>
                <a:pPr marL="344487" lvl="1" indent="0" defTabSz="365760">
                  <a:buNone/>
                  <a:defRPr/>
                </a:pPr>
                <a:endParaRPr lang="pt-BR" dirty="0"/>
              </a:p>
              <a:p>
                <a:pPr marL="0" indent="0" defTabSz="365760">
                  <a:buNone/>
                  <a:defRPr/>
                </a:pPr>
                <a:endParaRPr lang="pt-BR" dirty="0"/>
              </a:p>
              <a:p>
                <a:pPr marL="0" indent="0" defTabSz="365760">
                  <a:buNone/>
                  <a:defRPr/>
                </a:pPr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066800"/>
                <a:ext cx="11480800" cy="1626309"/>
              </a:xfrm>
              <a:blipFill>
                <a:blip r:embed="rId5"/>
                <a:stretch>
                  <a:fillRect l="-221" t="-310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40F23B5-AE8A-20E2-EF76-D24DB515B4F2}"/>
              </a:ext>
            </a:extLst>
          </p:cNvPr>
          <p:cNvGraphicFramePr>
            <a:graphicFrameLocks noGrp="1"/>
          </p:cNvGraphicFramePr>
          <p:nvPr/>
        </p:nvGraphicFramePr>
        <p:xfrm>
          <a:off x="1981200" y="2895600"/>
          <a:ext cx="812799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84480244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2858572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440877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Numero = 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Quociente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Resto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9171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47/2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4695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23/2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1354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11/2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767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5/2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0849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2/2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465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1/2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140176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99AF856-8CD8-3B3A-3A30-A38064A934FD}"/>
              </a:ext>
            </a:extLst>
          </p:cNvPr>
          <p:cNvCxnSpPr/>
          <p:nvPr/>
        </p:nvCxnSpPr>
        <p:spPr bwMode="auto">
          <a:xfrm flipV="1">
            <a:off x="9296400" y="3352800"/>
            <a:ext cx="0" cy="2057400"/>
          </a:xfrm>
          <a:prstGeom prst="straightConnector1">
            <a:avLst/>
          </a:prstGeom>
          <a:solidFill>
            <a:srgbClr val="C0C0C0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D619814-7938-709E-24B5-31F4B2121D3D}"/>
              </a:ext>
            </a:extLst>
          </p:cNvPr>
          <p:cNvSpPr txBox="1"/>
          <p:nvPr/>
        </p:nvSpPr>
        <p:spPr>
          <a:xfrm>
            <a:off x="1981200" y="5693971"/>
            <a:ext cx="3538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Resposta 47</a:t>
            </a:r>
            <a:r>
              <a:rPr lang="pt-BR" sz="2400" baseline="-25000" dirty="0"/>
              <a:t>10 </a:t>
            </a:r>
            <a:r>
              <a:rPr lang="pt-BR" sz="2400" dirty="0"/>
              <a:t>= 101111</a:t>
            </a:r>
            <a:r>
              <a:rPr lang="pt-BR" sz="2400" baseline="-25000" dirty="0"/>
              <a:t>2</a:t>
            </a:r>
            <a:endParaRPr lang="pt-BR" sz="2400" dirty="0"/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057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indent="-469900" eaLnBrk="1" hangingPunct="1">
              <a:spcBef>
                <a:spcPct val="20000"/>
              </a:spcBef>
              <a:buClr>
                <a:srgbClr val="000066"/>
              </a:buClr>
            </a:pPr>
            <a:endParaRPr lang="pt-BR" sz="3200" dirty="0">
              <a:latin typeface="Times New Roman" pitchFamily="18" charset="0"/>
            </a:endParaRPr>
          </a:p>
          <a:p>
            <a:pPr marL="469900" indent="-469900" eaLnBrk="1" hangingPunct="1">
              <a:spcBef>
                <a:spcPct val="20000"/>
              </a:spcBef>
              <a:buClr>
                <a:srgbClr val="000066"/>
              </a:buClr>
            </a:pPr>
            <a:endParaRPr lang="pt-BR" sz="3200" dirty="0">
              <a:latin typeface="Times New Roman" pitchFamily="18" charset="0"/>
            </a:endParaRPr>
          </a:p>
          <a:p>
            <a:pPr marL="469900" indent="-469900" eaLnBrk="1" hangingPunct="1">
              <a:spcBef>
                <a:spcPct val="20000"/>
              </a:spcBef>
              <a:buClr>
                <a:srgbClr val="000066"/>
              </a:buClr>
            </a:pPr>
            <a:endParaRPr lang="pt-BR" sz="3200" dirty="0">
              <a:latin typeface="Times New Roman" pitchFamily="18" charset="0"/>
            </a:endParaRP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r>
              <a:rPr lang="pt-BR" dirty="0"/>
              <a:t>Conversão: Base 10 para a Base </a:t>
            </a:r>
            <a:r>
              <a:rPr lang="pt-BR" i="1" dirty="0" err="1"/>
              <a:t>r</a:t>
            </a:r>
            <a:r>
              <a:rPr lang="pt-BR" i="1" dirty="0"/>
              <a:t> </a:t>
            </a:r>
            <a:r>
              <a:rPr lang="pt-BR" dirty="0"/>
              <a:t>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066800"/>
                <a:ext cx="11480800" cy="1626309"/>
              </a:xfrm>
            </p:spPr>
            <p:txBody>
              <a:bodyPr/>
              <a:lstStyle/>
              <a:p>
                <a:pPr defTabSz="365760">
                  <a:defRPr/>
                </a:pPr>
                <a:r>
                  <a:rPr lang="pt-BR" dirty="0"/>
                  <a:t>A conversão de decimais fracionários para </a:t>
                </a:r>
                <a:r>
                  <a:rPr lang="pt-BR" b="1" dirty="0"/>
                  <a:t>qualquer base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pt-BR" b="1" dirty="0"/>
                  <a:t> </a:t>
                </a:r>
                <a:r>
                  <a:rPr lang="pt-BR" dirty="0"/>
                  <a:t>é feita multiplicando o número (e todos partes fracionárias sucessivas) por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pt-BR" dirty="0"/>
                  <a:t> e acumulando a parte inteira. Por exemplo: Converter 0.6875</a:t>
                </a:r>
                <a:r>
                  <a:rPr lang="pt-BR" baseline="-25000" dirty="0"/>
                  <a:t>10</a:t>
                </a:r>
                <a:r>
                  <a:rPr lang="pt-BR" dirty="0"/>
                  <a:t> para binário, isto é, base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pt-BR" dirty="0"/>
                  <a:t>.</a:t>
                </a:r>
              </a:p>
              <a:p>
                <a:pPr marL="344487" lvl="1" indent="0" defTabSz="365760">
                  <a:buNone/>
                  <a:defRPr/>
                </a:pPr>
                <a:endParaRPr lang="pt-BR" dirty="0"/>
              </a:p>
              <a:p>
                <a:pPr marL="0" indent="0" defTabSz="365760">
                  <a:buNone/>
                  <a:defRPr/>
                </a:pPr>
                <a:endParaRPr lang="pt-BR" dirty="0"/>
              </a:p>
              <a:p>
                <a:pPr marL="0" indent="0" defTabSz="365760">
                  <a:buNone/>
                  <a:defRPr/>
                </a:pPr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066800"/>
                <a:ext cx="11480800" cy="1626309"/>
              </a:xfrm>
              <a:blipFill>
                <a:blip r:embed="rId5"/>
                <a:stretch>
                  <a:fillRect l="-221" t="-3101" r="-1549" b="-387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40F23B5-AE8A-20E2-EF76-D24DB515B4F2}"/>
              </a:ext>
            </a:extLst>
          </p:cNvPr>
          <p:cNvGraphicFramePr>
            <a:graphicFrameLocks noGrp="1"/>
          </p:cNvGraphicFramePr>
          <p:nvPr/>
        </p:nvGraphicFramePr>
        <p:xfrm>
          <a:off x="1981200" y="3022600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84480244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2858572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440877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Numero = 0.6875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Parte Inteira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Parte Fracionária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9171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0.6875 </a:t>
                      </a:r>
                      <a:r>
                        <a:rPr lang="pt-BR" dirty="0" err="1"/>
                        <a:t>x</a:t>
                      </a:r>
                      <a:r>
                        <a:rPr lang="pt-BR" dirty="0"/>
                        <a:t>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0.3750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4695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0.3750 </a:t>
                      </a:r>
                      <a:r>
                        <a:rPr lang="pt-BR" dirty="0" err="1"/>
                        <a:t>x</a:t>
                      </a:r>
                      <a:r>
                        <a:rPr lang="pt-BR" dirty="0"/>
                        <a:t>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0.7500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1354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0.7500 </a:t>
                      </a:r>
                      <a:r>
                        <a:rPr lang="pt-BR" dirty="0" err="1"/>
                        <a:t>x</a:t>
                      </a:r>
                      <a:r>
                        <a:rPr lang="pt-BR" dirty="0"/>
                        <a:t>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767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0.5000 </a:t>
                      </a:r>
                      <a:r>
                        <a:rPr lang="pt-BR" dirty="0" err="1"/>
                        <a:t>x</a:t>
                      </a:r>
                      <a:r>
                        <a:rPr lang="pt-BR" dirty="0"/>
                        <a:t>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0849723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99AF856-8CD8-3B3A-3A30-A38064A934FD}"/>
              </a:ext>
            </a:extLst>
          </p:cNvPr>
          <p:cNvCxnSpPr>
            <a:cxnSpLocks/>
          </p:cNvCxnSpPr>
          <p:nvPr/>
        </p:nvCxnSpPr>
        <p:spPr bwMode="auto">
          <a:xfrm>
            <a:off x="6553200" y="3403600"/>
            <a:ext cx="0" cy="1397000"/>
          </a:xfrm>
          <a:prstGeom prst="straightConnector1">
            <a:avLst/>
          </a:prstGeom>
          <a:solidFill>
            <a:srgbClr val="C0C0C0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D619814-7938-709E-24B5-31F4B2121D3D}"/>
              </a:ext>
            </a:extLst>
          </p:cNvPr>
          <p:cNvSpPr txBox="1"/>
          <p:nvPr/>
        </p:nvSpPr>
        <p:spPr>
          <a:xfrm>
            <a:off x="1905000" y="5410200"/>
            <a:ext cx="4097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Resposta 0.6875</a:t>
            </a:r>
            <a:r>
              <a:rPr lang="pt-BR" sz="2400" baseline="-25000" dirty="0"/>
              <a:t>10 </a:t>
            </a:r>
            <a:r>
              <a:rPr lang="pt-BR" sz="2400" dirty="0"/>
              <a:t>= 0.1011</a:t>
            </a:r>
            <a:r>
              <a:rPr lang="pt-BR" sz="2400" baseline="-25000" dirty="0"/>
              <a:t>2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247125505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740A97-DFB0-7E68-7F3C-B863EF05E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Utilidade da Representação Octal e Hexadecimal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F6E652-1F9D-6523-2B9F-51370B5A9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É mais fácil reconhecer padrões numéricos mais curtos (hexadecimais e octais) do que padrões longos de 1s e 0s. Por isso, a conversão entre números binário e octais, e entre binários e hexadecimais desempenha um papel importante em sistemas digitais.</a:t>
            </a:r>
          </a:p>
          <a:p>
            <a:endParaRPr lang="pt-BR" dirty="0"/>
          </a:p>
          <a:p>
            <a:r>
              <a:rPr lang="pt-BR" dirty="0"/>
              <a:t>Como 2</a:t>
            </a:r>
            <a:r>
              <a:rPr lang="pt-BR" baseline="30000" dirty="0"/>
              <a:t>3</a:t>
            </a:r>
            <a:r>
              <a:rPr lang="pt-BR" dirty="0"/>
              <a:t> = 8 e 2</a:t>
            </a:r>
            <a:r>
              <a:rPr lang="pt-BR" baseline="30000" dirty="0"/>
              <a:t>4</a:t>
            </a:r>
            <a:r>
              <a:rPr lang="pt-BR" dirty="0"/>
              <a:t> = 16, cada dígito octal corresponde a três dígitos binários e cada dígito hexadecimal corresponde a quatro dígitos binários.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r>
              <a:rPr lang="pt-BR" dirty="0"/>
              <a:t>Assim, números binários podem ser facilmente convertidos para octal e hexadecimal formando grupos de 3 e 4 bits, respectivamente.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DB4242-68DD-2569-0ADC-279AEDF219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B45768-C571-4CDD-A20B-A5D41BD545FC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81203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pt-BR" dirty="0"/>
              <a:t>Conversão: Base 2 para Base 8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dirty="0"/>
              <a:t>A conversão de binário para octal é realizada criando, da direita para a esquerda, grupos de 3 bits e os convertendo para o dígito octal correspondente.</a:t>
            </a:r>
          </a:p>
          <a:p>
            <a:pPr eaLnBrk="1" hangingPunct="1">
              <a:defRPr/>
            </a:pPr>
            <a:endParaRPr lang="pt-BR" dirty="0"/>
          </a:p>
          <a:p>
            <a:pPr eaLnBrk="1" hangingPunct="1">
              <a:defRPr/>
            </a:pPr>
            <a:r>
              <a:rPr lang="pt-BR" dirty="0"/>
              <a:t>Exemplo: um número de 32 bits.</a:t>
            </a:r>
          </a:p>
          <a:p>
            <a:pPr marL="400050" lvl="1" indent="0">
              <a:buNone/>
              <a:defRPr/>
            </a:pPr>
            <a:r>
              <a:rPr lang="pt-BR" dirty="0">
                <a:latin typeface="Consolas" pitchFamily="49" charset="0"/>
                <a:cs typeface="Consolas" pitchFamily="49" charset="0"/>
              </a:rPr>
              <a:t>  001 011 101 011 100 011 001 111 110 100 110</a:t>
            </a:r>
          </a:p>
          <a:p>
            <a:pPr marL="400050" lvl="1" indent="0">
              <a:buNone/>
              <a:defRPr/>
            </a:pPr>
            <a:r>
              <a:rPr lang="pt-BR" b="1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  </a:t>
            </a:r>
            <a:endParaRPr lang="pt-BR" b="0" dirty="0">
              <a:solidFill>
                <a:srgbClr val="0432FF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2438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pt-BR" dirty="0"/>
              <a:t>Conversão: Base 2 para Base 8 (Cont.)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dirty="0"/>
              <a:t>A conversão de binário para octal é realizada criando, da direita para a esquerda, grupos de 3 bits e os convertendo para o dígito octal correspondente.</a:t>
            </a:r>
          </a:p>
          <a:p>
            <a:pPr eaLnBrk="1" hangingPunct="1">
              <a:defRPr/>
            </a:pPr>
            <a:endParaRPr lang="pt-BR" dirty="0"/>
          </a:p>
          <a:p>
            <a:pPr eaLnBrk="1" hangingPunct="1">
              <a:defRPr/>
            </a:pPr>
            <a:r>
              <a:rPr lang="pt-BR" dirty="0"/>
              <a:t>Exemplo: um número de 32 bits.</a:t>
            </a:r>
          </a:p>
          <a:p>
            <a:pPr marL="400050" lvl="1" indent="0">
              <a:buNone/>
              <a:defRPr/>
            </a:pPr>
            <a:r>
              <a:rPr lang="pt-BR" dirty="0">
                <a:latin typeface="Consolas" pitchFamily="49" charset="0"/>
                <a:cs typeface="Consolas" pitchFamily="49" charset="0"/>
              </a:rPr>
              <a:t>  001 011 101 011 100 011 001 111 110 100 110</a:t>
            </a:r>
          </a:p>
          <a:p>
            <a:pPr marL="400050" lvl="1" indent="0">
              <a:buNone/>
              <a:defRPr/>
            </a:pPr>
            <a:r>
              <a:rPr lang="pt-BR" b="1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  1   3   5   3   4   3   1   7   6   4   6  </a:t>
            </a:r>
          </a:p>
          <a:p>
            <a:pPr marL="400050" lvl="1" indent="0">
              <a:buNone/>
              <a:defRPr/>
            </a:pPr>
            <a:endParaRPr lang="pt-BR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884761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pt-BR" dirty="0"/>
              <a:t>Conversão: Base 8 para Base 2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 lvl="1" indent="0">
              <a:buNone/>
              <a:defRPr/>
            </a:pPr>
            <a:endParaRPr lang="pt-BR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defRPr/>
            </a:pPr>
            <a:r>
              <a:rPr lang="pt-BR" dirty="0"/>
              <a:t>A conversão de octal para binário é análoga, isto é, substituímos cada dígito octal pelo grupo de 3 bits equivalente:</a:t>
            </a:r>
          </a:p>
          <a:p>
            <a:pPr marL="0" indent="0" eaLnBrk="1" hangingPunct="1">
              <a:buNone/>
              <a:defRPr/>
            </a:pPr>
            <a:r>
              <a:rPr lang="pt-BR" dirty="0">
                <a:cs typeface="Consolas" pitchFamily="49" charset="0"/>
              </a:rPr>
              <a:t>	</a:t>
            </a:r>
            <a:r>
              <a:rPr lang="pt-BR" dirty="0">
                <a:latin typeface="Consolas" pitchFamily="49" charset="0"/>
                <a:cs typeface="Consolas" pitchFamily="49" charset="0"/>
              </a:rPr>
              <a:t>7    5    2    8    3    5    4    3</a:t>
            </a:r>
            <a:endParaRPr lang="pt-BR" dirty="0"/>
          </a:p>
          <a:p>
            <a:pPr marL="0" indent="0">
              <a:buNone/>
              <a:defRPr/>
            </a:pPr>
            <a:r>
              <a:rPr lang="pt-BR" b="1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    </a:t>
            </a:r>
            <a:endParaRPr lang="pt-BR" b="0" dirty="0">
              <a:solidFill>
                <a:srgbClr val="0432FF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0269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pt-BR" dirty="0"/>
              <a:t>Conversão: Base 8 para Base 2 (Cont.)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 lvl="1" indent="0">
              <a:buNone/>
              <a:defRPr/>
            </a:pPr>
            <a:endParaRPr lang="pt-BR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defRPr/>
            </a:pPr>
            <a:r>
              <a:rPr lang="pt-BR" dirty="0"/>
              <a:t>A conversão de octal para binário é análoga, isto é, substituímos cada dígito octal pelo grupo de 3 bits equivalente:</a:t>
            </a:r>
          </a:p>
          <a:p>
            <a:pPr marL="0" indent="0" eaLnBrk="1" hangingPunct="1">
              <a:buNone/>
              <a:defRPr/>
            </a:pPr>
            <a:r>
              <a:rPr lang="pt-BR" dirty="0">
                <a:cs typeface="Consolas" pitchFamily="49" charset="0"/>
              </a:rPr>
              <a:t>	</a:t>
            </a:r>
            <a:r>
              <a:rPr lang="pt-BR" dirty="0">
                <a:latin typeface="Consolas" pitchFamily="49" charset="0"/>
                <a:cs typeface="Consolas" pitchFamily="49" charset="0"/>
              </a:rPr>
              <a:t>7    5    2    4    3    5    4    3</a:t>
            </a:r>
            <a:endParaRPr lang="pt-BR" dirty="0"/>
          </a:p>
          <a:p>
            <a:pPr marL="0" indent="0">
              <a:buNone/>
              <a:defRPr/>
            </a:pPr>
            <a:r>
              <a:rPr lang="pt-BR" b="1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    </a:t>
            </a:r>
            <a:r>
              <a:rPr lang="pt-BR" dirty="0">
                <a:solidFill>
                  <a:srgbClr val="0432FF"/>
                </a:solidFill>
                <a:latin typeface="Consolas" pitchFamily="49" charset="0"/>
                <a:cs typeface="Consolas" pitchFamily="49" charset="0"/>
              </a:rPr>
              <a:t>111  101  010  100  011  101  100  011</a:t>
            </a:r>
            <a:endParaRPr lang="pt-BR" b="0" dirty="0">
              <a:solidFill>
                <a:srgbClr val="0432FF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874309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pt-BR" dirty="0"/>
              <a:t>Conversão: Base 2 para Base 16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dirty="0"/>
              <a:t>Da direita para a esquerda, crie grupos de 4 bits e os converta para o dígito hexadecimal correspondente.</a:t>
            </a:r>
          </a:p>
          <a:p>
            <a:pPr marL="0" indent="0" eaLnBrk="1" hangingPunct="1">
              <a:buNone/>
              <a:defRPr/>
            </a:pPr>
            <a:endParaRPr lang="pt-BR" dirty="0"/>
          </a:p>
          <a:p>
            <a:pPr eaLnBrk="1" hangingPunct="1">
              <a:defRPr/>
            </a:pPr>
            <a:r>
              <a:rPr lang="pt-BR" dirty="0"/>
              <a:t>Exemplo: um número de 32 bits.</a:t>
            </a:r>
          </a:p>
          <a:p>
            <a:pPr marL="400050" lvl="1" indent="0">
              <a:buNone/>
              <a:defRPr/>
            </a:pPr>
            <a:r>
              <a:rPr lang="pt-BR" dirty="0">
                <a:latin typeface="Consolas" pitchFamily="49" charset="0"/>
                <a:cs typeface="Consolas" pitchFamily="49" charset="0"/>
              </a:rPr>
              <a:t>    101 1101 0111 0001 1001 1111 1010 0110</a:t>
            </a:r>
          </a:p>
          <a:p>
            <a:pPr marL="0" indent="0">
              <a:buNone/>
              <a:defRPr/>
            </a:pPr>
            <a:r>
              <a:rPr lang="pt-BR" b="0" dirty="0">
                <a:latin typeface="Consolas" pitchFamily="49" charset="0"/>
                <a:cs typeface="Consolas" pitchFamily="49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968862841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pt-BR" dirty="0"/>
              <a:t>Conversão: Base 2 para Base 16 (Cont.)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dirty="0"/>
              <a:t>Da direita para a esquerda, crie grupos de 4 bits e os converta para o dígito hexadecimal correspondente.</a:t>
            </a:r>
          </a:p>
          <a:p>
            <a:pPr marL="0" indent="0" eaLnBrk="1" hangingPunct="1">
              <a:buNone/>
              <a:defRPr/>
            </a:pPr>
            <a:endParaRPr lang="pt-BR" dirty="0"/>
          </a:p>
          <a:p>
            <a:pPr eaLnBrk="1" hangingPunct="1">
              <a:defRPr/>
            </a:pPr>
            <a:r>
              <a:rPr lang="pt-BR" dirty="0"/>
              <a:t>Exemplo: um número de 32 bits.</a:t>
            </a:r>
          </a:p>
          <a:p>
            <a:pPr marL="400050" lvl="1" indent="0">
              <a:buNone/>
              <a:defRPr/>
            </a:pPr>
            <a:r>
              <a:rPr lang="pt-BR" dirty="0">
                <a:latin typeface="Consolas" pitchFamily="49" charset="0"/>
                <a:cs typeface="Consolas" pitchFamily="49" charset="0"/>
              </a:rPr>
              <a:t>    101 1101 0111 0001 1001 1111 1010 0110</a:t>
            </a:r>
          </a:p>
          <a:p>
            <a:pPr marL="400050" lvl="1" indent="0">
              <a:buNone/>
              <a:defRPr/>
            </a:pPr>
            <a:r>
              <a:rPr lang="pt-BR" b="1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    5   </a:t>
            </a:r>
            <a:r>
              <a:rPr lang="pt-BR" b="1" dirty="0" err="1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D</a:t>
            </a:r>
            <a:r>
              <a:rPr lang="pt-BR" b="1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   7     1    9    </a:t>
            </a:r>
            <a:r>
              <a:rPr lang="pt-BR" b="1" dirty="0" err="1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pt-BR" b="1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  A    6</a:t>
            </a:r>
          </a:p>
          <a:p>
            <a:pPr marL="0" indent="0">
              <a:buNone/>
              <a:defRPr/>
            </a:pPr>
            <a:r>
              <a:rPr lang="pt-BR" b="0" dirty="0">
                <a:latin typeface="Consolas" pitchFamily="49" charset="0"/>
                <a:cs typeface="Consolas" pitchFamily="49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58853192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4">
            <a:extLst>
              <a:ext uri="{FF2B5EF4-FFF2-40B4-BE49-F238E27FC236}">
                <a16:creationId xmlns:a16="http://schemas.microsoft.com/office/drawing/2014/main" id="{48A963B1-7CED-5440-A0CA-52578B5A24A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143000"/>
            <a:ext cx="10820400" cy="2286000"/>
          </a:xfrm>
        </p:spPr>
        <p:txBody>
          <a:bodyPr/>
          <a:lstStyle/>
          <a:p>
            <a:pPr algn="ctr" eaLnBrk="1" hangingPunct="1"/>
            <a:r>
              <a:rPr lang="pt-BR" altLang="en-US" sz="4500" b="1" dirty="0">
                <a:ea typeface="ＭＳ Ｐゴシック" panose="020B0600070205080204" pitchFamily="34" charset="-128"/>
              </a:rPr>
              <a:t>Arquitetura de Computadores</a:t>
            </a:r>
            <a:br>
              <a:rPr lang="pt-BR" altLang="en-US" sz="4500" b="1" dirty="0">
                <a:ea typeface="ＭＳ Ｐゴシック" panose="020B0600070205080204" pitchFamily="34" charset="-128"/>
              </a:rPr>
            </a:br>
            <a:r>
              <a:rPr lang="pt-BR" altLang="en-US" sz="32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 </a:t>
            </a:r>
            <a:r>
              <a:rPr lang="pt-BR" altLang="en-US" sz="3200" b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Aula 1</a:t>
            </a:r>
            <a:br>
              <a:rPr lang="pt-BR" altLang="en-US" sz="3200" b="1" dirty="0">
                <a:solidFill>
                  <a:srgbClr val="C00000"/>
                </a:solidFill>
                <a:ea typeface="ＭＳ Ｐゴシック" panose="020B0600070205080204" pitchFamily="34" charset="-128"/>
              </a:rPr>
            </a:br>
            <a:r>
              <a:rPr lang="pt-BR" altLang="en-US" sz="3200" b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Conceitos Básicos e Circuitos Digitais </a:t>
            </a:r>
            <a:r>
              <a:rPr lang="pt-BR" altLang="en-US" sz="3200" b="1" dirty="0" err="1">
                <a:solidFill>
                  <a:srgbClr val="C00000"/>
                </a:solidFill>
                <a:ea typeface="ＭＳ Ｐゴシック" panose="020B0600070205080204" pitchFamily="34" charset="-128"/>
              </a:rPr>
              <a:t>Combinacionais</a:t>
            </a:r>
            <a:endParaRPr lang="pt-BR" altLang="en-US" sz="3200" b="1" dirty="0">
              <a:solidFill>
                <a:srgbClr val="C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8986CFC-67B9-6748-9934-2C9778B6ACF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209800" y="3581401"/>
            <a:ext cx="7848600" cy="2900363"/>
          </a:xfrm>
        </p:spPr>
        <p:txBody>
          <a:bodyPr/>
          <a:lstStyle/>
          <a:p>
            <a:pPr eaLnBrk="1" hangingPunct="1"/>
            <a:endParaRPr lang="pt-BR" altLang="en-US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endParaRPr lang="pt-BR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pt-BR" altLang="en-US" sz="2800" dirty="0">
                <a:ea typeface="ＭＳ Ｐゴシック" panose="020B0600070205080204" pitchFamily="34" charset="-128"/>
              </a:rPr>
              <a:t>Prof. </a:t>
            </a:r>
            <a:r>
              <a:rPr lang="pt-BR" altLang="en-US" sz="2800" dirty="0" err="1">
                <a:ea typeface="ＭＳ Ｐゴシック" panose="020B0600070205080204" pitchFamily="34" charset="-128"/>
              </a:rPr>
              <a:t>Linder</a:t>
            </a:r>
            <a:r>
              <a:rPr lang="pt-BR" altLang="en-US" sz="2800" dirty="0">
                <a:ea typeface="ＭＳ Ｐゴシック" panose="020B0600070205080204" pitchFamily="34" charset="-128"/>
              </a:rPr>
              <a:t> Cândido da Silva</a:t>
            </a:r>
          </a:p>
          <a:p>
            <a:pPr eaLnBrk="1" hangingPunct="1"/>
            <a:endParaRPr lang="pt-BR" altLang="en-US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pt-BR" altLang="en-US" b="1" dirty="0">
                <a:ea typeface="ＭＳ Ｐゴシック" panose="020B0600070205080204" pitchFamily="34" charset="-128"/>
              </a:rPr>
              <a:t>UFMT</a:t>
            </a:r>
          </a:p>
          <a:p>
            <a:pPr eaLnBrk="1" hangingPunct="1"/>
            <a:r>
              <a:rPr lang="pt-BR" altLang="en-US" dirty="0">
                <a:ea typeface="ＭＳ Ｐゴシック" panose="020B0600070205080204" pitchFamily="34" charset="-128"/>
              </a:rPr>
              <a:t>Fevereiro de 2023</a:t>
            </a:r>
          </a:p>
          <a:p>
            <a:pPr eaLnBrk="1" hangingPunct="1"/>
            <a:endParaRPr lang="pt-BR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pt-BR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pt-BR" altLang="en-US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pt-BR" dirty="0"/>
              <a:t>Conversão: Base 16 para Base 2 (Cont.)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dirty="0"/>
              <a:t>Analogamente, para a converter de hexadecimal para binário, substituímos cada dígito hexadecimal pelo grupo de 4 bits equivalente:</a:t>
            </a:r>
          </a:p>
          <a:p>
            <a:pPr marL="0" indent="0" eaLnBrk="1" hangingPunct="1">
              <a:buNone/>
              <a:defRPr/>
            </a:pPr>
            <a:r>
              <a:rPr lang="pt-BR" dirty="0">
                <a:cs typeface="Consolas" pitchFamily="49" charset="0"/>
              </a:rPr>
              <a:t>	</a:t>
            </a:r>
            <a:r>
              <a:rPr lang="pt-BR" dirty="0">
                <a:latin typeface="Consolas" pitchFamily="49" charset="0"/>
                <a:cs typeface="Consolas" pitchFamily="49" charset="0"/>
              </a:rPr>
              <a:t>C    E    2    8    3    5    4    </a:t>
            </a:r>
            <a:r>
              <a:rPr lang="pt-BR" dirty="0" err="1">
                <a:latin typeface="Consolas" pitchFamily="49" charset="0"/>
                <a:cs typeface="Consolas" pitchFamily="49" charset="0"/>
              </a:rPr>
              <a:t>B</a:t>
            </a:r>
            <a:endParaRPr lang="pt-BR" dirty="0">
              <a:latin typeface="Consolas" pitchFamily="49" charset="0"/>
              <a:cs typeface="Consolas" pitchFamily="49" charset="0"/>
            </a:endParaRPr>
          </a:p>
          <a:p>
            <a:pPr marL="0" indent="0" eaLnBrk="1" hangingPunct="1">
              <a:buNone/>
              <a:defRPr/>
            </a:pPr>
            <a:r>
              <a:rPr lang="pt-BR" dirty="0">
                <a:solidFill>
                  <a:srgbClr val="0432FF"/>
                </a:solidFill>
                <a:latin typeface="Consolas" pitchFamily="49" charset="0"/>
                <a:cs typeface="Consolas" pitchFamily="49" charset="0"/>
              </a:rPr>
              <a:t>    1100 1110 0010 1000 0011 0101 0100 1011</a:t>
            </a:r>
            <a:endParaRPr lang="pt-BR" dirty="0"/>
          </a:p>
          <a:p>
            <a:pPr marL="400050" lvl="1" indent="0">
              <a:buNone/>
              <a:defRPr/>
            </a:pPr>
            <a:endParaRPr lang="pt-BR" dirty="0">
              <a:latin typeface="Consolas" pitchFamily="49" charset="0"/>
              <a:cs typeface="Consolas" pitchFamily="49" charset="0"/>
            </a:endParaRPr>
          </a:p>
          <a:p>
            <a:pPr marL="0" indent="0" eaLnBrk="1" hangingPunct="1">
              <a:buNone/>
              <a:defRPr/>
            </a:pPr>
            <a:endParaRPr lang="pt-BR" dirty="0"/>
          </a:p>
          <a:p>
            <a:pPr marL="400050" lvl="1" indent="0">
              <a:buNone/>
              <a:defRPr/>
            </a:pPr>
            <a:endParaRPr lang="pt-BR" b="1" dirty="0">
              <a:solidFill>
                <a:srgbClr val="C00000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  <a:defRPr/>
            </a:pPr>
            <a:r>
              <a:rPr lang="pt-BR" b="0" dirty="0">
                <a:latin typeface="Consolas" pitchFamily="49" charset="0"/>
                <a:cs typeface="Consolas" pitchFamily="49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110655999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dirty="0"/>
              <a:t>Adição Binária</a:t>
            </a:r>
          </a:p>
        </p:txBody>
      </p:sp>
      <p:sp>
        <p:nvSpPr>
          <p:cNvPr id="31747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 dirty="0"/>
              <a:t>A adição binária é feita de forma análoga a adição decimal, somando coluna por coluna, da direita para a esquerda. Porém, como a base 2 tem menos dígitos, há menos casos a serem considerados:</a:t>
            </a:r>
          </a:p>
          <a:p>
            <a:pPr lvl="1" eaLnBrk="1" hangingPunct="1"/>
            <a:r>
              <a:rPr lang="pt-BR" dirty="0"/>
              <a:t>0 + 0 = 0</a:t>
            </a:r>
          </a:p>
          <a:p>
            <a:pPr lvl="1" eaLnBrk="1" hangingPunct="1"/>
            <a:r>
              <a:rPr lang="pt-BR" dirty="0"/>
              <a:t>0 + 1 = 1</a:t>
            </a:r>
          </a:p>
          <a:p>
            <a:pPr lvl="1" eaLnBrk="1" hangingPunct="1"/>
            <a:r>
              <a:rPr lang="pt-BR" dirty="0"/>
              <a:t>1 + 0 = 1</a:t>
            </a:r>
          </a:p>
          <a:p>
            <a:pPr lvl="1" eaLnBrk="1" hangingPunct="1"/>
            <a:r>
              <a:rPr lang="pt-BR" dirty="0"/>
              <a:t>1 + 1 = 2</a:t>
            </a:r>
            <a:r>
              <a:rPr lang="pt-BR" baseline="-25000" dirty="0"/>
              <a:t>(10)</a:t>
            </a:r>
            <a:r>
              <a:rPr lang="pt-BR" dirty="0"/>
              <a:t> = 10</a:t>
            </a:r>
          </a:p>
          <a:p>
            <a:pPr lvl="1" eaLnBrk="1" hangingPunct="1"/>
            <a:r>
              <a:rPr lang="pt-BR" dirty="0"/>
              <a:t>1 + 1 + 1 = 3</a:t>
            </a:r>
            <a:r>
              <a:rPr lang="pt-BR" baseline="-25000" dirty="0"/>
              <a:t>(10)</a:t>
            </a:r>
            <a:r>
              <a:rPr lang="pt-BR" dirty="0"/>
              <a:t> = 11 </a:t>
            </a: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dirty="0"/>
              <a:t>Adição Binária (Cont.)</a:t>
            </a:r>
          </a:p>
        </p:txBody>
      </p:sp>
      <p:sp>
        <p:nvSpPr>
          <p:cNvPr id="31747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 dirty="0"/>
              <a:t>Decimal:</a:t>
            </a:r>
          </a:p>
          <a:p>
            <a:pPr marL="0" indent="0" eaLnBrk="1" hangingPunct="1">
              <a:buNone/>
            </a:pPr>
            <a:endParaRPr lang="pt-BR" dirty="0"/>
          </a:p>
          <a:p>
            <a:pPr eaLnBrk="1" hangingPunct="1"/>
            <a:endParaRPr lang="pt-BR" dirty="0"/>
          </a:p>
          <a:p>
            <a:pPr eaLnBrk="1" hangingPunct="1"/>
            <a:endParaRPr lang="pt-BR" dirty="0"/>
          </a:p>
          <a:p>
            <a:pPr eaLnBrk="1" hangingPunct="1"/>
            <a:endParaRPr lang="pt-BR" dirty="0"/>
          </a:p>
          <a:p>
            <a:pPr eaLnBrk="1" hangingPunct="1"/>
            <a:r>
              <a:rPr lang="pt-BR" dirty="0"/>
              <a:t>Binária:</a:t>
            </a:r>
          </a:p>
        </p:txBody>
      </p:sp>
      <p:graphicFrame>
        <p:nvGraphicFramePr>
          <p:cNvPr id="31748" name="Object 6"/>
          <p:cNvGraphicFramePr>
            <a:graphicFrameLocks noGrp="1" noChangeAspect="1"/>
          </p:cNvGraphicFramePr>
          <p:nvPr>
            <p:custDataLst>
              <p:tags r:id="rId1"/>
            </p:custDataLst>
          </p:nvPr>
        </p:nvGraphicFramePr>
        <p:xfrm>
          <a:off x="4191000" y="1508125"/>
          <a:ext cx="2927350" cy="180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854964" imgH="527304" progId="Visio.Drawing.6">
                  <p:embed/>
                </p:oleObj>
              </mc:Choice>
              <mc:Fallback>
                <p:oleObj name="VISIO" r:id="rId4" imgW="854964" imgH="527304" progId="Visio.Drawing.6">
                  <p:embed/>
                  <p:pic>
                    <p:nvPicPr>
                      <p:cNvPr id="31748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1508125"/>
                        <a:ext cx="2927350" cy="180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9" name="Object 7"/>
          <p:cNvGraphicFramePr>
            <a:graphicFrameLocks noGrp="1" noChangeAspect="1"/>
          </p:cNvGraphicFramePr>
          <p:nvPr>
            <p:custDataLst>
              <p:tags r:id="rId2"/>
            </p:custDataLst>
          </p:nvPr>
        </p:nvGraphicFramePr>
        <p:xfrm>
          <a:off x="4191001" y="3798888"/>
          <a:ext cx="2817813" cy="176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858012" imgH="536448" progId="Visio.Drawing.6">
                  <p:embed/>
                </p:oleObj>
              </mc:Choice>
              <mc:Fallback>
                <p:oleObj name="VISIO" r:id="rId6" imgW="858012" imgH="536448" progId="Visio.Drawing.6">
                  <p:embed/>
                  <p:pic>
                    <p:nvPicPr>
                      <p:cNvPr id="31749" name="Object 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1" y="3798888"/>
                        <a:ext cx="2817813" cy="176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EC48472-8AAC-448D-A675-7BD35AD1AD9E}"/>
              </a:ext>
            </a:extLst>
          </p:cNvPr>
          <p:cNvSpPr txBox="1"/>
          <p:nvPr/>
        </p:nvSpPr>
        <p:spPr>
          <a:xfrm>
            <a:off x="7118350" y="1600200"/>
            <a:ext cx="1194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(Vai-um)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7C734-48FF-588F-9350-6D753D876F99}"/>
              </a:ext>
            </a:extLst>
          </p:cNvPr>
          <p:cNvSpPr txBox="1"/>
          <p:nvPr/>
        </p:nvSpPr>
        <p:spPr>
          <a:xfrm>
            <a:off x="7008814" y="3895725"/>
            <a:ext cx="1194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(Vai-um)</a:t>
            </a:r>
          </a:p>
        </p:txBody>
      </p:sp>
    </p:spTree>
    <p:extLst>
      <p:ext uri="{BB962C8B-B14F-4D97-AF65-F5344CB8AC3E}">
        <p14:creationId xmlns:p14="http://schemas.microsoft.com/office/powerpoint/2010/main" val="2926924903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4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62000"/>
          </a:xfrm>
        </p:spPr>
        <p:txBody>
          <a:bodyPr/>
          <a:lstStyle/>
          <a:p>
            <a:pPr eaLnBrk="1" hangingPunct="1"/>
            <a:r>
              <a:rPr lang="pt-BR" dirty="0"/>
              <a:t>Overflow na Adição de Números Binários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dirty="0"/>
              <a:t>Quando há limitação para o número de bits usados para representar números pode ocorrer overflow. </a:t>
            </a:r>
          </a:p>
          <a:p>
            <a:pPr eaLnBrk="1" hangingPunct="1">
              <a:defRPr/>
            </a:pPr>
            <a:r>
              <a:rPr lang="pt-BR" dirty="0"/>
              <a:t>Na adição binária com </a:t>
            </a:r>
            <a:r>
              <a:rPr lang="pt-BR" b="1" dirty="0"/>
              <a:t>números sem sinal</a:t>
            </a:r>
            <a:r>
              <a:rPr lang="pt-BR" dirty="0"/>
              <a:t> ocorre overflow quando a soma gera um bit que não pode ser armazenado.</a:t>
            </a:r>
          </a:p>
          <a:p>
            <a:pPr eaLnBrk="1" hangingPunct="1">
              <a:buClr>
                <a:schemeClr val="accent1">
                  <a:lumMod val="75000"/>
                  <a:lumOff val="25000"/>
                </a:schemeClr>
              </a:buClr>
              <a:defRPr/>
            </a:pPr>
            <a:endParaRPr lang="pt-BR" dirty="0"/>
          </a:p>
          <a:p>
            <a:pPr eaLnBrk="1" hangingPunct="1">
              <a:buClr>
                <a:schemeClr val="accent1">
                  <a:lumMod val="75000"/>
                  <a:lumOff val="25000"/>
                </a:schemeClr>
              </a:buClr>
              <a:defRPr/>
            </a:pPr>
            <a:endParaRPr lang="pt-BR" dirty="0"/>
          </a:p>
          <a:p>
            <a:pPr marL="0" indent="0">
              <a:buNone/>
              <a:defRPr/>
            </a:pPr>
            <a:endParaRPr lang="pt-BR" dirty="0"/>
          </a:p>
        </p:txBody>
      </p:sp>
      <p:graphicFrame>
        <p:nvGraphicFramePr>
          <p:cNvPr id="33796" name="Object 3"/>
          <p:cNvGraphicFramePr>
            <a:graphicFrameLocks noGrp="1"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44661082"/>
              </p:ext>
            </p:extLst>
          </p:nvPr>
        </p:nvGraphicFramePr>
        <p:xfrm>
          <a:off x="3197226" y="2849563"/>
          <a:ext cx="2517775" cy="295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03605" imgH="590328" progId="Visio.Drawing.6">
                  <p:embed/>
                </p:oleObj>
              </mc:Choice>
              <mc:Fallback>
                <p:oleObj name="VISIO" r:id="rId4" imgW="503605" imgH="590328" progId="Visio.Drawing.6">
                  <p:embed/>
                  <p:pic>
                    <p:nvPicPr>
                      <p:cNvPr id="33796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7226" y="2849563"/>
                        <a:ext cx="2517775" cy="2951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7" name="Object 6"/>
          <p:cNvGraphicFramePr>
            <a:graphicFrameLocks noGrp="1"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54404816"/>
              </p:ext>
            </p:extLst>
          </p:nvPr>
        </p:nvGraphicFramePr>
        <p:xfrm>
          <a:off x="6858000" y="2828926"/>
          <a:ext cx="2522538" cy="256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504444" imgH="513588" progId="Visio.Drawing.6">
                  <p:embed/>
                </p:oleObj>
              </mc:Choice>
              <mc:Fallback>
                <p:oleObj name="VISIO" r:id="rId6" imgW="504444" imgH="513588" progId="Visio.Drawing.6">
                  <p:embed/>
                  <p:pic>
                    <p:nvPicPr>
                      <p:cNvPr id="33797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2828926"/>
                        <a:ext cx="2522538" cy="2568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67310" y="5724525"/>
            <a:ext cx="30480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800" b="1" dirty="0">
                <a:solidFill>
                  <a:srgbClr val="C00000"/>
                </a:solidFill>
                <a:latin typeface="Calibri" pitchFamily="34" charset="0"/>
              </a:rPr>
              <a:t>OVERFLOW !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E63D2F7-8738-F3B7-7449-EF4D6E043552}"/>
              </a:ext>
            </a:extLst>
          </p:cNvPr>
          <p:cNvCxnSpPr/>
          <p:nvPr/>
        </p:nvCxnSpPr>
        <p:spPr bwMode="auto">
          <a:xfrm flipH="1">
            <a:off x="7226300" y="5038725"/>
            <a:ext cx="393700" cy="685800"/>
          </a:xfrm>
          <a:prstGeom prst="straightConnector1">
            <a:avLst/>
          </a:prstGeom>
          <a:solidFill>
            <a:srgbClr val="C0C0C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pt-BR" dirty="0"/>
              <a:t>Representação de Números Binários com Sinal</a:t>
            </a:r>
          </a:p>
        </p:txBody>
      </p:sp>
      <p:sp>
        <p:nvSpPr>
          <p:cNvPr id="3789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 dirty="0"/>
              <a:t>As principais representações de números binários com sinal são as seguintes:</a:t>
            </a:r>
          </a:p>
          <a:p>
            <a:pPr lvl="1" eaLnBrk="1" hangingPunct="1"/>
            <a:endParaRPr lang="pt-BR" dirty="0"/>
          </a:p>
          <a:p>
            <a:pPr lvl="1" eaLnBrk="1" hangingPunct="1"/>
            <a:endParaRPr lang="pt-BR" dirty="0"/>
          </a:p>
          <a:p>
            <a:pPr lvl="1" eaLnBrk="1" hangingPunct="1"/>
            <a:r>
              <a:rPr lang="pt-BR" dirty="0"/>
              <a:t>Sinal/Magnitude.</a:t>
            </a:r>
          </a:p>
          <a:p>
            <a:pPr marL="344487" lvl="1" indent="0" eaLnBrk="1" hangingPunct="1">
              <a:buNone/>
            </a:pPr>
            <a:endParaRPr lang="pt-BR" dirty="0"/>
          </a:p>
          <a:p>
            <a:pPr marL="344487" lvl="1" indent="0" eaLnBrk="1" hangingPunct="1">
              <a:buNone/>
            </a:pPr>
            <a:endParaRPr lang="pt-BR" dirty="0"/>
          </a:p>
          <a:p>
            <a:pPr lvl="1" eaLnBrk="1" hangingPunct="1"/>
            <a:r>
              <a:rPr lang="pt-BR" dirty="0"/>
              <a:t>Complemento de Dois.</a:t>
            </a: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pt-BR" dirty="0"/>
              <a:t>Sinal/Magnitude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997528"/>
            <a:ext cx="7467600" cy="5193723"/>
          </a:xfrm>
        </p:spPr>
        <p:txBody>
          <a:bodyPr/>
          <a:lstStyle/>
          <a:p>
            <a:pPr eaLnBrk="1" hangingPunct="1">
              <a:defRPr/>
            </a:pPr>
            <a:r>
              <a:rPr lang="pt-BR" dirty="0"/>
              <a:t>Dado um número de N bits, o bit mais significativo (MSB) é usado para representar o sinal e os outros N-1 bits para representar a magnitude (tamanho) do número.</a:t>
            </a:r>
          </a:p>
          <a:p>
            <a:pPr lvl="2" eaLnBrk="1" hangingPunct="1">
              <a:buClr>
                <a:schemeClr val="tx1"/>
              </a:buClr>
              <a:defRPr/>
            </a:pPr>
            <a:r>
              <a:rPr lang="pt-BR" dirty="0"/>
              <a:t>Números positivos (+): bit de sinal = 0</a:t>
            </a:r>
          </a:p>
          <a:p>
            <a:pPr lvl="2" eaLnBrk="1" hangingPunct="1">
              <a:buClr>
                <a:schemeClr val="tx1"/>
              </a:buClr>
              <a:defRPr/>
            </a:pPr>
            <a:r>
              <a:rPr lang="pt-BR" dirty="0"/>
              <a:t>Números negativos (-): bit de sinal = 1</a:t>
            </a:r>
          </a:p>
          <a:p>
            <a:pPr eaLnBrk="1" hangingPunct="1">
              <a:defRPr/>
            </a:pPr>
            <a:endParaRPr lang="pt-BR" dirty="0"/>
          </a:p>
          <a:p>
            <a:pPr eaLnBrk="1" hangingPunct="1">
              <a:defRPr/>
            </a:pPr>
            <a:r>
              <a:rPr lang="pt-BR" dirty="0"/>
              <a:t>Exemplo: ± 6 em sinal/magnitude de 4 bits.</a:t>
            </a:r>
          </a:p>
          <a:p>
            <a:pPr marL="400050" lvl="1" indent="0">
              <a:buClr>
                <a:srgbClr val="7030A0"/>
              </a:buClr>
              <a:buNone/>
              <a:defRPr/>
            </a:pPr>
            <a:r>
              <a:rPr lang="pt-BR" dirty="0"/>
              <a:t>	+6 =</a:t>
            </a:r>
          </a:p>
          <a:p>
            <a:pPr marL="400050" lvl="1" indent="0">
              <a:buClr>
                <a:srgbClr val="7030A0"/>
              </a:buClr>
              <a:buNone/>
              <a:defRPr/>
            </a:pPr>
            <a:r>
              <a:rPr lang="pt-BR" dirty="0"/>
              <a:t>	- 6 =</a:t>
            </a:r>
          </a:p>
          <a:p>
            <a:pPr marL="400050" lvl="1" indent="0">
              <a:buNone/>
              <a:defRPr/>
            </a:pPr>
            <a:r>
              <a:rPr lang="pt-BR" dirty="0"/>
              <a:t>	</a:t>
            </a:r>
            <a:endParaRPr lang="pt-BR" dirty="0">
              <a:solidFill>
                <a:schemeClr val="accent3"/>
              </a:solidFill>
            </a:endParaRPr>
          </a:p>
          <a:p>
            <a:pPr eaLnBrk="1" hangingPunct="1">
              <a:buClr>
                <a:schemeClr val="accent1">
                  <a:lumMod val="75000"/>
                  <a:lumOff val="25000"/>
                </a:schemeClr>
              </a:buClr>
              <a:defRPr/>
            </a:pPr>
            <a:endParaRPr lang="pt-BR" dirty="0"/>
          </a:p>
        </p:txBody>
      </p:sp>
      <p:graphicFrame>
        <p:nvGraphicFramePr>
          <p:cNvPr id="38918" name="Object 2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82650195"/>
              </p:ext>
            </p:extLst>
          </p:nvPr>
        </p:nvGraphicFramePr>
        <p:xfrm>
          <a:off x="8264692" y="2100551"/>
          <a:ext cx="3536950" cy="149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25600" imgH="685800" progId="Equation.DSMT4">
                  <p:embed/>
                </p:oleObj>
              </mc:Choice>
              <mc:Fallback>
                <p:oleObj name="Equation" r:id="rId5" imgW="1625600" imgH="685800" progId="Equation.DSMT4">
                  <p:embed/>
                  <p:pic>
                    <p:nvPicPr>
                      <p:cNvPr id="3891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64692" y="2100551"/>
                        <a:ext cx="3536950" cy="1493838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B1F2F1C-E09B-22C6-0848-F75B1440D6E5}"/>
              </a:ext>
            </a:extLst>
          </p:cNvPr>
          <p:cNvSpPr txBox="1"/>
          <p:nvPr/>
        </p:nvSpPr>
        <p:spPr>
          <a:xfrm>
            <a:off x="8840051" y="1731219"/>
            <a:ext cx="2386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Avaliação do Número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pt-BR" dirty="0"/>
              <a:t>Sinal/Magnitude (Cont.)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997528"/>
            <a:ext cx="7467600" cy="5193723"/>
          </a:xfrm>
        </p:spPr>
        <p:txBody>
          <a:bodyPr/>
          <a:lstStyle/>
          <a:p>
            <a:pPr eaLnBrk="1" hangingPunct="1">
              <a:defRPr/>
            </a:pPr>
            <a:r>
              <a:rPr lang="pt-BR" dirty="0"/>
              <a:t>Considerando um número de N bits:</a:t>
            </a:r>
          </a:p>
          <a:p>
            <a:pPr lvl="1" eaLnBrk="1" hangingPunct="1">
              <a:defRPr/>
            </a:pPr>
            <a:r>
              <a:rPr lang="pt-BR" dirty="0"/>
              <a:t>O bit mais significativo (MSB) é usado para representar o sinal e os outros N-1 bits para representar a magnitude.</a:t>
            </a:r>
          </a:p>
          <a:p>
            <a:pPr lvl="2" eaLnBrk="1" hangingPunct="1">
              <a:buClr>
                <a:schemeClr val="tx1"/>
              </a:buClr>
              <a:defRPr/>
            </a:pPr>
            <a:r>
              <a:rPr lang="pt-BR" dirty="0"/>
              <a:t>Números positivos: bit de sinal = 0</a:t>
            </a:r>
          </a:p>
          <a:p>
            <a:pPr lvl="2" eaLnBrk="1" hangingPunct="1">
              <a:buClr>
                <a:schemeClr val="tx1"/>
              </a:buClr>
              <a:defRPr/>
            </a:pPr>
            <a:r>
              <a:rPr lang="pt-BR" dirty="0"/>
              <a:t>Números negativos: bit de sinal = 1</a:t>
            </a:r>
          </a:p>
          <a:p>
            <a:pPr eaLnBrk="1" hangingPunct="1">
              <a:defRPr/>
            </a:pPr>
            <a:endParaRPr lang="pt-BR" dirty="0"/>
          </a:p>
          <a:p>
            <a:pPr eaLnBrk="1" hangingPunct="1">
              <a:defRPr/>
            </a:pPr>
            <a:r>
              <a:rPr lang="pt-BR" dirty="0"/>
              <a:t>Exemplo: ± 6 em sinal/magnitude de 4 bits.</a:t>
            </a:r>
          </a:p>
          <a:p>
            <a:pPr marL="400050" lvl="1" indent="0">
              <a:buClr>
                <a:srgbClr val="7030A0"/>
              </a:buClr>
              <a:buNone/>
              <a:defRPr/>
            </a:pPr>
            <a:r>
              <a:rPr lang="pt-BR" dirty="0"/>
              <a:t>	+6 = </a:t>
            </a:r>
            <a:r>
              <a:rPr lang="pt-BR" dirty="0">
                <a:solidFill>
                  <a:srgbClr val="C00000"/>
                </a:solidFill>
              </a:rPr>
              <a:t>0</a:t>
            </a:r>
            <a:r>
              <a:rPr lang="pt-BR" dirty="0"/>
              <a:t>110</a:t>
            </a:r>
            <a:endParaRPr lang="pt-BR" dirty="0">
              <a:solidFill>
                <a:srgbClr val="C00000"/>
              </a:solidFill>
            </a:endParaRPr>
          </a:p>
          <a:p>
            <a:pPr marL="400050" lvl="1" indent="0">
              <a:buClr>
                <a:srgbClr val="7030A0"/>
              </a:buClr>
              <a:buNone/>
              <a:defRPr/>
            </a:pPr>
            <a:r>
              <a:rPr lang="pt-BR" dirty="0"/>
              <a:t>	- 6 = </a:t>
            </a:r>
            <a:r>
              <a:rPr lang="pt-BR" dirty="0">
                <a:solidFill>
                  <a:srgbClr val="00B050"/>
                </a:solidFill>
              </a:rPr>
              <a:t>1</a:t>
            </a:r>
            <a:r>
              <a:rPr lang="pt-BR" dirty="0"/>
              <a:t>110</a:t>
            </a:r>
          </a:p>
          <a:p>
            <a:pPr eaLnBrk="1" hangingPunct="1">
              <a:defRPr/>
            </a:pPr>
            <a:r>
              <a:rPr lang="pt-BR" dirty="0"/>
              <a:t>Intervalo de representação:</a:t>
            </a:r>
          </a:p>
          <a:p>
            <a:pPr marL="400050" lvl="1" indent="0">
              <a:buNone/>
              <a:defRPr/>
            </a:pPr>
            <a:r>
              <a:rPr lang="pt-BR" dirty="0"/>
              <a:t>	</a:t>
            </a:r>
            <a:endParaRPr lang="pt-BR" dirty="0">
              <a:solidFill>
                <a:schemeClr val="accent3"/>
              </a:solidFill>
            </a:endParaRPr>
          </a:p>
          <a:p>
            <a:pPr eaLnBrk="1" hangingPunct="1">
              <a:buClr>
                <a:schemeClr val="accent1">
                  <a:lumMod val="75000"/>
                  <a:lumOff val="25000"/>
                </a:schemeClr>
              </a:buClr>
              <a:defRPr/>
            </a:pPr>
            <a:endParaRPr lang="pt-BR" dirty="0"/>
          </a:p>
        </p:txBody>
      </p:sp>
      <p:graphicFrame>
        <p:nvGraphicFramePr>
          <p:cNvPr id="38918" name="Object 2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8235512" y="1524000"/>
          <a:ext cx="3536950" cy="149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25600" imgH="685800" progId="Equation.DSMT4">
                  <p:embed/>
                </p:oleObj>
              </mc:Choice>
              <mc:Fallback>
                <p:oleObj name="Equation" r:id="rId5" imgW="1625600" imgH="685800" progId="Equation.DSMT4">
                  <p:embed/>
                  <p:pic>
                    <p:nvPicPr>
                      <p:cNvPr id="3891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35512" y="1524000"/>
                        <a:ext cx="3536950" cy="1493838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03511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pt-BR" dirty="0"/>
              <a:t>Sinal/Magnitude (Cont.)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997528"/>
            <a:ext cx="7467600" cy="5193723"/>
          </a:xfrm>
        </p:spPr>
        <p:txBody>
          <a:bodyPr/>
          <a:lstStyle/>
          <a:p>
            <a:pPr eaLnBrk="1" hangingPunct="1">
              <a:defRPr/>
            </a:pPr>
            <a:r>
              <a:rPr lang="pt-BR" dirty="0"/>
              <a:t>Considerando um número de N bits:</a:t>
            </a:r>
          </a:p>
          <a:p>
            <a:pPr lvl="1" eaLnBrk="1" hangingPunct="1">
              <a:defRPr/>
            </a:pPr>
            <a:r>
              <a:rPr lang="pt-BR" dirty="0"/>
              <a:t>O bit mais significativo (MSB) é usado para representar o sinal e os outros N-1 bits para representar a magnitude.</a:t>
            </a:r>
          </a:p>
          <a:p>
            <a:pPr lvl="2" eaLnBrk="1" hangingPunct="1">
              <a:buClr>
                <a:schemeClr val="tx1"/>
              </a:buClr>
              <a:defRPr/>
            </a:pPr>
            <a:r>
              <a:rPr lang="pt-BR" dirty="0"/>
              <a:t>Números positivos: bit de sinal = 0</a:t>
            </a:r>
          </a:p>
          <a:p>
            <a:pPr lvl="2" eaLnBrk="1" hangingPunct="1">
              <a:buClr>
                <a:schemeClr val="tx1"/>
              </a:buClr>
              <a:defRPr/>
            </a:pPr>
            <a:r>
              <a:rPr lang="pt-BR" dirty="0"/>
              <a:t>Números negativos: bit de sinal = 1</a:t>
            </a:r>
          </a:p>
          <a:p>
            <a:pPr eaLnBrk="1" hangingPunct="1">
              <a:defRPr/>
            </a:pPr>
            <a:endParaRPr lang="pt-BR" dirty="0"/>
          </a:p>
          <a:p>
            <a:pPr eaLnBrk="1" hangingPunct="1">
              <a:defRPr/>
            </a:pPr>
            <a:r>
              <a:rPr lang="pt-BR" dirty="0"/>
              <a:t>Exemplo: ± 6 em sinal/magnitude de 4 bits.</a:t>
            </a:r>
          </a:p>
          <a:p>
            <a:pPr marL="400050" lvl="1" indent="0">
              <a:buClr>
                <a:srgbClr val="7030A0"/>
              </a:buClr>
              <a:buNone/>
              <a:defRPr/>
            </a:pPr>
            <a:r>
              <a:rPr lang="pt-BR" dirty="0"/>
              <a:t>	+6 = </a:t>
            </a:r>
            <a:r>
              <a:rPr lang="pt-BR" dirty="0">
                <a:solidFill>
                  <a:srgbClr val="C00000"/>
                </a:solidFill>
              </a:rPr>
              <a:t>0</a:t>
            </a:r>
            <a:r>
              <a:rPr lang="pt-BR" dirty="0"/>
              <a:t>110</a:t>
            </a:r>
            <a:endParaRPr lang="pt-BR" dirty="0">
              <a:solidFill>
                <a:srgbClr val="C00000"/>
              </a:solidFill>
            </a:endParaRPr>
          </a:p>
          <a:p>
            <a:pPr marL="400050" lvl="1" indent="0">
              <a:buClr>
                <a:srgbClr val="7030A0"/>
              </a:buClr>
              <a:buNone/>
              <a:defRPr/>
            </a:pPr>
            <a:r>
              <a:rPr lang="pt-BR" dirty="0"/>
              <a:t>	- 6 = </a:t>
            </a:r>
            <a:r>
              <a:rPr lang="pt-BR" dirty="0">
                <a:solidFill>
                  <a:srgbClr val="00B050"/>
                </a:solidFill>
              </a:rPr>
              <a:t>1</a:t>
            </a:r>
            <a:r>
              <a:rPr lang="pt-BR" dirty="0"/>
              <a:t>110</a:t>
            </a:r>
          </a:p>
          <a:p>
            <a:pPr eaLnBrk="1" hangingPunct="1">
              <a:defRPr/>
            </a:pPr>
            <a:r>
              <a:rPr lang="pt-BR" dirty="0"/>
              <a:t>Intervalo de representação:</a:t>
            </a:r>
          </a:p>
          <a:p>
            <a:pPr marL="400050" lvl="1" indent="0">
              <a:buNone/>
              <a:defRPr/>
            </a:pPr>
            <a:r>
              <a:rPr lang="pt-BR" dirty="0"/>
              <a:t>		</a:t>
            </a:r>
            <a:r>
              <a:rPr lang="pt-BR" dirty="0">
                <a:solidFill>
                  <a:srgbClr val="0432FF"/>
                </a:solidFill>
              </a:rPr>
              <a:t>[-(2</a:t>
            </a:r>
            <a:r>
              <a:rPr lang="pt-BR" baseline="30000" dirty="0">
                <a:solidFill>
                  <a:srgbClr val="0432FF"/>
                </a:solidFill>
              </a:rPr>
              <a:t>N-1</a:t>
            </a:r>
            <a:r>
              <a:rPr lang="pt-BR" dirty="0">
                <a:solidFill>
                  <a:srgbClr val="0432FF"/>
                </a:solidFill>
              </a:rPr>
              <a:t>-1), 2</a:t>
            </a:r>
            <a:r>
              <a:rPr lang="pt-BR" baseline="30000" dirty="0">
                <a:solidFill>
                  <a:srgbClr val="0432FF"/>
                </a:solidFill>
              </a:rPr>
              <a:t>N-1</a:t>
            </a:r>
            <a:r>
              <a:rPr lang="pt-BR" dirty="0">
                <a:solidFill>
                  <a:srgbClr val="0432FF"/>
                </a:solidFill>
              </a:rPr>
              <a:t>-1]</a:t>
            </a:r>
          </a:p>
          <a:p>
            <a:pPr marL="400050" lvl="1" indent="0">
              <a:buNone/>
              <a:defRPr/>
            </a:pPr>
            <a:endParaRPr lang="pt-BR" dirty="0">
              <a:solidFill>
                <a:schemeClr val="accent3"/>
              </a:solidFill>
            </a:endParaRPr>
          </a:p>
          <a:p>
            <a:pPr eaLnBrk="1" hangingPunct="1">
              <a:buClr>
                <a:schemeClr val="accent1">
                  <a:lumMod val="75000"/>
                  <a:lumOff val="25000"/>
                </a:schemeClr>
              </a:buClr>
              <a:defRPr/>
            </a:pPr>
            <a:endParaRPr lang="pt-BR" dirty="0"/>
          </a:p>
        </p:txBody>
      </p:sp>
      <p:graphicFrame>
        <p:nvGraphicFramePr>
          <p:cNvPr id="38918" name="Object 2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8235512" y="1524000"/>
          <a:ext cx="3536950" cy="149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25600" imgH="685800" progId="Equation.DSMT4">
                  <p:embed/>
                </p:oleObj>
              </mc:Choice>
              <mc:Fallback>
                <p:oleObj name="Equation" r:id="rId5" imgW="1625600" imgH="685800" progId="Equation.DSMT4">
                  <p:embed/>
                  <p:pic>
                    <p:nvPicPr>
                      <p:cNvPr id="3891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35512" y="1524000"/>
                        <a:ext cx="3536950" cy="1493838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6586113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3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pt-BR" dirty="0"/>
              <a:t>Problemas da Representação Sinal/Magnitude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pt-BR" dirty="0"/>
              <a:t>Adição não funciona, por exemplo -6 + 6:</a:t>
            </a:r>
          </a:p>
          <a:p>
            <a:pPr marL="0" indent="0">
              <a:buNone/>
              <a:defRPr/>
            </a:pPr>
            <a:r>
              <a:rPr lang="pt-BR" dirty="0">
                <a:latin typeface="Consolas" pitchFamily="49" charset="0"/>
                <a:cs typeface="Consolas" pitchFamily="49" charset="0"/>
              </a:rPr>
              <a:t>       1110                   </a:t>
            </a:r>
          </a:p>
          <a:p>
            <a:pPr marL="0" indent="0">
              <a:buNone/>
              <a:defRPr/>
            </a:pPr>
            <a:r>
              <a:rPr lang="pt-BR" dirty="0">
                <a:latin typeface="Consolas" pitchFamily="49" charset="0"/>
                <a:cs typeface="Consolas" pitchFamily="49" charset="0"/>
              </a:rPr>
              <a:t>     + 0110</a:t>
            </a:r>
          </a:p>
          <a:p>
            <a:pPr marL="0" indent="0">
              <a:buNone/>
              <a:defRPr/>
            </a:pPr>
            <a:r>
              <a:rPr lang="pt-BR" dirty="0">
                <a:latin typeface="Consolas" pitchFamily="49" charset="0"/>
                <a:cs typeface="Consolas" pitchFamily="49" charset="0"/>
              </a:rPr>
              <a:t>      10100</a:t>
            </a:r>
            <a:r>
              <a:rPr lang="pt-BR" dirty="0"/>
              <a:t>   </a:t>
            </a:r>
            <a:r>
              <a:rPr lang="pt-BR" i="1" dirty="0">
                <a:solidFill>
                  <a:srgbClr val="C00000"/>
                </a:solidFill>
              </a:rPr>
              <a:t>errado!</a:t>
            </a:r>
          </a:p>
          <a:p>
            <a:pPr eaLnBrk="1" hangingPunct="1"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pt-BR" dirty="0"/>
              <a:t>Duas representações para 0 (± 0):</a:t>
            </a:r>
          </a:p>
          <a:p>
            <a:pPr marL="400050" lvl="1" indent="0">
              <a:buNone/>
              <a:defRPr/>
            </a:pPr>
            <a:r>
              <a:rPr lang="pt-BR" dirty="0"/>
              <a:t>	  </a:t>
            </a:r>
            <a:r>
              <a:rPr lang="pt-BR" b="1" dirty="0">
                <a:latin typeface="Consolas" pitchFamily="49" charset="0"/>
                <a:cs typeface="Consolas" pitchFamily="49" charset="0"/>
              </a:rPr>
              <a:t>1000                   </a:t>
            </a:r>
          </a:p>
          <a:p>
            <a:pPr marL="400050" lvl="1" indent="0">
              <a:buNone/>
              <a:defRPr/>
            </a:pPr>
            <a:r>
              <a:rPr lang="pt-BR" b="1" dirty="0">
                <a:latin typeface="Consolas" pitchFamily="49" charset="0"/>
                <a:cs typeface="Consolas" pitchFamily="49" charset="0"/>
              </a:rPr>
              <a:t>	 0000</a:t>
            </a:r>
          </a:p>
          <a:p>
            <a:pPr marL="400050" lvl="1" indent="0">
              <a:buNone/>
              <a:defRPr/>
            </a:pPr>
            <a:endParaRPr lang="pt-BR" b="1" dirty="0"/>
          </a:p>
          <a:p>
            <a:pPr eaLnBrk="1" hangingPunct="1">
              <a:buClr>
                <a:schemeClr val="accent1">
                  <a:lumMod val="75000"/>
                  <a:lumOff val="25000"/>
                </a:schemeClr>
              </a:buClr>
              <a:defRPr/>
            </a:pPr>
            <a:r>
              <a:rPr lang="pt-BR" dirty="0"/>
              <a:t>Esses problemas introduzem complexidade no projeto de circuitos aritméticos. Por isso, a representação em sinal/magnitude caiu em desuso, mas chegou a ser usada nos primeiros computadores da IBM.</a:t>
            </a:r>
            <a:br>
              <a:rPr lang="pt-BR" dirty="0"/>
            </a:br>
            <a:r>
              <a:rPr lang="pt-BR" b="0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D8A2F68-BF93-01EE-D282-64C815FFA499}"/>
              </a:ext>
            </a:extLst>
          </p:cNvPr>
          <p:cNvCxnSpPr/>
          <p:nvPr/>
        </p:nvCxnSpPr>
        <p:spPr bwMode="auto">
          <a:xfrm>
            <a:off x="1524000" y="2286000"/>
            <a:ext cx="838200" cy="0"/>
          </a:xfrm>
          <a:prstGeom prst="line">
            <a:avLst/>
          </a:prstGeom>
          <a:solidFill>
            <a:srgbClr val="C0C0C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C3DD3C-67B5-B802-13C1-260687FEFE6A}"/>
              </a:ext>
            </a:extLst>
          </p:cNvPr>
          <p:cNvSpPr/>
          <p:nvPr/>
        </p:nvSpPr>
        <p:spPr bwMode="auto">
          <a:xfrm>
            <a:off x="8763000" y="1992063"/>
            <a:ext cx="2514600" cy="128453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pt-BR" altLang="ja-JP" dirty="0"/>
              <a:t>Representação em Complemento de Dois</a:t>
            </a:r>
            <a:endParaRPr lang="pt-BR" dirty="0"/>
          </a:p>
        </p:txBody>
      </p:sp>
      <p:sp>
        <p:nvSpPr>
          <p:cNvPr id="44036" name="Content Placeholder 1"/>
          <p:cNvSpPr>
            <a:spLocks noGrp="1"/>
          </p:cNvSpPr>
          <p:nvPr>
            <p:ph idx="1"/>
          </p:nvPr>
        </p:nvSpPr>
        <p:spPr>
          <a:xfrm>
            <a:off x="304800" y="978477"/>
            <a:ext cx="11480800" cy="5193723"/>
          </a:xfrm>
        </p:spPr>
        <p:txBody>
          <a:bodyPr/>
          <a:lstStyle/>
          <a:p>
            <a:pPr eaLnBrk="1" hangingPunct="1"/>
            <a:r>
              <a:rPr lang="pt-BR" dirty="0"/>
              <a:t>Utilizado </a:t>
            </a:r>
            <a:r>
              <a:rPr lang="pt-BR" b="1" dirty="0">
                <a:solidFill>
                  <a:srgbClr val="C00000"/>
                </a:solidFill>
              </a:rPr>
              <a:t>na maioria</a:t>
            </a:r>
            <a:r>
              <a:rPr lang="pt-BR" dirty="0">
                <a:solidFill>
                  <a:srgbClr val="C00000"/>
                </a:solidFill>
              </a:rPr>
              <a:t> </a:t>
            </a:r>
            <a:r>
              <a:rPr lang="pt-BR" dirty="0"/>
              <a:t>dos computadores atuais, não tem os mesmos problemas dos números representados em sinal/magnitude:</a:t>
            </a:r>
          </a:p>
          <a:p>
            <a:pPr lvl="1" eaLnBrk="1" hangingPunct="1"/>
            <a:r>
              <a:rPr lang="pt-BR" dirty="0"/>
              <a:t>Adição funciona.</a:t>
            </a:r>
          </a:p>
          <a:p>
            <a:pPr lvl="1" eaLnBrk="1" hangingPunct="1"/>
            <a:r>
              <a:rPr lang="pt-BR" dirty="0"/>
              <a:t>Representação única para o 0.</a:t>
            </a:r>
          </a:p>
          <a:p>
            <a:pPr marL="344487" lvl="1" indent="0" eaLnBrk="1" hangingPunct="1">
              <a:buNone/>
            </a:pPr>
            <a:endParaRPr lang="pt-BR" dirty="0"/>
          </a:p>
          <a:p>
            <a:pPr eaLnBrk="1" hangingPunct="1">
              <a:defRPr/>
            </a:pPr>
            <a:endParaRPr lang="pt-BR" dirty="0"/>
          </a:p>
          <a:p>
            <a:pPr eaLnBrk="1" hangingPunct="1">
              <a:defRPr/>
            </a:pPr>
            <a:r>
              <a:rPr lang="pt-BR" dirty="0"/>
              <a:t>O bit mais significativo (</a:t>
            </a:r>
            <a:r>
              <a:rPr lang="pt-BR" dirty="0" err="1"/>
              <a:t>msb</a:t>
            </a:r>
            <a:r>
              <a:rPr lang="pt-BR" dirty="0"/>
              <a:t>) ainda indica o sinal </a:t>
            </a:r>
            <a:r>
              <a:rPr lang="pt-BR" b="0" dirty="0"/>
              <a:t>(1 = negativo, 0 = positivo) e</a:t>
            </a:r>
            <a:r>
              <a:rPr lang="pt-BR" dirty="0"/>
              <a:t> tem peso -2</a:t>
            </a:r>
            <a:r>
              <a:rPr lang="pt-BR" baseline="30000" dirty="0"/>
              <a:t>N-1</a:t>
            </a:r>
            <a:r>
              <a:rPr lang="pt-BR" dirty="0"/>
              <a:t>.</a:t>
            </a:r>
          </a:p>
          <a:p>
            <a:pPr lvl="1" eaLnBrk="1" hangingPunct="1">
              <a:buClr>
                <a:srgbClr val="7030A0"/>
              </a:buClr>
              <a:defRPr/>
            </a:pPr>
            <a:r>
              <a:rPr lang="pt-BR" dirty="0"/>
              <a:t>Maior número positivo de 4-bits: </a:t>
            </a:r>
            <a:r>
              <a:rPr lang="en-US" b="1" dirty="0">
                <a:solidFill>
                  <a:srgbClr val="0432FF"/>
                </a:solidFill>
                <a:latin typeface="Consolas" pitchFamily="49" charset="0"/>
                <a:cs typeface="Consolas" pitchFamily="49" charset="0"/>
              </a:rPr>
              <a:t>0111</a:t>
            </a:r>
            <a:r>
              <a:rPr lang="pt-BR" dirty="0"/>
              <a:t>		</a:t>
            </a:r>
            <a:endParaRPr lang="pt-BR" b="1" dirty="0">
              <a:solidFill>
                <a:schemeClr val="accent1">
                  <a:lumMod val="75000"/>
                  <a:lumOff val="2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 eaLnBrk="1" hangingPunct="1">
              <a:buClr>
                <a:srgbClr val="7030A0"/>
              </a:buClr>
              <a:defRPr/>
            </a:pPr>
            <a:r>
              <a:rPr lang="pt-BR" dirty="0"/>
              <a:t>Maior número negativo de 4-bits: </a:t>
            </a:r>
            <a:r>
              <a:rPr lang="en-US" b="1" dirty="0">
                <a:solidFill>
                  <a:srgbClr val="0432FF"/>
                </a:solidFill>
                <a:latin typeface="Consolas" pitchFamily="49" charset="0"/>
                <a:cs typeface="Consolas" pitchFamily="49" charset="0"/>
              </a:rPr>
              <a:t>1000 </a:t>
            </a:r>
            <a:r>
              <a:rPr lang="pt-BR" dirty="0"/>
              <a:t>	</a:t>
            </a:r>
          </a:p>
          <a:p>
            <a:pPr marL="0" indent="0" eaLnBrk="1" hangingPunct="1">
              <a:buNone/>
              <a:defRPr/>
            </a:pPr>
            <a:endParaRPr lang="pt-BR" dirty="0"/>
          </a:p>
          <a:p>
            <a:pPr eaLnBrk="1" hangingPunct="1">
              <a:defRPr/>
            </a:pPr>
            <a:r>
              <a:rPr lang="pt-BR" dirty="0"/>
              <a:t>Intervalo de representação: </a:t>
            </a:r>
            <a:r>
              <a:rPr lang="en-US" dirty="0">
                <a:solidFill>
                  <a:srgbClr val="0432FF"/>
                </a:solidFill>
              </a:rPr>
              <a:t>[-2</a:t>
            </a:r>
            <a:r>
              <a:rPr lang="en-US" baseline="30000" dirty="0">
                <a:solidFill>
                  <a:srgbClr val="0432FF"/>
                </a:solidFill>
              </a:rPr>
              <a:t>N-1</a:t>
            </a:r>
            <a:r>
              <a:rPr lang="en-US" dirty="0">
                <a:solidFill>
                  <a:srgbClr val="0432FF"/>
                </a:solidFill>
              </a:rPr>
              <a:t>, 2</a:t>
            </a:r>
            <a:r>
              <a:rPr lang="en-US" baseline="30000" dirty="0">
                <a:solidFill>
                  <a:srgbClr val="0432FF"/>
                </a:solidFill>
              </a:rPr>
              <a:t>N-1</a:t>
            </a:r>
            <a:r>
              <a:rPr lang="en-US" dirty="0">
                <a:solidFill>
                  <a:srgbClr val="0432FF"/>
                </a:solidFill>
              </a:rPr>
              <a:t>-1] 	8 bits: [-128,127]</a:t>
            </a:r>
            <a:endParaRPr lang="pt-BR" dirty="0">
              <a:solidFill>
                <a:srgbClr val="0432FF"/>
              </a:solidFill>
            </a:endParaRPr>
          </a:p>
          <a:p>
            <a:pPr marL="0" indent="0" eaLnBrk="1" hangingPunct="1">
              <a:buNone/>
              <a:defRPr/>
            </a:pPr>
            <a:endParaRPr lang="pt-BR" dirty="0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A5A139A0-EE2C-D60B-3BEA-54B65A08F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918" y="2579687"/>
            <a:ext cx="227568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pt-BR" i="1" dirty="0"/>
              <a:t>A</a:t>
            </a:r>
            <a:r>
              <a:rPr lang="pt-BR" dirty="0"/>
              <a:t> = </a:t>
            </a:r>
            <a:r>
              <a:rPr lang="pt-BR" sz="2400" dirty="0">
                <a:solidFill>
                  <a:srgbClr val="000000"/>
                </a:solidFill>
              </a:rPr>
              <a:t>∑</a:t>
            </a:r>
            <a:r>
              <a:rPr lang="pt-BR" dirty="0"/>
              <a:t> a</a:t>
            </a:r>
            <a:r>
              <a:rPr lang="pt-BR" baseline="-25000" dirty="0"/>
              <a:t>i</a:t>
            </a:r>
            <a:r>
              <a:rPr lang="pt-BR" dirty="0"/>
              <a:t>2</a:t>
            </a:r>
            <a:r>
              <a:rPr lang="pt-BR" baseline="30000" dirty="0"/>
              <a:t>i</a:t>
            </a:r>
            <a:r>
              <a:rPr lang="pt-BR" dirty="0"/>
              <a:t> – a</a:t>
            </a:r>
            <a:r>
              <a:rPr lang="pt-BR" baseline="-25000" dirty="0"/>
              <a:t>n-1</a:t>
            </a:r>
            <a:r>
              <a:rPr lang="pt-BR" dirty="0"/>
              <a:t>2</a:t>
            </a:r>
            <a:r>
              <a:rPr lang="pt-BR" baseline="30000" dirty="0"/>
              <a:t>n-1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3CD820F3-687D-A44B-1273-90B1359DF8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91637" y="2949574"/>
            <a:ext cx="4953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r>
              <a:rPr lang="pt-BR" sz="1400" dirty="0" err="1"/>
              <a:t>i</a:t>
            </a:r>
            <a:r>
              <a:rPr lang="pt-BR" sz="1400" dirty="0"/>
              <a:t>=0</a:t>
            </a: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7C0737F4-CE86-FB69-CD86-E3C13B45F8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91637" y="2368550"/>
            <a:ext cx="6905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r>
              <a:rPr lang="pt-BR" sz="1400" dirty="0" err="1"/>
              <a:t>i</a:t>
            </a:r>
            <a:r>
              <a:rPr lang="pt-BR" sz="1400" dirty="0"/>
              <a:t>=n-2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40C323-1CF0-D1FB-FCD5-3EB8877FFD48}"/>
              </a:ext>
            </a:extLst>
          </p:cNvPr>
          <p:cNvSpPr txBox="1"/>
          <p:nvPr/>
        </p:nvSpPr>
        <p:spPr>
          <a:xfrm>
            <a:off x="8763000" y="1973012"/>
            <a:ext cx="2275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i="1" dirty="0"/>
              <a:t>A= </a:t>
            </a:r>
            <a:r>
              <a:rPr lang="pt-BR" dirty="0"/>
              <a:t>a</a:t>
            </a:r>
            <a:r>
              <a:rPr lang="pt-BR" baseline="-25000" dirty="0"/>
              <a:t>n-1</a:t>
            </a:r>
            <a:r>
              <a:rPr lang="pt-BR" dirty="0"/>
              <a:t>a</a:t>
            </a:r>
            <a:r>
              <a:rPr lang="pt-BR" baseline="-25000" dirty="0"/>
              <a:t>n-2</a:t>
            </a:r>
            <a:r>
              <a:rPr lang="pt-BR" dirty="0"/>
              <a:t>...a</a:t>
            </a:r>
            <a:r>
              <a:rPr lang="pt-BR" baseline="-25000" dirty="0"/>
              <a:t>1</a:t>
            </a:r>
            <a:r>
              <a:rPr lang="pt-BR" dirty="0"/>
              <a:t>a</a:t>
            </a:r>
            <a:r>
              <a:rPr lang="pt-BR" baseline="-25000" dirty="0"/>
              <a:t>0 </a:t>
            </a:r>
            <a:endParaRPr lang="pt-BR" dirty="0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AC13-75FD-F04B-B045-753B2712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62000"/>
          </a:xfrm>
        </p:spPr>
        <p:txBody>
          <a:bodyPr/>
          <a:lstStyle/>
          <a:p>
            <a:r>
              <a:rPr lang="pt-BR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9A30C1-5CC7-2440-ACE0-5C8A333464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799" y="914400"/>
            <a:ext cx="11576052" cy="5791200"/>
          </a:xfrm>
        </p:spPr>
        <p:txBody>
          <a:bodyPr/>
          <a:lstStyle/>
          <a:p>
            <a:pPr marL="457200" indent="-457200"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C00000"/>
                </a:solidFill>
              </a:rPr>
              <a:t>Introdução.</a:t>
            </a:r>
          </a:p>
          <a:p>
            <a:pPr lvl="1"/>
            <a:r>
              <a:rPr lang="pt-BR" sz="2000" dirty="0"/>
              <a:t>Arquitetura de Computadores.</a:t>
            </a:r>
          </a:p>
          <a:p>
            <a:pPr lvl="1"/>
            <a:r>
              <a:rPr lang="pt-BR" sz="2000" dirty="0"/>
              <a:t>Organização geral de um computador.</a:t>
            </a:r>
          </a:p>
          <a:p>
            <a:pPr lvl="1"/>
            <a:r>
              <a:rPr lang="pt-BR" sz="2000" dirty="0"/>
              <a:t>Como computadores são projetados.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pt-BR" sz="2400" dirty="0">
                <a:ea typeface="ＭＳ Ｐゴシック" pitchFamily="-106" charset="-128"/>
              </a:rPr>
              <a:t>Abstração Digital.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pt-BR" sz="2400" dirty="0">
                <a:ea typeface="ＭＳ Ｐゴシック" pitchFamily="-106" charset="-128"/>
              </a:rPr>
              <a:t>Sistemas de Numeração.</a:t>
            </a:r>
            <a:endParaRPr lang="pt-BR" sz="2400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pt-BR" sz="2400" dirty="0"/>
              <a:t>Blocos fundamentais de construção de computadores.</a:t>
            </a:r>
          </a:p>
          <a:p>
            <a:pPr lvl="1"/>
            <a:r>
              <a:rPr lang="pt-BR" altLang="en-US" sz="2000" dirty="0">
                <a:ea typeface="ＭＳ Ｐゴシック" panose="020B0600070205080204" pitchFamily="34" charset="-128"/>
              </a:rPr>
              <a:t>Transístores.</a:t>
            </a:r>
          </a:p>
          <a:p>
            <a:pPr lvl="1"/>
            <a:r>
              <a:rPr lang="pt-BR" altLang="en-US" sz="2000" dirty="0">
                <a:ea typeface="ＭＳ Ｐゴシック" panose="020B0600070205080204" pitchFamily="34" charset="-128"/>
              </a:rPr>
              <a:t>Portas lógicas.</a:t>
            </a:r>
          </a:p>
          <a:p>
            <a:pPr lvl="1"/>
            <a:r>
              <a:rPr lang="pt-BR" altLang="en-US" sz="2000" dirty="0">
                <a:ea typeface="ＭＳ Ｐゴシック" panose="020B0600070205080204" pitchFamily="34" charset="-128"/>
              </a:rPr>
              <a:t>Circuitos combinacionais.</a:t>
            </a:r>
          </a:p>
          <a:p>
            <a:pPr lvl="1"/>
            <a:r>
              <a:rPr lang="pt-BR" altLang="en-US" sz="2000" dirty="0">
                <a:ea typeface="ＭＳ Ｐゴシック" panose="020B0600070205080204" pitchFamily="34" charset="-128"/>
              </a:rPr>
              <a:t>Álgebra Booleana.</a:t>
            </a:r>
          </a:p>
          <a:p>
            <a:pPr lvl="1"/>
            <a:r>
              <a:rPr lang="pt-BR" altLang="en-US" sz="2000" dirty="0">
                <a:ea typeface="ＭＳ Ｐゴシック" panose="020B0600070205080204" pitchFamily="34" charset="-128"/>
              </a:rPr>
              <a:t>Mapas de </a:t>
            </a:r>
            <a:r>
              <a:rPr lang="pt-BR" altLang="en-US" sz="2000" dirty="0" err="1">
                <a:ea typeface="ＭＳ Ｐゴシック" panose="020B0600070205080204" pitchFamily="34" charset="-128"/>
              </a:rPr>
              <a:t>Karnaugh</a:t>
            </a:r>
            <a:r>
              <a:rPr lang="pt-BR" altLang="en-US" sz="2000" dirty="0">
                <a:ea typeface="ＭＳ Ｐゴシック" panose="020B0600070205080204" pitchFamily="34" charset="-128"/>
              </a:rPr>
              <a:t>.</a:t>
            </a:r>
          </a:p>
          <a:p>
            <a:pPr lvl="1"/>
            <a:r>
              <a:rPr lang="pt-BR" altLang="en-US" sz="2000" dirty="0">
                <a:ea typeface="ＭＳ Ｐゴシック" panose="020B0600070205080204" pitchFamily="34" charset="-128"/>
              </a:rPr>
              <a:t>Usando funções booleanas para representar circuitos combinacionais.</a:t>
            </a:r>
          </a:p>
          <a:p>
            <a:pPr lvl="1"/>
            <a:r>
              <a:rPr lang="pt-BR" altLang="en-US" sz="2000" dirty="0">
                <a:ea typeface="ＭＳ Ｐゴシック" panose="020B0600070205080204" pitchFamily="34" charset="-128"/>
              </a:rPr>
              <a:t>Circuitos Combinacionais usados em Computadores Modernos.</a:t>
            </a:r>
          </a:p>
          <a:p>
            <a:pPr lvl="1"/>
            <a:r>
              <a:rPr lang="pt-BR" altLang="en-US" sz="2000" dirty="0">
                <a:ea typeface="ＭＳ Ｐゴシック" panose="020B0600070205080204" pitchFamily="34" charset="-128"/>
              </a:rPr>
              <a:t>Temporização de Circuitos </a:t>
            </a:r>
            <a:r>
              <a:rPr lang="pt-BR" altLang="en-US" sz="2000" dirty="0" err="1">
                <a:ea typeface="ＭＳ Ｐゴシック" panose="020B0600070205080204" pitchFamily="34" charset="-128"/>
              </a:rPr>
              <a:t>Combinacionais</a:t>
            </a:r>
            <a:r>
              <a:rPr lang="pt-BR" altLang="en-US" sz="2000" dirty="0">
                <a:ea typeface="ＭＳ Ｐゴシック" panose="020B0600070205080204" pitchFamily="34" charset="-128"/>
              </a:rPr>
              <a:t>.</a:t>
            </a:r>
          </a:p>
          <a:p>
            <a:pPr marL="344487" lvl="1" indent="0">
              <a:buNone/>
            </a:pPr>
            <a:endParaRPr lang="pt-BR" altLang="en-US" sz="2000" dirty="0">
              <a:ea typeface="ＭＳ Ｐゴシック" panose="020B0600070205080204" pitchFamily="34" charset="-128"/>
            </a:endParaRPr>
          </a:p>
          <a:p>
            <a:pPr marL="344487" lvl="1" indent="0">
              <a:buNone/>
            </a:pPr>
            <a:endParaRPr lang="pt-BR" sz="2000" dirty="0"/>
          </a:p>
          <a:p>
            <a:pPr lvl="1"/>
            <a:endParaRPr lang="pt-BR" sz="2000" dirty="0"/>
          </a:p>
          <a:p>
            <a:pPr lvl="1"/>
            <a:endParaRPr lang="pt-BR" sz="2000" dirty="0"/>
          </a:p>
          <a:p>
            <a:endParaRPr lang="pt-BR" sz="2000" dirty="0"/>
          </a:p>
          <a:p>
            <a:pPr lvl="1"/>
            <a:endParaRPr lang="pt-BR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3462B-09DC-8447-868A-DB7FB040D3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8B4CFEE-25D5-DC48-9A59-E64EDB0BFF00}" type="slidenum">
              <a:rPr lang="pt-BR" altLang="en-US" smtClean="0"/>
              <a:pPr>
                <a:defRPr/>
              </a:pPr>
              <a:t>5</a:t>
            </a:fld>
            <a:endParaRPr lang="pt-BR" altLang="en-US" dirty="0"/>
          </a:p>
        </p:txBody>
      </p:sp>
    </p:spTree>
    <p:extLst>
      <p:ext uri="{BB962C8B-B14F-4D97-AF65-F5344CB8AC3E}">
        <p14:creationId xmlns:p14="http://schemas.microsoft.com/office/powerpoint/2010/main" val="2497140111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057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indent="-469900" eaLnBrk="1" hangingPunct="1">
              <a:spcBef>
                <a:spcPct val="20000"/>
              </a:spcBef>
              <a:buClr>
                <a:srgbClr val="000066"/>
              </a:buClr>
            </a:pPr>
            <a:endParaRPr lang="en-US" sz="3200">
              <a:latin typeface="Times New Roman" pitchFamily="18" charset="0"/>
            </a:endParaRPr>
          </a:p>
          <a:p>
            <a:pPr marL="469900" indent="-469900" eaLnBrk="1" hangingPunct="1">
              <a:spcBef>
                <a:spcPct val="20000"/>
              </a:spcBef>
              <a:buClr>
                <a:srgbClr val="000066"/>
              </a:buClr>
            </a:pPr>
            <a:endParaRPr lang="en-US" sz="3200">
              <a:latin typeface="Times New Roman" pitchFamily="18" charset="0"/>
            </a:endParaRPr>
          </a:p>
          <a:p>
            <a:pPr marL="469900" indent="-469900" eaLnBrk="1" hangingPunct="1">
              <a:spcBef>
                <a:spcPct val="20000"/>
              </a:spcBef>
              <a:buClr>
                <a:srgbClr val="000066"/>
              </a:buClr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r>
              <a:rPr lang="pt-BR" altLang="ja-JP" dirty="0"/>
              <a:t>Representação em Complemento de Dois (Cont.)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5600" y="1066800"/>
            <a:ext cx="11480800" cy="5098472"/>
          </a:xfrm>
        </p:spPr>
        <p:txBody>
          <a:bodyPr/>
          <a:lstStyle/>
          <a:p>
            <a:pPr eaLnBrk="1" hangingPunct="1">
              <a:defRPr/>
            </a:pPr>
            <a:r>
              <a:rPr lang="pt-BR" dirty="0"/>
              <a:t>Um número negativo é formado </a:t>
            </a:r>
            <a:r>
              <a:rPr lang="pt-BR" b="1" dirty="0">
                <a:solidFill>
                  <a:srgbClr val="C00000"/>
                </a:solidFill>
              </a:rPr>
              <a:t>invertendo</a:t>
            </a:r>
            <a:r>
              <a:rPr lang="pt-BR" dirty="0"/>
              <a:t> os bits do número positivo (MSB ainda indica o sinal do inteiro) e </a:t>
            </a:r>
            <a:r>
              <a:rPr lang="pt-BR" b="1" dirty="0">
                <a:solidFill>
                  <a:srgbClr val="00B050"/>
                </a:solidFill>
              </a:rPr>
              <a:t>adicionando</a:t>
            </a:r>
            <a:r>
              <a:rPr lang="pt-BR" dirty="0"/>
              <a:t> 1:</a:t>
            </a:r>
          </a:p>
        </p:txBody>
      </p:sp>
      <p:sp>
        <p:nvSpPr>
          <p:cNvPr id="45061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981200" y="12954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indent="-469900" eaLnBrk="1" hangingPunct="1">
              <a:spcBef>
                <a:spcPct val="20000"/>
              </a:spcBef>
              <a:buClr>
                <a:srgbClr val="000066"/>
              </a:buClr>
            </a:pPr>
            <a:endParaRPr lang="de-DE" sz="3200">
              <a:latin typeface="Times New Roman" pitchFamily="18" charset="0"/>
            </a:endParaRPr>
          </a:p>
        </p:txBody>
      </p:sp>
      <p:graphicFrame>
        <p:nvGraphicFramePr>
          <p:cNvPr id="30" name="Table 29"/>
          <p:cNvGraphicFramePr>
            <a:graphicFrameLocks noGrp="1"/>
          </p:cNvGraphicFramePr>
          <p:nvPr/>
        </p:nvGraphicFramePr>
        <p:xfrm>
          <a:off x="1282699" y="2048387"/>
          <a:ext cx="9525001" cy="4145864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704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6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2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46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46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46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245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046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16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93550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58535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64017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kumimoji="0" lang="en-US" sz="180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anchor="b" horzOverflow="overflow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kumimoji="0" lang="en-US" sz="180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anchor="b" horzOverflow="overflow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kumimoji="0" lang="en-US" sz="180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anchor="b" horzOverflow="overflow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kumimoji="0" lang="en-US" sz="180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anchor="b" horzOverflow="overflow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kumimoji="0" lang="en-US" sz="180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anchor="b" horzOverflow="overflow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kumimoji="0" lang="en-US" sz="180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anchor="b" horzOverflow="overflow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kumimoji="0" lang="en-US" sz="180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anchor="b" horzOverflow="overflow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kumimoji="0" lang="en-US" sz="180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anchor="b" horzOverflow="overflow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anchor="b" horzOverflow="overflow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Comp. de Dois</a:t>
                      </a:r>
                      <a:endParaRPr kumimoji="0" lang="pt-BR" sz="18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anchor="b" horzOverflow="overflow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Sem </a:t>
                      </a:r>
                      <a:r>
                        <a:rPr kumimoji="0" lang="en-US" sz="1800" b="1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Sinal</a:t>
                      </a:r>
                      <a:endParaRPr kumimoji="0" lang="en-US" sz="18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7" marB="45727" anchor="b" horzOverflow="overflow">
                    <a:solidFill>
                      <a:schemeClr val="accent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1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u="none" strike="noStrike" cap="none" normalizeH="0" baseline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</a:rPr>
                        <a:t>0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=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</a:rPr>
                        <a:t>+</a:t>
                      </a: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R="457200"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R="457200" marT="45727" marB="45727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1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u="none" strike="noStrike" cap="none" normalizeH="0" baseline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</a:rPr>
                        <a:t>0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=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</a:rPr>
                        <a:t>+</a:t>
                      </a: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R="457200"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R="457200" marT="45727" marB="45727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1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u="none" strike="noStrike" cap="none" normalizeH="0" baseline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</a:rPr>
                        <a:t>0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=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</a:rPr>
                        <a:t>+</a:t>
                      </a: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R="457200"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R="457200" marT="45727" marB="45727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1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</a:rPr>
                        <a:t>0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=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</a:rPr>
                        <a:t>+</a:t>
                      </a: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127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R="457200"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127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R="457200" marT="45727" marB="45727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…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…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…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…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…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…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…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…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…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R="457200"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…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R="457200" marT="45727" marB="45727" horzOverflow="overflow"/>
                </a:tc>
                <a:extLst>
                  <a:ext uri="{0D108BD9-81ED-4DB2-BD59-A6C34878D82A}">
                    <a16:rowId xmlns:a16="http://schemas.microsoft.com/office/drawing/2014/main" val="3456441729"/>
                  </a:ext>
                </a:extLst>
              </a:tr>
              <a:tr h="36581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</a:rPr>
                        <a:t>1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=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</a:rPr>
                        <a:t>-</a:t>
                      </a: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128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R="457200"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128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R="457200" marT="45727" marB="45727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81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</a:rPr>
                        <a:t>1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=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</a:rPr>
                        <a:t>-</a:t>
                      </a: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127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R="457200"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129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R="457200" marT="45727" marB="45727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81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</a:rPr>
                        <a:t>1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=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</a:rPr>
                        <a:t>-</a:t>
                      </a: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R="457200"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253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R="457200" marT="45727" marB="45727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81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</a:rPr>
                        <a:t>1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=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</a:rPr>
                        <a:t>-</a:t>
                      </a: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R="457200"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254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R="457200" marT="45727" marB="45727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81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</a:rPr>
                        <a:t>1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=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</a:rPr>
                        <a:t>-</a:t>
                      </a: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R="457200"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255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R="457200" marT="45727" marB="45727"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3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pt-BR" altLang="ja-JP" dirty="0"/>
              <a:t>Representação em Complemento de Dois (Cont.)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dirty="0"/>
              <a:t>Procedimento para obter o complemento de dois de um número:</a:t>
            </a:r>
          </a:p>
          <a:p>
            <a:pPr lvl="1" eaLnBrk="1" hangingPunct="1">
              <a:buClr>
                <a:srgbClr val="7030A0"/>
              </a:buClr>
              <a:defRPr/>
            </a:pPr>
            <a:r>
              <a:rPr lang="pt-BR" dirty="0"/>
              <a:t>Inverta os bits do número.</a:t>
            </a:r>
          </a:p>
          <a:p>
            <a:pPr lvl="1" eaLnBrk="1" hangingPunct="1">
              <a:buClr>
                <a:srgbClr val="7030A0"/>
              </a:buClr>
              <a:defRPr/>
            </a:pPr>
            <a:r>
              <a:rPr lang="pt-BR" dirty="0"/>
              <a:t>Some 1 ao resultado.</a:t>
            </a:r>
          </a:p>
          <a:p>
            <a:pPr lvl="1" eaLnBrk="1" hangingPunct="1">
              <a:buClr>
                <a:srgbClr val="7030A0"/>
              </a:buClr>
              <a:defRPr/>
            </a:pPr>
            <a:endParaRPr lang="pt-BR" dirty="0"/>
          </a:p>
          <a:p>
            <a:pPr eaLnBrk="1" hangingPunct="1">
              <a:defRPr/>
            </a:pPr>
            <a:r>
              <a:rPr lang="pt-BR" dirty="0"/>
              <a:t>Exemplo: Obter o negativo de  3</a:t>
            </a:r>
            <a:r>
              <a:rPr lang="pt-BR" baseline="-25000" dirty="0"/>
              <a:t>10</a:t>
            </a:r>
            <a:r>
              <a:rPr lang="pt-BR" dirty="0"/>
              <a:t> em complemento de dois.</a:t>
            </a:r>
            <a:endParaRPr lang="pt-BR" sz="2800" b="1" baseline="-25000" dirty="0">
              <a:latin typeface="Consolas" pitchFamily="49" charset="0"/>
              <a:cs typeface="Consolas" pitchFamily="49" charset="0"/>
            </a:endParaRPr>
          </a:p>
          <a:p>
            <a:pPr lvl="1" eaLnBrk="1" hangingPunct="1">
              <a:defRPr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Primeiro obtemos o valor positivo em complemento de 2 </a:t>
            </a:r>
            <a:r>
              <a:rPr lang="pt-BR" b="1" dirty="0">
                <a:latin typeface="Consolas" pitchFamily="49" charset="0"/>
                <a:ea typeface="ＭＳ Ｐゴシック" pitchFamily="-106" charset="-128"/>
                <a:cs typeface="Consolas" pitchFamily="49" charset="0"/>
              </a:rPr>
              <a:t>0011</a:t>
            </a:r>
            <a:endParaRPr lang="pt-BR" b="1" baseline="-25000" dirty="0">
              <a:latin typeface="Consolas" pitchFamily="49" charset="0"/>
              <a:ea typeface="ＭＳ Ｐゴシック" pitchFamily="-106" charset="-128"/>
              <a:cs typeface="Consolas" pitchFamily="49" charset="0"/>
            </a:endParaRPr>
          </a:p>
          <a:p>
            <a:pPr lvl="1" eaLnBrk="1" hangingPunct="1">
              <a:defRPr/>
            </a:pPr>
            <a:r>
              <a:rPr lang="pt-BR" dirty="0"/>
              <a:t>Após inversão dos bits: 1100</a:t>
            </a:r>
            <a:endParaRPr lang="pt-BR" baseline="-25000" dirty="0"/>
          </a:p>
          <a:p>
            <a:pPr lvl="1" eaLnBrk="1" hangingPunct="1">
              <a:defRPr/>
            </a:pPr>
            <a:r>
              <a:rPr lang="pt-BR" dirty="0"/>
              <a:t>Após adicionar 1 obtemos o valor desejado </a:t>
            </a:r>
            <a:r>
              <a:rPr lang="pt-BR" b="1" dirty="0"/>
              <a:t>1101 </a:t>
            </a:r>
            <a:r>
              <a:rPr lang="pt-BR" dirty="0"/>
              <a:t>em complemento de 2.</a:t>
            </a:r>
            <a:endParaRPr lang="pt-BR" b="1" dirty="0"/>
          </a:p>
          <a:p>
            <a:pPr marL="0" indent="0" eaLnBrk="1" hangingPunct="1">
              <a:buNone/>
              <a:defRPr/>
            </a:pPr>
            <a:endParaRPr lang="pt-BR" sz="2800" b="1" baseline="-250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  <a:defRPr/>
            </a:pPr>
            <a:endParaRPr lang="pt-BR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ja-JP" dirty="0"/>
              <a:t>Representação em Complemento de Dois (Cont.)</a:t>
            </a:r>
            <a:endParaRPr lang="pt-BR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dirty="0"/>
              <a:t>Adição: 6 + (-6) usando números de complemento de dois:</a:t>
            </a:r>
          </a:p>
          <a:p>
            <a:pPr eaLnBrk="1" hangingPunct="1">
              <a:defRPr/>
            </a:pPr>
            <a:endParaRPr lang="pt-BR" dirty="0"/>
          </a:p>
          <a:p>
            <a:pPr eaLnBrk="1" hangingPunct="1">
              <a:defRPr/>
            </a:pPr>
            <a:endParaRPr lang="pt-BR" dirty="0"/>
          </a:p>
          <a:p>
            <a:pPr eaLnBrk="1" hangingPunct="1">
              <a:defRPr/>
            </a:pPr>
            <a:endParaRPr lang="pt-BR" dirty="0"/>
          </a:p>
          <a:p>
            <a:pPr eaLnBrk="1" hangingPunct="1">
              <a:defRPr/>
            </a:pPr>
            <a:endParaRPr lang="pt-BR" dirty="0"/>
          </a:p>
          <a:p>
            <a:pPr eaLnBrk="1" hangingPunct="1">
              <a:defRPr/>
            </a:pPr>
            <a:r>
              <a:rPr lang="pt-BR" dirty="0"/>
              <a:t>Adição: -2 + 3 usando números de complemento de dois:</a:t>
            </a:r>
          </a:p>
          <a:p>
            <a:pPr marL="0" indent="0" eaLnBrk="1" hangingPunct="1">
              <a:buNone/>
              <a:defRPr/>
            </a:pPr>
            <a:endParaRPr lang="pt-BR" dirty="0"/>
          </a:p>
          <a:p>
            <a:pPr eaLnBrk="1" hangingPunct="1">
              <a:defRPr/>
            </a:pPr>
            <a:endParaRPr lang="pt-BR" dirty="0"/>
          </a:p>
          <a:p>
            <a:pPr eaLnBrk="1" hangingPunct="1">
              <a:defRPr/>
            </a:pPr>
            <a:endParaRPr lang="pt-BR" dirty="0"/>
          </a:p>
          <a:p>
            <a:pPr eaLnBrk="1" hangingPunct="1">
              <a:defRPr/>
            </a:pPr>
            <a:endParaRPr lang="pt-BR" dirty="0"/>
          </a:p>
          <a:p>
            <a:pPr eaLnBrk="1" hangingPunct="1">
              <a:defRPr/>
            </a:pPr>
            <a:endParaRPr lang="pt-BR" dirty="0"/>
          </a:p>
          <a:p>
            <a:pPr eaLnBrk="1" hangingPunct="1">
              <a:buClr>
                <a:schemeClr val="accent1">
                  <a:lumMod val="75000"/>
                  <a:lumOff val="25000"/>
                </a:schemeClr>
              </a:buClr>
              <a:defRPr/>
            </a:pPr>
            <a:endParaRPr lang="pt-BR" dirty="0"/>
          </a:p>
          <a:p>
            <a:pPr marL="0" indent="0">
              <a:buNone/>
              <a:defRPr/>
            </a:pPr>
            <a:endParaRPr lang="pt-BR" dirty="0"/>
          </a:p>
        </p:txBody>
      </p:sp>
      <p:graphicFrame>
        <p:nvGraphicFramePr>
          <p:cNvPr id="54276" name="Object 8"/>
          <p:cNvGraphicFramePr>
            <a:graphicFrameLocks noGrp="1" noChangeAspect="1"/>
          </p:cNvGraphicFramePr>
          <p:nvPr>
            <p:custDataLst>
              <p:tags r:id="rId1"/>
            </p:custDataLst>
          </p:nvPr>
        </p:nvGraphicFramePr>
        <p:xfrm>
          <a:off x="4740166" y="1389062"/>
          <a:ext cx="1652588" cy="1506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50770" imgH="502083" progId="Visio.Drawing.6">
                  <p:embed/>
                </p:oleObj>
              </mc:Choice>
              <mc:Fallback>
                <p:oleObj name="VISIO" r:id="rId4" imgW="550770" imgH="502083" progId="Visio.Drawing.6">
                  <p:embed/>
                  <p:pic>
                    <p:nvPicPr>
                      <p:cNvPr id="54276" name="Object 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0166" y="1389062"/>
                        <a:ext cx="1652588" cy="1506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7" name="Object 9"/>
          <p:cNvGraphicFramePr>
            <a:graphicFrameLocks noGrp="1" noChangeAspect="1"/>
          </p:cNvGraphicFramePr>
          <p:nvPr>
            <p:custDataLst>
              <p:tags r:id="rId2"/>
            </p:custDataLst>
          </p:nvPr>
        </p:nvGraphicFramePr>
        <p:xfrm>
          <a:off x="4771697" y="3657600"/>
          <a:ext cx="1652588" cy="1506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550770" imgH="502083" progId="Visio.Drawing.6">
                  <p:embed/>
                </p:oleObj>
              </mc:Choice>
              <mc:Fallback>
                <p:oleObj name="VISIO" r:id="rId6" imgW="550770" imgH="502083" progId="Visio.Drawing.6">
                  <p:embed/>
                  <p:pic>
                    <p:nvPicPr>
                      <p:cNvPr id="54277" name="Object 9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1697" y="3657600"/>
                        <a:ext cx="1652588" cy="1506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ja-JP" dirty="0"/>
              <a:t>Representação em Complemento de Dois (Cont.)</a:t>
            </a:r>
            <a:endParaRPr lang="pt-BR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800" y="921328"/>
            <a:ext cx="11582400" cy="5708072"/>
          </a:xfrm>
        </p:spPr>
        <p:txBody>
          <a:bodyPr/>
          <a:lstStyle/>
          <a:p>
            <a:pPr eaLnBrk="1" hangingPunct="1">
              <a:defRPr/>
            </a:pPr>
            <a:r>
              <a:rPr lang="pt-BR" dirty="0"/>
              <a:t>Adição: 6 + (-6) usando números de complemento de dois:</a:t>
            </a:r>
          </a:p>
          <a:p>
            <a:pPr eaLnBrk="1" hangingPunct="1">
              <a:defRPr/>
            </a:pPr>
            <a:endParaRPr lang="pt-BR" dirty="0"/>
          </a:p>
          <a:p>
            <a:pPr eaLnBrk="1" hangingPunct="1">
              <a:defRPr/>
            </a:pPr>
            <a:endParaRPr lang="pt-BR" dirty="0"/>
          </a:p>
          <a:p>
            <a:pPr eaLnBrk="1" hangingPunct="1">
              <a:defRPr/>
            </a:pPr>
            <a:endParaRPr lang="pt-BR" dirty="0"/>
          </a:p>
          <a:p>
            <a:pPr eaLnBrk="1" hangingPunct="1">
              <a:defRPr/>
            </a:pPr>
            <a:endParaRPr lang="pt-BR" dirty="0"/>
          </a:p>
          <a:p>
            <a:pPr eaLnBrk="1" hangingPunct="1">
              <a:defRPr/>
            </a:pPr>
            <a:r>
              <a:rPr lang="pt-BR" dirty="0"/>
              <a:t>Adição: -2 + 3 usando números de complemento de dois:</a:t>
            </a:r>
          </a:p>
          <a:p>
            <a:pPr eaLnBrk="1" hangingPunct="1">
              <a:defRPr/>
            </a:pPr>
            <a:endParaRPr lang="pt-BR" dirty="0"/>
          </a:p>
          <a:p>
            <a:pPr eaLnBrk="1" hangingPunct="1">
              <a:defRPr/>
            </a:pPr>
            <a:endParaRPr lang="pt-BR" dirty="0"/>
          </a:p>
          <a:p>
            <a:pPr eaLnBrk="1" hangingPunct="1">
              <a:defRPr/>
            </a:pPr>
            <a:endParaRPr lang="pt-BR" dirty="0"/>
          </a:p>
          <a:p>
            <a:pPr eaLnBrk="1" hangingPunct="1">
              <a:defRPr/>
            </a:pPr>
            <a:endParaRPr lang="pt-BR" dirty="0"/>
          </a:p>
          <a:p>
            <a:pPr eaLnBrk="1" hangingPunct="1">
              <a:defRPr/>
            </a:pPr>
            <a:r>
              <a:rPr lang="pt-BR" dirty="0"/>
              <a:t>Resultados corretos ignorando o bit de estouro. Em complemento de 2 </a:t>
            </a:r>
            <a:r>
              <a:rPr lang="pt-BR" b="1" dirty="0"/>
              <a:t>overflow</a:t>
            </a:r>
            <a:r>
              <a:rPr lang="pt-BR" dirty="0"/>
              <a:t> só ocorre quando números </a:t>
            </a:r>
            <a:r>
              <a:rPr lang="pt-BR" b="1" dirty="0"/>
              <a:t>com mesmo sinal são somados</a:t>
            </a:r>
            <a:r>
              <a:rPr lang="pt-BR" dirty="0"/>
              <a:t> e o resultado tem sinal </a:t>
            </a:r>
            <a:r>
              <a:rPr lang="pt-BR" b="1" dirty="0"/>
              <a:t>diferente</a:t>
            </a:r>
            <a:r>
              <a:rPr lang="pt-BR" dirty="0"/>
              <a:t> dos números somados.</a:t>
            </a:r>
          </a:p>
          <a:p>
            <a:pPr marL="0" indent="0" eaLnBrk="1" hangingPunct="1">
              <a:buClr>
                <a:schemeClr val="accent1">
                  <a:lumMod val="75000"/>
                  <a:lumOff val="25000"/>
                </a:schemeClr>
              </a:buClr>
              <a:buNone/>
              <a:defRPr/>
            </a:pPr>
            <a:endParaRPr lang="pt-BR" dirty="0"/>
          </a:p>
          <a:p>
            <a:pPr eaLnBrk="1" hangingPunct="1">
              <a:buClr>
                <a:schemeClr val="accent1">
                  <a:lumMod val="75000"/>
                  <a:lumOff val="25000"/>
                </a:schemeClr>
              </a:buClr>
              <a:defRPr/>
            </a:pPr>
            <a:endParaRPr lang="pt-BR" dirty="0"/>
          </a:p>
          <a:p>
            <a:pPr eaLnBrk="1" hangingPunct="1">
              <a:buClr>
                <a:schemeClr val="accent1">
                  <a:lumMod val="75000"/>
                  <a:lumOff val="25000"/>
                </a:schemeClr>
              </a:buClr>
              <a:defRPr/>
            </a:pPr>
            <a:endParaRPr lang="pt-BR" dirty="0"/>
          </a:p>
          <a:p>
            <a:pPr eaLnBrk="1" hangingPunct="1">
              <a:buClr>
                <a:schemeClr val="accent1">
                  <a:lumMod val="75000"/>
                  <a:lumOff val="25000"/>
                </a:schemeClr>
              </a:buClr>
              <a:defRPr/>
            </a:pPr>
            <a:endParaRPr lang="pt-BR" dirty="0"/>
          </a:p>
          <a:p>
            <a:pPr eaLnBrk="1" hangingPunct="1">
              <a:buClr>
                <a:schemeClr val="accent1">
                  <a:lumMod val="75000"/>
                  <a:lumOff val="25000"/>
                </a:schemeClr>
              </a:buClr>
              <a:defRPr/>
            </a:pPr>
            <a:endParaRPr lang="pt-BR" dirty="0"/>
          </a:p>
          <a:p>
            <a:pPr eaLnBrk="1" hangingPunct="1">
              <a:buClr>
                <a:schemeClr val="accent1">
                  <a:lumMod val="75000"/>
                  <a:lumOff val="25000"/>
                </a:schemeClr>
              </a:buClr>
              <a:defRPr/>
            </a:pPr>
            <a:endParaRPr lang="pt-BR" dirty="0"/>
          </a:p>
          <a:p>
            <a:pPr marL="0" indent="0">
              <a:buNone/>
              <a:defRPr/>
            </a:pPr>
            <a:endParaRPr lang="pt-BR" dirty="0"/>
          </a:p>
        </p:txBody>
      </p:sp>
      <p:graphicFrame>
        <p:nvGraphicFramePr>
          <p:cNvPr id="54276" name="Object 8"/>
          <p:cNvGraphicFramePr>
            <a:graphicFrameLocks noGrp="1" noChangeAspect="1"/>
          </p:cNvGraphicFramePr>
          <p:nvPr>
            <p:custDataLst>
              <p:tags r:id="rId1"/>
            </p:custDataLst>
          </p:nvPr>
        </p:nvGraphicFramePr>
        <p:xfrm>
          <a:off x="4740166" y="1389062"/>
          <a:ext cx="1652588" cy="1506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550770" imgH="502083" progId="Visio.Drawing.6">
                  <p:embed/>
                </p:oleObj>
              </mc:Choice>
              <mc:Fallback>
                <p:oleObj name="VISIO" r:id="rId6" imgW="550770" imgH="502083" progId="Visio.Drawing.6">
                  <p:embed/>
                  <p:pic>
                    <p:nvPicPr>
                      <p:cNvPr id="54276" name="Object 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0166" y="1389062"/>
                        <a:ext cx="1652588" cy="1506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7" name="Object 9"/>
          <p:cNvGraphicFramePr>
            <a:graphicFrameLocks noGrp="1" noChangeAspect="1"/>
          </p:cNvGraphicFramePr>
          <p:nvPr>
            <p:custDataLst>
              <p:tags r:id="rId2"/>
            </p:custDataLst>
          </p:nvPr>
        </p:nvGraphicFramePr>
        <p:xfrm>
          <a:off x="4771697" y="3657600"/>
          <a:ext cx="1652588" cy="1506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550770" imgH="502083" progId="Visio.Drawing.6">
                  <p:embed/>
                </p:oleObj>
              </mc:Choice>
              <mc:Fallback>
                <p:oleObj name="VISIO" r:id="rId8" imgW="550770" imgH="502083" progId="Visio.Drawing.6">
                  <p:embed/>
                  <p:pic>
                    <p:nvPicPr>
                      <p:cNvPr id="54277" name="Object 9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1697" y="3657600"/>
                        <a:ext cx="1652588" cy="1506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6">
            <a:extLst>
              <a:ext uri="{FF2B5EF4-FFF2-40B4-BE49-F238E27FC236}">
                <a16:creationId xmlns:a16="http://schemas.microsoft.com/office/drawing/2014/main" id="{72608DEE-5223-1519-8C8F-8D7B9732144E}"/>
              </a:ext>
            </a:extLst>
          </p:cNvPr>
          <p:cNvGraphicFramePr>
            <a:graphicFrameLocks noGrp="1" noChangeAspect="1"/>
          </p:cNvGraphicFramePr>
          <p:nvPr>
            <p:custDataLst>
              <p:tags r:id="rId3"/>
            </p:custDataLst>
          </p:nvPr>
        </p:nvGraphicFramePr>
        <p:xfrm>
          <a:off x="4736991" y="1389062"/>
          <a:ext cx="1655763" cy="150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0" imgW="551688" imgH="501396" progId="Visio.Drawing.6">
                  <p:embed/>
                </p:oleObj>
              </mc:Choice>
              <mc:Fallback>
                <p:oleObj name="VISIO" r:id="rId10" imgW="551688" imgH="501396" progId="Visio.Drawing.6">
                  <p:embed/>
                  <p:pic>
                    <p:nvPicPr>
                      <p:cNvPr id="2" name="Object 6">
                        <a:extLst>
                          <a:ext uri="{FF2B5EF4-FFF2-40B4-BE49-F238E27FC236}">
                            <a16:creationId xmlns:a16="http://schemas.microsoft.com/office/drawing/2014/main" id="{72608DEE-5223-1519-8C8F-8D7B9732144E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6991" y="1389062"/>
                        <a:ext cx="1655763" cy="150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7">
            <a:extLst>
              <a:ext uri="{FF2B5EF4-FFF2-40B4-BE49-F238E27FC236}">
                <a16:creationId xmlns:a16="http://schemas.microsoft.com/office/drawing/2014/main" id="{74F4EE95-0D69-0F10-AE98-63092630062D}"/>
              </a:ext>
            </a:extLst>
          </p:cNvPr>
          <p:cNvGraphicFramePr>
            <a:graphicFrameLocks noGrp="1" noChangeAspect="1"/>
          </p:cNvGraphicFramePr>
          <p:nvPr>
            <p:custDataLst>
              <p:tags r:id="rId4"/>
            </p:custDataLst>
          </p:nvPr>
        </p:nvGraphicFramePr>
        <p:xfrm>
          <a:off x="4768522" y="3659188"/>
          <a:ext cx="1655763" cy="150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2" imgW="551688" imgH="501396" progId="Visio.Drawing.6">
                  <p:embed/>
                </p:oleObj>
              </mc:Choice>
              <mc:Fallback>
                <p:oleObj name="VISIO" r:id="rId12" imgW="551688" imgH="501396" progId="Visio.Drawing.6">
                  <p:embed/>
                  <p:pic>
                    <p:nvPicPr>
                      <p:cNvPr id="3" name="Object 7">
                        <a:extLst>
                          <a:ext uri="{FF2B5EF4-FFF2-40B4-BE49-F238E27FC236}">
                            <a16:creationId xmlns:a16="http://schemas.microsoft.com/office/drawing/2014/main" id="{74F4EE95-0D69-0F10-AE98-63092630062D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8522" y="3659188"/>
                        <a:ext cx="1655763" cy="150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4596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3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304800" y="152400"/>
            <a:ext cx="11480800" cy="762000"/>
          </a:xfrm>
        </p:spPr>
        <p:txBody>
          <a:bodyPr/>
          <a:lstStyle/>
          <a:p>
            <a:pPr eaLnBrk="1" hangingPunct="1"/>
            <a:r>
              <a:rPr lang="pt-BR" dirty="0"/>
              <a:t>Extensão com sinal em comp. de 2 (</a:t>
            </a:r>
            <a:r>
              <a:rPr lang="pt-BR" dirty="0" err="1"/>
              <a:t>Sign-Extension</a:t>
            </a:r>
            <a:r>
              <a:rPr lang="pt-BR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dirty="0"/>
              <a:t>Um valor pode ser facilmente estendido de N bits para M bits (onde M &gt; N). Para isso, basta copiar o bit de sinal para os bits mais significativos. O valor do número continua o mesmo em complemento de dois.</a:t>
            </a:r>
          </a:p>
          <a:p>
            <a:pPr eaLnBrk="1" hangingPunct="1">
              <a:defRPr/>
            </a:pPr>
            <a:endParaRPr lang="pt-BR" dirty="0"/>
          </a:p>
          <a:p>
            <a:pPr eaLnBrk="1" hangingPunct="1">
              <a:defRPr/>
            </a:pPr>
            <a:r>
              <a:rPr lang="pt-BR" dirty="0"/>
              <a:t>Exemplo 1:</a:t>
            </a:r>
          </a:p>
          <a:p>
            <a:pPr lvl="1" eaLnBrk="1" hangingPunct="1">
              <a:buClr>
                <a:srgbClr val="7030A0"/>
              </a:buClr>
              <a:defRPr/>
            </a:pPr>
            <a:r>
              <a:rPr lang="pt-BR" dirty="0"/>
              <a:t>representação de 3 com 4 bits =                          </a:t>
            </a:r>
            <a:r>
              <a:rPr lang="pt-BR" b="1" dirty="0">
                <a:solidFill>
                  <a:srgbClr val="0432FF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pt-BR" dirty="0">
                <a:latin typeface="Consolas" pitchFamily="49" charset="0"/>
                <a:cs typeface="Consolas" pitchFamily="49" charset="0"/>
              </a:rPr>
              <a:t>011</a:t>
            </a:r>
          </a:p>
          <a:p>
            <a:pPr lvl="1" eaLnBrk="1" hangingPunct="1">
              <a:buClr>
                <a:srgbClr val="7030A0"/>
              </a:buClr>
              <a:defRPr/>
            </a:pPr>
            <a:r>
              <a:rPr lang="pt-BR" dirty="0"/>
              <a:t>Extensão com sinal para 8 bits: 		</a:t>
            </a:r>
            <a:r>
              <a:rPr lang="pt-BR" b="1" dirty="0">
                <a:solidFill>
                  <a:srgbClr val="0432FF"/>
                </a:solidFill>
                <a:latin typeface="Consolas" pitchFamily="49" charset="0"/>
                <a:cs typeface="Consolas" pitchFamily="49" charset="0"/>
              </a:rPr>
              <a:t>00000</a:t>
            </a:r>
            <a:r>
              <a:rPr lang="pt-BR" dirty="0">
                <a:latin typeface="Consolas" pitchFamily="49" charset="0"/>
                <a:cs typeface="Consolas" pitchFamily="49" charset="0"/>
              </a:rPr>
              <a:t>011</a:t>
            </a:r>
            <a:endParaRPr lang="pt-BR" dirty="0"/>
          </a:p>
          <a:p>
            <a:pPr eaLnBrk="1" hangingPunct="1">
              <a:defRPr/>
            </a:pPr>
            <a:endParaRPr lang="pt-BR" dirty="0"/>
          </a:p>
          <a:p>
            <a:pPr eaLnBrk="1" hangingPunct="1">
              <a:defRPr/>
            </a:pPr>
            <a:r>
              <a:rPr lang="pt-BR" dirty="0"/>
              <a:t>Exemplo 2:</a:t>
            </a:r>
          </a:p>
          <a:p>
            <a:pPr lvl="1" eaLnBrk="1" hangingPunct="1">
              <a:buClr>
                <a:srgbClr val="7030A0"/>
              </a:buClr>
              <a:defRPr/>
            </a:pPr>
            <a:r>
              <a:rPr lang="pt-BR" dirty="0"/>
              <a:t>representação de -5 com 4 bits =  </a:t>
            </a:r>
            <a:r>
              <a:rPr lang="pt-BR" dirty="0">
                <a:latin typeface="Consolas" pitchFamily="49" charset="0"/>
                <a:cs typeface="Consolas" pitchFamily="49" charset="0"/>
              </a:rPr>
              <a:t>	    	    </a:t>
            </a:r>
            <a:r>
              <a:rPr lang="pt-BR" b="1" dirty="0">
                <a:solidFill>
                  <a:srgbClr val="0432FF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pt-BR" dirty="0">
                <a:latin typeface="Consolas" pitchFamily="49" charset="0"/>
                <a:cs typeface="Consolas" pitchFamily="49" charset="0"/>
              </a:rPr>
              <a:t>011</a:t>
            </a:r>
          </a:p>
          <a:p>
            <a:pPr lvl="1" eaLnBrk="1" hangingPunct="1">
              <a:buClr>
                <a:srgbClr val="7030A0"/>
              </a:buClr>
              <a:defRPr/>
            </a:pPr>
            <a:r>
              <a:rPr lang="pt-BR" dirty="0"/>
              <a:t>Extensão com sinal para 8 bits: 		</a:t>
            </a:r>
            <a:r>
              <a:rPr lang="pt-BR" b="1" dirty="0">
                <a:solidFill>
                  <a:srgbClr val="0432FF"/>
                </a:solidFill>
                <a:latin typeface="Consolas" pitchFamily="49" charset="0"/>
                <a:cs typeface="Consolas" pitchFamily="49" charset="0"/>
              </a:rPr>
              <a:t>11111</a:t>
            </a:r>
            <a:r>
              <a:rPr lang="pt-BR" dirty="0">
                <a:latin typeface="Consolas" pitchFamily="49" charset="0"/>
                <a:cs typeface="Consolas" pitchFamily="49" charset="0"/>
              </a:rPr>
              <a:t>011</a:t>
            </a:r>
          </a:p>
          <a:p>
            <a:pPr eaLnBrk="1" hangingPunct="1">
              <a:buClr>
                <a:schemeClr val="accent1">
                  <a:lumMod val="75000"/>
                  <a:lumOff val="25000"/>
                </a:schemeClr>
              </a:buClr>
              <a:defRPr/>
            </a:pPr>
            <a:endParaRPr lang="pt-BR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AC13-75FD-F04B-B045-753B2712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62000"/>
          </a:xfrm>
        </p:spPr>
        <p:txBody>
          <a:bodyPr/>
          <a:lstStyle/>
          <a:p>
            <a:r>
              <a:rPr lang="pt-BR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9A30C1-5CC7-2440-ACE0-5C8A333464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799" y="914400"/>
            <a:ext cx="11576052" cy="5791200"/>
          </a:xfrm>
        </p:spPr>
        <p:txBody>
          <a:bodyPr/>
          <a:lstStyle/>
          <a:p>
            <a:pPr marL="457200" indent="-457200">
              <a:buSzPct val="100000"/>
              <a:buFont typeface="+mj-lt"/>
              <a:buAutoNum type="arabicPeriod"/>
            </a:pPr>
            <a:r>
              <a:rPr lang="pt-BR" sz="2400" dirty="0"/>
              <a:t>Introdução.</a:t>
            </a:r>
          </a:p>
          <a:p>
            <a:pPr lvl="1"/>
            <a:r>
              <a:rPr lang="pt-BR" sz="2000" dirty="0"/>
              <a:t>Arquitetura de Computadores.</a:t>
            </a:r>
          </a:p>
          <a:p>
            <a:pPr lvl="1"/>
            <a:r>
              <a:rPr lang="pt-BR" sz="2000" dirty="0"/>
              <a:t>Organização geral de um computador.</a:t>
            </a:r>
          </a:p>
          <a:p>
            <a:pPr lvl="1"/>
            <a:r>
              <a:rPr lang="pt-BR" sz="2000" dirty="0"/>
              <a:t>Como computadores são projetados.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pt-BR" sz="2400" dirty="0"/>
              <a:t>Abstração Digital.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pt-BR" sz="2400" dirty="0"/>
              <a:t>Sistemas de Numeração.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pt-BR" sz="2400" dirty="0">
                <a:solidFill>
                  <a:srgbClr val="C00000"/>
                </a:solidFill>
              </a:rPr>
              <a:t>Blocos fundamentais de construção de computadores.</a:t>
            </a:r>
          </a:p>
          <a:p>
            <a:pPr lvl="1"/>
            <a:r>
              <a:rPr lang="pt-BR" altLang="en-US" sz="2000" dirty="0">
                <a:ea typeface="ＭＳ Ｐゴシック" panose="020B0600070205080204" pitchFamily="34" charset="-128"/>
              </a:rPr>
              <a:t>Transístores.</a:t>
            </a:r>
          </a:p>
          <a:p>
            <a:pPr lvl="1"/>
            <a:r>
              <a:rPr lang="pt-BR" altLang="en-US" sz="2000" dirty="0">
                <a:ea typeface="ＭＳ Ｐゴシック" panose="020B0600070205080204" pitchFamily="34" charset="-128"/>
              </a:rPr>
              <a:t>Portas lógicas.</a:t>
            </a:r>
          </a:p>
          <a:p>
            <a:pPr lvl="1"/>
            <a:r>
              <a:rPr lang="pt-BR" altLang="en-US" sz="2000" dirty="0">
                <a:ea typeface="ＭＳ Ｐゴシック" panose="020B0600070205080204" pitchFamily="34" charset="-128"/>
              </a:rPr>
              <a:t>Circuitos combinacionais.</a:t>
            </a:r>
          </a:p>
          <a:p>
            <a:pPr lvl="1"/>
            <a:r>
              <a:rPr lang="pt-BR" altLang="en-US" sz="2000" dirty="0">
                <a:ea typeface="ＭＳ Ｐゴシック" panose="020B0600070205080204" pitchFamily="34" charset="-128"/>
              </a:rPr>
              <a:t>Álgebra Booleana.</a:t>
            </a:r>
          </a:p>
          <a:p>
            <a:pPr lvl="1"/>
            <a:r>
              <a:rPr lang="pt-BR" altLang="en-US" sz="2000" dirty="0">
                <a:ea typeface="ＭＳ Ｐゴシック" panose="020B0600070205080204" pitchFamily="34" charset="-128"/>
              </a:rPr>
              <a:t>Mapas de </a:t>
            </a:r>
            <a:r>
              <a:rPr lang="pt-BR" altLang="en-US" sz="2000" dirty="0" err="1">
                <a:ea typeface="ＭＳ Ｐゴシック" panose="020B0600070205080204" pitchFamily="34" charset="-128"/>
              </a:rPr>
              <a:t>Karnaugh</a:t>
            </a:r>
            <a:r>
              <a:rPr lang="pt-BR" altLang="en-US" sz="2000" dirty="0">
                <a:ea typeface="ＭＳ Ｐゴシック" panose="020B0600070205080204" pitchFamily="34" charset="-128"/>
              </a:rPr>
              <a:t>.</a:t>
            </a:r>
          </a:p>
          <a:p>
            <a:pPr lvl="1"/>
            <a:r>
              <a:rPr lang="pt-BR" altLang="en-US" sz="2000" dirty="0">
                <a:ea typeface="ＭＳ Ｐゴシック" panose="020B0600070205080204" pitchFamily="34" charset="-128"/>
              </a:rPr>
              <a:t>Usando funções booleanas para representar circuitos combinacionais.</a:t>
            </a:r>
          </a:p>
          <a:p>
            <a:pPr lvl="1"/>
            <a:r>
              <a:rPr lang="pt-BR" altLang="en-US" sz="2000" dirty="0">
                <a:ea typeface="ＭＳ Ｐゴシック" panose="020B0600070205080204" pitchFamily="34" charset="-128"/>
              </a:rPr>
              <a:t>Circuitos Combinacionais usados em Computadores Modernos.</a:t>
            </a:r>
          </a:p>
          <a:p>
            <a:pPr lvl="1"/>
            <a:r>
              <a:rPr lang="pt-BR" altLang="en-US" sz="2000" dirty="0">
                <a:ea typeface="ＭＳ Ｐゴシック" panose="020B0600070205080204" pitchFamily="34" charset="-128"/>
              </a:rPr>
              <a:t>Temporização de Circuitos </a:t>
            </a:r>
            <a:r>
              <a:rPr lang="pt-BR" altLang="en-US" sz="2000" dirty="0" err="1">
                <a:ea typeface="ＭＳ Ｐゴシック" panose="020B0600070205080204" pitchFamily="34" charset="-128"/>
              </a:rPr>
              <a:t>Combinacionais</a:t>
            </a:r>
            <a:r>
              <a:rPr lang="pt-BR" altLang="en-US" sz="2000" dirty="0">
                <a:ea typeface="ＭＳ Ｐゴシック" panose="020B0600070205080204" pitchFamily="34" charset="-128"/>
              </a:rPr>
              <a:t>.</a:t>
            </a:r>
          </a:p>
          <a:p>
            <a:pPr marL="344487" lvl="1" indent="0">
              <a:buNone/>
            </a:pPr>
            <a:endParaRPr lang="pt-BR" altLang="en-US" sz="2000" dirty="0">
              <a:ea typeface="ＭＳ Ｐゴシック" panose="020B0600070205080204" pitchFamily="34" charset="-128"/>
            </a:endParaRPr>
          </a:p>
          <a:p>
            <a:pPr marL="344487" lvl="1" indent="0">
              <a:buNone/>
            </a:pPr>
            <a:endParaRPr lang="pt-BR" sz="2000" dirty="0"/>
          </a:p>
          <a:p>
            <a:pPr lvl="1"/>
            <a:endParaRPr lang="pt-BR" sz="2000" dirty="0"/>
          </a:p>
          <a:p>
            <a:pPr lvl="1"/>
            <a:endParaRPr lang="pt-BR" sz="2000" dirty="0"/>
          </a:p>
          <a:p>
            <a:endParaRPr lang="pt-BR" sz="2000" dirty="0"/>
          </a:p>
          <a:p>
            <a:pPr lvl="1"/>
            <a:endParaRPr lang="pt-BR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3462B-09DC-8447-868A-DB7FB040D3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8B4CFEE-25D5-DC48-9A59-E64EDB0BFF00}" type="slidenum">
              <a:rPr lang="pt-BR" altLang="en-US" smtClean="0"/>
              <a:pPr>
                <a:defRPr/>
              </a:pPr>
              <a:t>55</a:t>
            </a:fld>
            <a:endParaRPr lang="pt-BR" altLang="en-US" dirty="0"/>
          </a:p>
        </p:txBody>
      </p:sp>
    </p:spTree>
    <p:extLst>
      <p:ext uri="{BB962C8B-B14F-4D97-AF65-F5344CB8AC3E}">
        <p14:creationId xmlns:p14="http://schemas.microsoft.com/office/powerpoint/2010/main" val="1383371130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6">
            <a:extLst>
              <a:ext uri="{FF2B5EF4-FFF2-40B4-BE49-F238E27FC236}">
                <a16:creationId xmlns:a16="http://schemas.microsoft.com/office/drawing/2014/main" id="{425F47AE-C39C-438B-9E19-3E95DB621AE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47700" y="1447800"/>
            <a:ext cx="10896600" cy="1524000"/>
          </a:xfrm>
        </p:spPr>
        <p:txBody>
          <a:bodyPr/>
          <a:lstStyle/>
          <a:p>
            <a:pPr algn="ctr"/>
            <a:r>
              <a:rPr lang="pt-BR" sz="4400" dirty="0"/>
              <a:t>Transístores</a:t>
            </a:r>
            <a:br>
              <a:rPr lang="pt-BR" sz="4000" dirty="0"/>
            </a:br>
            <a:endParaRPr lang="pt-BR" altLang="en-US" sz="4000" dirty="0">
              <a:ea typeface="ＭＳ Ｐゴシック" panose="020B0600070205080204" pitchFamily="34" charset="-128"/>
            </a:endParaRPr>
          </a:p>
        </p:txBody>
      </p:sp>
      <p:sp>
        <p:nvSpPr>
          <p:cNvPr id="76804" name="Slide Number Placeholder 3">
            <a:extLst>
              <a:ext uri="{FF2B5EF4-FFF2-40B4-BE49-F238E27FC236}">
                <a16:creationId xmlns:a16="http://schemas.microsoft.com/office/drawing/2014/main" id="{EAE84B8E-558A-4B8A-B756-17D118225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None/>
              <a:defRPr/>
            </a:pPr>
            <a:fld id="{47A827D4-048D-421E-960B-AA313C4B0F1A}" type="slidenum">
              <a:rPr lang="pt-BR" altLang="en-US" sz="1200" smtClean="0">
                <a:solidFill>
                  <a:srgbClr val="000000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None/>
                <a:defRPr/>
              </a:pPr>
              <a:t>56</a:t>
            </a:fld>
            <a:endParaRPr lang="pt-BR" altLang="en-US" sz="1200" dirty="0">
              <a:solidFill>
                <a:srgbClr val="000000"/>
              </a:solidFill>
              <a:latin typeface="Garamond" panose="02020404030301010803" pitchFamily="18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A4AF4E-7204-8648-9632-02517A90AE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sz="3600" u="sng" dirty="0">
                <a:latin typeface="+mj-lt"/>
              </a:rPr>
              <a:t>Uma Revisão</a:t>
            </a:r>
          </a:p>
        </p:txBody>
      </p:sp>
    </p:spTree>
    <p:extLst>
      <p:ext uri="{BB962C8B-B14F-4D97-AF65-F5344CB8AC3E}">
        <p14:creationId xmlns:p14="http://schemas.microsoft.com/office/powerpoint/2010/main" val="3537367439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F3936F7-002D-4BAA-975E-A2F22AF2A5BF}"/>
              </a:ext>
            </a:extLst>
          </p:cNvPr>
          <p:cNvSpPr txBox="1">
            <a:spLocks/>
          </p:cNvSpPr>
          <p:nvPr/>
        </p:nvSpPr>
        <p:spPr bwMode="auto">
          <a:xfrm>
            <a:off x="298935" y="1255003"/>
            <a:ext cx="11480799" cy="5162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pt-BR" kern="0" dirty="0"/>
              <a:t>Os processadores são construídos a partir de um grande número de dispositivos muito simples: </a:t>
            </a:r>
            <a:r>
              <a:rPr lang="pt-BR" b="1" kern="0" dirty="0">
                <a:solidFill>
                  <a:srgbClr val="C00000"/>
                </a:solidFill>
              </a:rPr>
              <a:t>transístores MOS.</a:t>
            </a:r>
            <a:endParaRPr lang="pt-BR" b="1" kern="0" dirty="0">
              <a:solidFill>
                <a:srgbClr val="0000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E2652A-CC5E-40D3-BE34-231CCC6C6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24778"/>
          </a:xfrm>
        </p:spPr>
        <p:txBody>
          <a:bodyPr/>
          <a:lstStyle/>
          <a:p>
            <a:r>
              <a:rPr lang="pt-BR" dirty="0"/>
              <a:t>Transístores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338D3-639D-44F2-A0CD-0A7E0121CF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A640EF-F0E2-4E49-9455-7E266BCEBB78}" type="slidenum">
              <a:rPr lang="pt-BR" altLang="en-US" smtClean="0"/>
              <a:pPr>
                <a:defRPr/>
              </a:pPr>
              <a:t>57</a:t>
            </a:fld>
            <a:endParaRPr lang="pt-BR" altLang="en-US" dirty="0"/>
          </a:p>
        </p:txBody>
      </p:sp>
      <p:sp>
        <p:nvSpPr>
          <p:cNvPr id="5" name="Text Box 17">
            <a:extLst>
              <a:ext uri="{FF2B5EF4-FFF2-40B4-BE49-F238E27FC236}">
                <a16:creationId xmlns:a16="http://schemas.microsoft.com/office/drawing/2014/main" id="{666D77E3-107C-407C-8138-1F4897570C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2775" y="4400549"/>
            <a:ext cx="2536052" cy="369332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en-US" dirty="0">
                <a:solidFill>
                  <a:srgbClr val="000000"/>
                </a:solidFill>
              </a:rPr>
              <a:t>Microarquitetura</a:t>
            </a:r>
          </a:p>
        </p:txBody>
      </p:sp>
      <p:sp>
        <p:nvSpPr>
          <p:cNvPr id="6" name="Text Box 18">
            <a:extLst>
              <a:ext uri="{FF2B5EF4-FFF2-40B4-BE49-F238E27FC236}">
                <a16:creationId xmlns:a16="http://schemas.microsoft.com/office/drawing/2014/main" id="{07C85332-8451-4097-BF0D-9B19710931CB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502775" y="4029074"/>
            <a:ext cx="2538026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en-US" dirty="0">
                <a:solidFill>
                  <a:srgbClr val="000000"/>
                </a:solidFill>
              </a:rPr>
              <a:t>ISA (Arquitetura)</a:t>
            </a:r>
          </a:p>
        </p:txBody>
      </p:sp>
      <p:sp>
        <p:nvSpPr>
          <p:cNvPr id="7" name="Text Box 19">
            <a:extLst>
              <a:ext uri="{FF2B5EF4-FFF2-40B4-BE49-F238E27FC236}">
                <a16:creationId xmlns:a16="http://schemas.microsoft.com/office/drawing/2014/main" id="{576D3D0C-506B-481A-9CFB-360E61B4C7D5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499600" y="2984499"/>
            <a:ext cx="2540000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en-US" dirty="0">
                <a:solidFill>
                  <a:srgbClr val="000000"/>
                </a:solidFill>
              </a:rPr>
              <a:t>Programa/Linguagem</a:t>
            </a:r>
          </a:p>
        </p:txBody>
      </p:sp>
      <p:sp>
        <p:nvSpPr>
          <p:cNvPr id="8" name="Text Box 20">
            <a:extLst>
              <a:ext uri="{FF2B5EF4-FFF2-40B4-BE49-F238E27FC236}">
                <a16:creationId xmlns:a16="http://schemas.microsoft.com/office/drawing/2014/main" id="{680AEC7F-7E6E-4EE5-8F93-7183F888995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499600" y="2613024"/>
            <a:ext cx="2540000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en-US" dirty="0">
                <a:solidFill>
                  <a:srgbClr val="000000"/>
                </a:solidFill>
              </a:rPr>
              <a:t>Algoritmo</a:t>
            </a:r>
          </a:p>
        </p:txBody>
      </p:sp>
      <p:sp>
        <p:nvSpPr>
          <p:cNvPr id="9" name="Text Box 21">
            <a:extLst>
              <a:ext uri="{FF2B5EF4-FFF2-40B4-BE49-F238E27FC236}">
                <a16:creationId xmlns:a16="http://schemas.microsoft.com/office/drawing/2014/main" id="{B8516357-36FE-4899-B17A-F7505736C5E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499600" y="2246312"/>
            <a:ext cx="2540000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en-US" dirty="0">
                <a:solidFill>
                  <a:srgbClr val="000000"/>
                </a:solidFill>
              </a:rPr>
              <a:t>Problema</a:t>
            </a:r>
          </a:p>
        </p:txBody>
      </p:sp>
      <p:sp>
        <p:nvSpPr>
          <p:cNvPr id="10" name="Text Box 22">
            <a:extLst>
              <a:ext uri="{FF2B5EF4-FFF2-40B4-BE49-F238E27FC236}">
                <a16:creationId xmlns:a16="http://schemas.microsoft.com/office/drawing/2014/main" id="{041951C4-69CF-40F2-B7C6-1CB5B5B9022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502773" y="4773612"/>
            <a:ext cx="2536053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>
              <a:defRPr/>
            </a:pPr>
            <a:r>
              <a:rPr lang="pt-BR" sz="1750" dirty="0">
                <a:solidFill>
                  <a:srgbClr val="000000"/>
                </a:solidFill>
                <a:latin typeface="Tahoma" pitchFamily="34" charset="0"/>
                <a:ea typeface="+mn-ea"/>
                <a:cs typeface="Arial" charset="0"/>
              </a:rPr>
              <a:t>Lógica Digital </a:t>
            </a:r>
          </a:p>
          <a:p>
            <a:pPr eaLnBrk="1" hangingPunct="1">
              <a:defRPr/>
            </a:pPr>
            <a:endParaRPr lang="pt-BR" sz="1750" dirty="0">
              <a:solidFill>
                <a:srgbClr val="000000"/>
              </a:solidFill>
              <a:latin typeface="Tahoma" pitchFamily="34" charset="0"/>
              <a:ea typeface="+mn-ea"/>
              <a:cs typeface="Arial" charset="0"/>
            </a:endParaRPr>
          </a:p>
        </p:txBody>
      </p:sp>
      <p:sp>
        <p:nvSpPr>
          <p:cNvPr id="11" name="Text Box 23">
            <a:extLst>
              <a:ext uri="{FF2B5EF4-FFF2-40B4-BE49-F238E27FC236}">
                <a16:creationId xmlns:a16="http://schemas.microsoft.com/office/drawing/2014/main" id="{B99151D7-6148-4758-871F-8573FF09DC6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502775" y="5145086"/>
            <a:ext cx="2538026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en-US" dirty="0">
                <a:solidFill>
                  <a:srgbClr val="000000"/>
                </a:solidFill>
              </a:rPr>
              <a:t>Dispositivos</a:t>
            </a:r>
          </a:p>
        </p:txBody>
      </p:sp>
      <p:sp>
        <p:nvSpPr>
          <p:cNvPr id="12" name="Text Box 24">
            <a:extLst>
              <a:ext uri="{FF2B5EF4-FFF2-40B4-BE49-F238E27FC236}">
                <a16:creationId xmlns:a16="http://schemas.microsoft.com/office/drawing/2014/main" id="{5E7E4A81-80F7-4572-B16B-554610AE3CC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502775" y="3359150"/>
            <a:ext cx="2538026" cy="669925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en-US" dirty="0">
                <a:solidFill>
                  <a:srgbClr val="000000"/>
                </a:solidFill>
              </a:rPr>
              <a:t>Software de Sistema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en-US" dirty="0">
                <a:solidFill>
                  <a:srgbClr val="000000"/>
                </a:solidFill>
              </a:rPr>
              <a:t>(SO)</a:t>
            </a:r>
          </a:p>
        </p:txBody>
      </p:sp>
      <p:sp>
        <p:nvSpPr>
          <p:cNvPr id="13" name="Text Box 23">
            <a:extLst>
              <a:ext uri="{FF2B5EF4-FFF2-40B4-BE49-F238E27FC236}">
                <a16:creationId xmlns:a16="http://schemas.microsoft.com/office/drawing/2014/main" id="{3A394290-C78A-4E23-B269-BC654268E49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504361" y="5500687"/>
            <a:ext cx="2539999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en-US" dirty="0">
                <a:solidFill>
                  <a:srgbClr val="000000"/>
                </a:solidFill>
              </a:rPr>
              <a:t>Elétrons</a:t>
            </a:r>
          </a:p>
        </p:txBody>
      </p:sp>
      <p:sp>
        <p:nvSpPr>
          <p:cNvPr id="14" name="Rounded Rectangle 24">
            <a:extLst>
              <a:ext uri="{FF2B5EF4-FFF2-40B4-BE49-F238E27FC236}">
                <a16:creationId xmlns:a16="http://schemas.microsoft.com/office/drawing/2014/main" id="{71BD3585-2272-4037-8E22-EDD532685B4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0596155" y="4003266"/>
            <a:ext cx="373063" cy="2666227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849AE-CFD8-4A43-BE37-26BFB02CB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662" y="2234589"/>
            <a:ext cx="8980657" cy="4183341"/>
          </a:xfrm>
        </p:spPr>
        <p:txBody>
          <a:bodyPr/>
          <a:lstStyle/>
          <a:p>
            <a:pPr lvl="1">
              <a:defRPr/>
            </a:pPr>
            <a:r>
              <a:rPr lang="pt-BR" dirty="0"/>
              <a:t>O microprocessador Pentium IV, disponível em 2000, foi fabricado com mais de </a:t>
            </a:r>
            <a:r>
              <a:rPr lang="pt-BR" dirty="0">
                <a:solidFill>
                  <a:srgbClr val="FF0000"/>
                </a:solidFill>
              </a:rPr>
              <a:t>42 milhões</a:t>
            </a:r>
            <a:r>
              <a:rPr lang="pt-BR" dirty="0"/>
              <a:t> de </a:t>
            </a:r>
            <a:r>
              <a:rPr lang="pt-BR" dirty="0">
                <a:solidFill>
                  <a:srgbClr val="00B050"/>
                </a:solidFill>
              </a:rPr>
              <a:t>transístores MOS.</a:t>
            </a:r>
          </a:p>
          <a:p>
            <a:pPr marL="344487" lvl="1" indent="0">
              <a:buNone/>
              <a:defRPr/>
            </a:pPr>
            <a:endParaRPr lang="pt-BR" dirty="0">
              <a:solidFill>
                <a:srgbClr val="00B050"/>
              </a:solidFill>
            </a:endParaRPr>
          </a:p>
          <a:p>
            <a:pPr lvl="1">
              <a:defRPr/>
            </a:pPr>
            <a:r>
              <a:rPr lang="pt-BR" dirty="0"/>
              <a:t>O microprocessador Core i7 </a:t>
            </a:r>
            <a:r>
              <a:rPr lang="pt-BR" dirty="0" err="1"/>
              <a:t>Broadwell</a:t>
            </a:r>
            <a:r>
              <a:rPr lang="pt-BR" dirty="0"/>
              <a:t>-E, disponível em 2016, foi fabricado com mais de </a:t>
            </a:r>
            <a:r>
              <a:rPr lang="pt-BR" dirty="0">
                <a:solidFill>
                  <a:srgbClr val="FF0000"/>
                </a:solidFill>
              </a:rPr>
              <a:t>3.2 bilhões de</a:t>
            </a:r>
            <a:r>
              <a:rPr lang="pt-BR" dirty="0"/>
              <a:t> </a:t>
            </a:r>
            <a:r>
              <a:rPr lang="pt-BR" dirty="0">
                <a:solidFill>
                  <a:srgbClr val="00B050"/>
                </a:solidFill>
              </a:rPr>
              <a:t>transístores MOS.</a:t>
            </a:r>
          </a:p>
          <a:p>
            <a:pPr>
              <a:defRPr/>
            </a:pPr>
            <a:endParaRPr lang="pt-BR" b="1" dirty="0"/>
          </a:p>
          <a:p>
            <a:pPr>
              <a:defRPr/>
            </a:pPr>
            <a:r>
              <a:rPr lang="pt-BR" dirty="0"/>
              <a:t>A seguir, vamos entender como um transístor MOS pode ser usado para atuar como um </a:t>
            </a:r>
            <a:r>
              <a:rPr lang="pt-BR" u="sng" dirty="0"/>
              <a:t>elemento lógico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9156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>
            <a:extLst>
              <a:ext uri="{FF2B5EF4-FFF2-40B4-BE49-F238E27FC236}">
                <a16:creationId xmlns:a16="http://schemas.microsoft.com/office/drawing/2014/main" id="{F1CBEB6F-488C-4504-A633-D99571C64B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Transístor MOS</a:t>
            </a:r>
            <a:endParaRPr lang="pt-BR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78851" name="Content Placeholder 2">
            <a:extLst>
              <a:ext uri="{FF2B5EF4-FFF2-40B4-BE49-F238E27FC236}">
                <a16:creationId xmlns:a16="http://schemas.microsoft.com/office/drawing/2014/main" id="{25EC8351-3E01-4B8F-987F-9C866CD7DA27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322384" y="985156"/>
            <a:ext cx="7373816" cy="5415644"/>
          </a:xfrm>
        </p:spPr>
        <p:txBody>
          <a:bodyPr/>
          <a:lstStyle/>
          <a:p>
            <a:r>
              <a:rPr lang="pt-BR" sz="2400" dirty="0"/>
              <a:t>Transístores MOS são dispositivos com três terminais construídos combinando os seguintes materiais:</a:t>
            </a:r>
          </a:p>
          <a:p>
            <a:pPr lvl="1"/>
            <a:r>
              <a:rPr lang="pt-BR" sz="2000" dirty="0"/>
              <a:t>Condutores (</a:t>
            </a:r>
            <a:r>
              <a:rPr lang="pt-BR" sz="2000" b="1" dirty="0">
                <a:solidFill>
                  <a:srgbClr val="0432FF"/>
                </a:solidFill>
              </a:rPr>
              <a:t>M</a:t>
            </a:r>
            <a:r>
              <a:rPr lang="pt-BR" sz="2000" dirty="0"/>
              <a:t>etal)</a:t>
            </a:r>
          </a:p>
          <a:p>
            <a:pPr lvl="1"/>
            <a:r>
              <a:rPr lang="pt-BR" sz="2000" dirty="0"/>
              <a:t>Isolantes (</a:t>
            </a:r>
            <a:r>
              <a:rPr lang="pt-BR" sz="2000" b="1" dirty="0">
                <a:solidFill>
                  <a:srgbClr val="0432FF"/>
                </a:solidFill>
              </a:rPr>
              <a:t>O</a:t>
            </a:r>
            <a:r>
              <a:rPr lang="pt-BR" sz="2000" dirty="0"/>
              <a:t>xido)</a:t>
            </a:r>
          </a:p>
          <a:p>
            <a:pPr lvl="1"/>
            <a:r>
              <a:rPr lang="pt-BR" sz="2000" b="1" dirty="0">
                <a:solidFill>
                  <a:srgbClr val="0432FF"/>
                </a:solidFill>
              </a:rPr>
              <a:t>S</a:t>
            </a:r>
            <a:r>
              <a:rPr lang="pt-BR" sz="2000" dirty="0"/>
              <a:t>emicondutores</a:t>
            </a:r>
          </a:p>
          <a:p>
            <a:pPr lvl="1"/>
            <a:endParaRPr lang="pt-BR" altLang="en-US" sz="2400" dirty="0">
              <a:ea typeface="ＭＳ Ｐゴシック" panose="020B0600070205080204" pitchFamily="34" charset="-128"/>
            </a:endParaRPr>
          </a:p>
          <a:p>
            <a:r>
              <a:rPr lang="pt-BR" sz="2400" dirty="0"/>
              <a:t>Para nossos propósitos, os </a:t>
            </a:r>
            <a:r>
              <a:rPr lang="pt-BR" sz="2400" dirty="0">
                <a:solidFill>
                  <a:srgbClr val="C00000"/>
                </a:solidFill>
              </a:rPr>
              <a:t>transístores</a:t>
            </a:r>
            <a:r>
              <a:rPr lang="pt-BR" sz="2400" dirty="0"/>
              <a:t> são úteis porque podem atuar como uma chave eletrônica muito rápida, que podem ser combinadas para construir </a:t>
            </a:r>
            <a:r>
              <a:rPr lang="pt-BR" sz="2400" dirty="0">
                <a:solidFill>
                  <a:srgbClr val="FF0000"/>
                </a:solidFill>
              </a:rPr>
              <a:t>portas lógicas</a:t>
            </a:r>
            <a:r>
              <a:rPr lang="pt-BR" sz="2400" dirty="0"/>
              <a:t>.</a:t>
            </a:r>
          </a:p>
          <a:p>
            <a:r>
              <a:rPr lang="pt-BR" sz="2400" dirty="0"/>
              <a:t>O estudo aprofundado das </a:t>
            </a:r>
            <a:r>
              <a:rPr lang="pt-BR" sz="2400" dirty="0">
                <a:solidFill>
                  <a:srgbClr val="C00000"/>
                </a:solidFill>
              </a:rPr>
              <a:t>propriedades elétricas</a:t>
            </a:r>
            <a:r>
              <a:rPr lang="pt-BR" sz="2400" dirty="0">
                <a:solidFill>
                  <a:srgbClr val="0000FF"/>
                </a:solidFill>
              </a:rPr>
              <a:t> </a:t>
            </a:r>
            <a:r>
              <a:rPr lang="pt-BR" sz="2400" dirty="0"/>
              <a:t>dos transístores está além do escopo desse curso.</a:t>
            </a:r>
          </a:p>
          <a:p>
            <a:endParaRPr lang="pt-BR" altLang="en-US" sz="2400" dirty="0">
              <a:ea typeface="ＭＳ Ｐゴシック" panose="020B0600070205080204" pitchFamily="34" charset="-128"/>
            </a:endParaRPr>
          </a:p>
          <a:p>
            <a:pPr lvl="1"/>
            <a:endParaRPr lang="pt-BR" sz="2000" dirty="0"/>
          </a:p>
          <a:p>
            <a:pPr marL="344487" lvl="1" indent="0">
              <a:buNone/>
            </a:pPr>
            <a:endParaRPr lang="pt-BR" b="0" dirty="0"/>
          </a:p>
          <a:p>
            <a:endParaRPr lang="pt-BR" altLang="en-US" sz="2400" dirty="0">
              <a:ea typeface="ＭＳ Ｐゴシック" panose="020B0600070205080204" pitchFamily="34" charset="-128"/>
            </a:endParaRPr>
          </a:p>
        </p:txBody>
      </p:sp>
      <p:sp>
        <p:nvSpPr>
          <p:cNvPr id="78852" name="Slide Number Placeholder 3">
            <a:extLst>
              <a:ext uri="{FF2B5EF4-FFF2-40B4-BE49-F238E27FC236}">
                <a16:creationId xmlns:a16="http://schemas.microsoft.com/office/drawing/2014/main" id="{8C1A8832-04CA-437F-8337-32379F26C5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2414680-13F6-4D76-BDB6-A6F5A61BD489}" type="slidenum">
              <a:rPr lang="pt-BR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lang="pt-BR" altLang="en-US" sz="16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848A13-907D-4A39-B6BC-547F21893887}"/>
              </a:ext>
            </a:extLst>
          </p:cNvPr>
          <p:cNvGrpSpPr/>
          <p:nvPr/>
        </p:nvGrpSpPr>
        <p:grpSpPr>
          <a:xfrm>
            <a:off x="7810500" y="1168401"/>
            <a:ext cx="3619500" cy="1803400"/>
            <a:chOff x="4343400" y="1463675"/>
            <a:chExt cx="4127500" cy="28702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E79D3DA-14D8-4470-9D07-FFCED81D6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3400" y="1463675"/>
              <a:ext cx="4127500" cy="28702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F407CD6-EEE3-4E5E-A2F7-98523B7FEA2B}"/>
                </a:ext>
              </a:extLst>
            </p:cNvPr>
            <p:cNvSpPr txBox="1"/>
            <p:nvPr/>
          </p:nvSpPr>
          <p:spPr>
            <a:xfrm>
              <a:off x="5638800" y="2205335"/>
              <a:ext cx="990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FF0000"/>
                  </a:solidFill>
                  <a:latin typeface="Calibri" pitchFamily="34" charset="0"/>
                </a:rPr>
                <a:t>Gate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1FC397-A57B-44F7-9A30-E8AAD83CA428}"/>
                </a:ext>
              </a:extLst>
            </p:cNvPr>
            <p:cNvSpPr txBox="1"/>
            <p:nvPr/>
          </p:nvSpPr>
          <p:spPr>
            <a:xfrm>
              <a:off x="4711700" y="2662535"/>
              <a:ext cx="1231901" cy="734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 err="1">
                  <a:solidFill>
                    <a:srgbClr val="FF0000"/>
                  </a:solidFill>
                  <a:latin typeface="Calibri" pitchFamily="34" charset="0"/>
                </a:rPr>
                <a:t>Source</a:t>
              </a:r>
              <a:endParaRPr lang="pt-BR" sz="2400" b="1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72DAE1F-59F8-44FA-9246-E1783A648779}"/>
                </a:ext>
              </a:extLst>
            </p:cNvPr>
            <p:cNvSpPr txBox="1"/>
            <p:nvPr/>
          </p:nvSpPr>
          <p:spPr>
            <a:xfrm>
              <a:off x="6553200" y="2662535"/>
              <a:ext cx="990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 err="1">
                  <a:solidFill>
                    <a:srgbClr val="FF0000"/>
                  </a:solidFill>
                  <a:latin typeface="Calibri" pitchFamily="34" charset="0"/>
                </a:rPr>
                <a:t>Drain</a:t>
              </a:r>
              <a:endParaRPr lang="pt-BR" sz="2400" b="1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</p:grpSp>
      <p:pic>
        <p:nvPicPr>
          <p:cNvPr id="433154" name="Picture 2">
            <a:extLst>
              <a:ext uri="{FF2B5EF4-FFF2-40B4-BE49-F238E27FC236}">
                <a16:creationId xmlns:a16="http://schemas.microsoft.com/office/drawing/2014/main" id="{FD45E6E4-8F8E-D84A-AA22-956A316BD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3368209"/>
            <a:ext cx="2979244" cy="257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0865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8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8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8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53F41-3067-48EC-9F84-5CE641F8C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Transístores MOS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47DCC-920F-47D7-8719-CB08D4456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43000"/>
            <a:ext cx="11480800" cy="5100638"/>
          </a:xfrm>
        </p:spPr>
        <p:txBody>
          <a:bodyPr/>
          <a:lstStyle/>
          <a:p>
            <a:r>
              <a:rPr lang="pt-BR" dirty="0"/>
              <a:t>Há dois tipos de transístores</a:t>
            </a:r>
            <a:r>
              <a:rPr lang="pt-BR" b="0" dirty="0"/>
              <a:t> MOS: </a:t>
            </a:r>
            <a:r>
              <a:rPr lang="pt-BR" b="0" dirty="0">
                <a:solidFill>
                  <a:srgbClr val="0000CC"/>
                </a:solidFill>
              </a:rPr>
              <a:t>tipo-</a:t>
            </a:r>
            <a:r>
              <a:rPr lang="pt-BR" b="0" dirty="0" err="1">
                <a:solidFill>
                  <a:srgbClr val="0000CC"/>
                </a:solidFill>
              </a:rPr>
              <a:t>n</a:t>
            </a:r>
            <a:r>
              <a:rPr lang="pt-BR" b="0" dirty="0"/>
              <a:t> e </a:t>
            </a:r>
            <a:r>
              <a:rPr lang="pt-BR" b="0" dirty="0">
                <a:solidFill>
                  <a:srgbClr val="FF0000"/>
                </a:solidFill>
              </a:rPr>
              <a:t>tipo-p.</a:t>
            </a:r>
            <a:endParaRPr lang="pt-BR" b="0" dirty="0">
              <a:solidFill>
                <a:srgbClr val="0000CC"/>
              </a:solidFill>
            </a:endParaRPr>
          </a:p>
          <a:p>
            <a:endParaRPr lang="pt-BR" b="0" dirty="0"/>
          </a:p>
          <a:p>
            <a:endParaRPr lang="pt-BR" dirty="0"/>
          </a:p>
          <a:p>
            <a:endParaRPr lang="pt-BR" b="0" dirty="0"/>
          </a:p>
          <a:p>
            <a:endParaRPr lang="pt-BR" dirty="0"/>
          </a:p>
          <a:p>
            <a:pPr marL="0" indent="0">
              <a:buNone/>
            </a:pPr>
            <a:endParaRPr lang="pt-BR" b="0" dirty="0"/>
          </a:p>
          <a:p>
            <a:endParaRPr lang="pt-BR" b="0" dirty="0"/>
          </a:p>
          <a:p>
            <a:endParaRPr lang="pt-BR" dirty="0"/>
          </a:p>
          <a:p>
            <a:r>
              <a:rPr lang="pt-BR" dirty="0"/>
              <a:t>Ambos podem operar</a:t>
            </a:r>
            <a:r>
              <a:rPr lang="pt-BR" b="0" dirty="0"/>
              <a:t> “</a:t>
            </a:r>
            <a:r>
              <a:rPr lang="pt-BR" b="0" dirty="0">
                <a:solidFill>
                  <a:srgbClr val="0000FF"/>
                </a:solidFill>
              </a:rPr>
              <a:t>logicamente</a:t>
            </a:r>
            <a:r>
              <a:rPr lang="pt-BR" b="0" dirty="0"/>
              <a:t>” </a:t>
            </a:r>
            <a:r>
              <a:rPr lang="pt-BR" dirty="0"/>
              <a:t>como</a:t>
            </a:r>
            <a:r>
              <a:rPr lang="pt-BR" b="0" dirty="0"/>
              <a:t> uma chave eletrônica, permitindo ou não a passagem de corrente elétrica</a:t>
            </a:r>
            <a:r>
              <a:rPr lang="pt-BR" dirty="0"/>
              <a:t> entre os terminais </a:t>
            </a:r>
            <a:r>
              <a:rPr lang="pt-BR" dirty="0" err="1">
                <a:solidFill>
                  <a:srgbClr val="C00000"/>
                </a:solidFill>
              </a:rPr>
              <a:t>Source</a:t>
            </a:r>
            <a:r>
              <a:rPr lang="pt-BR" dirty="0"/>
              <a:t> e </a:t>
            </a:r>
            <a:r>
              <a:rPr lang="pt-BR" dirty="0" err="1">
                <a:solidFill>
                  <a:srgbClr val="C00000"/>
                </a:solidFill>
              </a:rPr>
              <a:t>Drain</a:t>
            </a:r>
            <a:r>
              <a:rPr lang="pt-BR" dirty="0"/>
              <a:t>, a depender da voltagem aplicada no terminal </a:t>
            </a:r>
            <a:r>
              <a:rPr lang="pt-BR" dirty="0">
                <a:solidFill>
                  <a:srgbClr val="C00000"/>
                </a:solidFill>
              </a:rPr>
              <a:t>Gate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03B9A6-6B0A-468A-A96A-077639A7EA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A640EF-F0E2-4E49-9455-7E266BCEBB78}" type="slidenum">
              <a:rPr lang="pt-BR" altLang="en-US" smtClean="0"/>
              <a:pPr>
                <a:defRPr/>
              </a:pPr>
              <a:t>59</a:t>
            </a:fld>
            <a:endParaRPr lang="pt-B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734BFD-73F2-4C45-8E6A-EDA23CC83B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49"/>
          <a:stretch/>
        </p:blipFill>
        <p:spPr>
          <a:xfrm>
            <a:off x="7467600" y="2098443"/>
            <a:ext cx="1507246" cy="1987259"/>
          </a:xfrm>
          <a:prstGeom prst="rect">
            <a:avLst/>
          </a:prstGeom>
        </p:spPr>
      </p:pic>
      <p:pic>
        <p:nvPicPr>
          <p:cNvPr id="6" name="Picture 2" descr="https://lh5.googleusercontent.com/JoCmeRtOAMpJfJ6KNDRpjwVlWLwNzFvBAxQ6mhPO8LbqCt5SMcPKrugSHCqyZbVisDCvypAapr7thxIlMn4qUpL_TzTCGTQBlQNEDXU345yHEU3muSQ4FXV6GoDdjaus1USIHGho">
            <a:extLst>
              <a:ext uri="{FF2B5EF4-FFF2-40B4-BE49-F238E27FC236}">
                <a16:creationId xmlns:a16="http://schemas.microsoft.com/office/drawing/2014/main" id="{2152485C-3C18-40F2-B2F2-60D863A863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8" t="19697" r="74810" b="8696"/>
          <a:stretch/>
        </p:blipFill>
        <p:spPr bwMode="auto">
          <a:xfrm>
            <a:off x="2835523" y="2057752"/>
            <a:ext cx="1507246" cy="206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A7369A2-C318-4407-931C-0C4DD10DBECF}"/>
              </a:ext>
            </a:extLst>
          </p:cNvPr>
          <p:cNvSpPr/>
          <p:nvPr/>
        </p:nvSpPr>
        <p:spPr>
          <a:xfrm>
            <a:off x="1912494" y="2907407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0000CC"/>
                </a:solidFill>
              </a:rPr>
              <a:t>tipo-</a:t>
            </a:r>
            <a:r>
              <a:rPr lang="pt-BR" dirty="0" err="1">
                <a:solidFill>
                  <a:srgbClr val="0000CC"/>
                </a:solidFill>
              </a:rPr>
              <a:t>n</a:t>
            </a:r>
            <a:endParaRPr lang="pt-B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6FD76A-54D7-463E-8C43-65F34DDF6373}"/>
              </a:ext>
            </a:extLst>
          </p:cNvPr>
          <p:cNvSpPr/>
          <p:nvPr/>
        </p:nvSpPr>
        <p:spPr>
          <a:xfrm>
            <a:off x="6492618" y="2907268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tipo-</a:t>
            </a:r>
            <a:r>
              <a:rPr lang="pt-BR" dirty="0" err="1">
                <a:solidFill>
                  <a:srgbClr val="FF0000"/>
                </a:solidFill>
              </a:rPr>
              <a:t>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8252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62000"/>
          </a:xfrm>
        </p:spPr>
        <p:txBody>
          <a:bodyPr/>
          <a:lstStyle/>
          <a:p>
            <a:r>
              <a:rPr lang="pt-BR" dirty="0"/>
              <a:t>Arquitetura de Computadores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143000"/>
            <a:ext cx="11379200" cy="5181600"/>
          </a:xfrm>
        </p:spPr>
        <p:txBody>
          <a:bodyPr/>
          <a:lstStyle/>
          <a:p>
            <a:r>
              <a:rPr lang="pt-BR" dirty="0"/>
              <a:t>É a </a:t>
            </a:r>
            <a:r>
              <a:rPr lang="pt-BR" b="1" dirty="0">
                <a:solidFill>
                  <a:srgbClr val="0000FF"/>
                </a:solidFill>
              </a:rPr>
              <a:t>ciência</a:t>
            </a:r>
            <a:r>
              <a:rPr lang="pt-BR" dirty="0"/>
              <a:t> e a </a:t>
            </a:r>
            <a:r>
              <a:rPr lang="pt-BR" b="1" dirty="0">
                <a:solidFill>
                  <a:srgbClr val="0000FF"/>
                </a:solidFill>
              </a:rPr>
              <a:t>arte</a:t>
            </a:r>
            <a:r>
              <a:rPr lang="pt-BR" dirty="0"/>
              <a:t> de projetar e interconectar componentes de hardware, bem como projetar a interface hardware/software, para criar um sistema de computação que atenda a certos objetivos funcionais específicos.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Exemplos de objetivos funcionais:</a:t>
            </a:r>
            <a:endParaRPr lang="pt-BR" dirty="0">
              <a:solidFill>
                <a:srgbClr val="0000FF"/>
              </a:solidFill>
            </a:endParaRPr>
          </a:p>
          <a:p>
            <a:pPr lvl="1"/>
            <a:r>
              <a:rPr lang="pt-BR" dirty="0"/>
              <a:t>Obter o melhor desempenho possível considerando cargas de trabalho específicas.</a:t>
            </a:r>
          </a:p>
          <a:p>
            <a:pPr lvl="1"/>
            <a:r>
              <a:rPr lang="pt-BR" dirty="0"/>
              <a:t>Obter a maior duração possível de bateria restrito a certo espaço e minimizando custos.</a:t>
            </a:r>
          </a:p>
          <a:p>
            <a:pPr lvl="1"/>
            <a:r>
              <a:rPr lang="pt-BR" dirty="0"/>
              <a:t>Entre outros.</a:t>
            </a:r>
          </a:p>
          <a:p>
            <a:pPr lvl="1"/>
            <a:endParaRPr lang="pt-BR" dirty="0"/>
          </a:p>
          <a:p>
            <a:r>
              <a:rPr lang="pt-BR" dirty="0"/>
              <a:t>Certamente, projetar um supercomputador é diferente de projetar um smartphone</a:t>
            </a:r>
            <a:r>
              <a:rPr lang="pt-BR" dirty="0">
                <a:sym typeface="Wingdings"/>
              </a:rPr>
              <a:t>, mas muitos dos </a:t>
            </a:r>
            <a:r>
              <a:rPr lang="pt-BR" b="1" dirty="0">
                <a:solidFill>
                  <a:srgbClr val="0000FF"/>
                </a:solidFill>
                <a:sym typeface="Wingdings"/>
              </a:rPr>
              <a:t>princípios fundamentais</a:t>
            </a:r>
            <a:r>
              <a:rPr lang="pt-BR" dirty="0">
                <a:sym typeface="Wingdings"/>
              </a:rPr>
              <a:t> são similares.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323594FA-E141-4234-AE05-360401972BE7}" type="slidenum">
              <a:rPr lang="pt-BR" altLang="en-US" smtClean="0">
                <a:solidFill>
                  <a:srgbClr val="000000"/>
                </a:solidFill>
                <a:ea typeface="+mn-ea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6</a:t>
            </a:fld>
            <a:endParaRPr lang="pt-BR" altLang="en-US">
              <a:solidFill>
                <a:srgbClr val="000000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738034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099E2-9A17-4D44-BF67-6C875EB12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11480800" cy="4876800"/>
          </a:xfrm>
        </p:spPr>
        <p:txBody>
          <a:bodyPr/>
          <a:lstStyle/>
          <a:p>
            <a:r>
              <a:rPr lang="pt-BR" dirty="0"/>
              <a:t>Um transístor MOS</a:t>
            </a:r>
            <a:r>
              <a:rPr lang="pt-BR" b="0" dirty="0"/>
              <a:t> </a:t>
            </a:r>
            <a:r>
              <a:rPr lang="pt-BR" b="0" dirty="0">
                <a:solidFill>
                  <a:srgbClr val="0000FF"/>
                </a:solidFill>
              </a:rPr>
              <a:t>tipo-</a:t>
            </a:r>
            <a:r>
              <a:rPr lang="pt-BR" b="0" dirty="0" err="1">
                <a:solidFill>
                  <a:srgbClr val="0000FF"/>
                </a:solidFill>
              </a:rPr>
              <a:t>n</a:t>
            </a:r>
            <a:r>
              <a:rPr lang="pt-BR" b="0" dirty="0"/>
              <a:t> pode atuar como uma chave eletrônica muito rápida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A4C13-05C8-4987-9A4A-3186A9B85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o transístor MOS tipo-</a:t>
            </a:r>
            <a:r>
              <a:rPr lang="pt-BR" dirty="0" err="1"/>
              <a:t>n</a:t>
            </a:r>
            <a:r>
              <a:rPr lang="pt-BR" dirty="0"/>
              <a:t> funciona?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371A2-5833-43C0-9078-DB17B46155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A640EF-F0E2-4E49-9455-7E266BCEBB78}" type="slidenum">
              <a:rPr lang="pt-BR" altLang="en-US" smtClean="0"/>
              <a:pPr>
                <a:defRPr/>
              </a:pPr>
              <a:t>60</a:t>
            </a:fld>
            <a:endParaRPr lang="pt-B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7BE05C-F9BD-433E-83FD-C3B16A170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445" y="2535942"/>
            <a:ext cx="1697569" cy="19894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4E171F5-82B8-4211-BFDA-80812A933D1B}"/>
              </a:ext>
            </a:extLst>
          </p:cNvPr>
          <p:cNvSpPr/>
          <p:nvPr/>
        </p:nvSpPr>
        <p:spPr bwMode="auto">
          <a:xfrm>
            <a:off x="2128644" y="3214449"/>
            <a:ext cx="609600" cy="519351"/>
          </a:xfrm>
          <a:prstGeom prst="ellipse">
            <a:avLst/>
          </a:prstGeom>
          <a:noFill/>
          <a:ln w="57150">
            <a:solidFill>
              <a:srgbClr val="C00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pt-B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2A0663-ECFC-4532-904E-8B08F547387D}"/>
              </a:ext>
            </a:extLst>
          </p:cNvPr>
          <p:cNvSpPr/>
          <p:nvPr/>
        </p:nvSpPr>
        <p:spPr>
          <a:xfrm>
            <a:off x="1569240" y="4520625"/>
            <a:ext cx="34688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600" dirty="0">
                <a:latin typeface="+mn-lt"/>
              </a:rPr>
              <a:t>Visão esquemática de um transístor </a:t>
            </a:r>
          </a:p>
          <a:p>
            <a:pPr algn="ctr"/>
            <a:r>
              <a:rPr lang="pt-BR" sz="1600" dirty="0">
                <a:latin typeface="+mn-lt"/>
              </a:rPr>
              <a:t>MOS </a:t>
            </a:r>
            <a:r>
              <a:rPr lang="pt-BR" sz="1600" dirty="0">
                <a:solidFill>
                  <a:srgbClr val="0000CC"/>
                </a:solidFill>
                <a:latin typeface="+mn-lt"/>
              </a:rPr>
              <a:t>tipo-</a:t>
            </a:r>
            <a:r>
              <a:rPr lang="pt-BR" sz="1600" dirty="0" err="1">
                <a:solidFill>
                  <a:srgbClr val="0000CC"/>
                </a:solidFill>
                <a:latin typeface="+mn-lt"/>
              </a:rPr>
              <a:t>n</a:t>
            </a:r>
            <a:endParaRPr lang="pt-BR" sz="1600" dirty="0">
              <a:solidFill>
                <a:srgbClr val="0000CC"/>
              </a:solidFill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406C77-A20E-4B3C-BD69-47FAF318DA66}"/>
              </a:ext>
            </a:extLst>
          </p:cNvPr>
          <p:cNvSpPr/>
          <p:nvPr/>
        </p:nvSpPr>
        <p:spPr>
          <a:xfrm>
            <a:off x="5562600" y="1981200"/>
            <a:ext cx="480060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00000"/>
                </a:solidFill>
                <a:latin typeface="+mn-lt"/>
              </a:rPr>
              <a:t>Se ao </a:t>
            </a:r>
            <a:r>
              <a:rPr lang="pt-BR" u="sng" dirty="0">
                <a:solidFill>
                  <a:srgbClr val="000000"/>
                </a:solidFill>
                <a:latin typeface="+mn-lt"/>
              </a:rPr>
              <a:t>terminal </a:t>
            </a:r>
            <a:r>
              <a:rPr lang="pt-BR" u="sng" dirty="0" err="1">
                <a:solidFill>
                  <a:srgbClr val="000000"/>
                </a:solidFill>
                <a:latin typeface="+mn-lt"/>
              </a:rPr>
              <a:t>gate</a:t>
            </a:r>
            <a:r>
              <a:rPr lang="pt-BR" dirty="0">
                <a:solidFill>
                  <a:srgbClr val="000000"/>
                </a:solidFill>
                <a:latin typeface="+mn-lt"/>
              </a:rPr>
              <a:t> do transístor </a:t>
            </a:r>
            <a:r>
              <a:rPr lang="pt-BR" dirty="0">
                <a:solidFill>
                  <a:srgbClr val="0000FF"/>
                </a:solidFill>
                <a:latin typeface="+mn-lt"/>
              </a:rPr>
              <a:t>tipo-</a:t>
            </a:r>
            <a:r>
              <a:rPr lang="pt-BR" dirty="0" err="1">
                <a:solidFill>
                  <a:srgbClr val="0000FF"/>
                </a:solidFill>
                <a:latin typeface="+mn-lt"/>
              </a:rPr>
              <a:t>n</a:t>
            </a:r>
            <a:r>
              <a:rPr lang="pt-BR" dirty="0">
                <a:solidFill>
                  <a:srgbClr val="000000"/>
                </a:solidFill>
                <a:latin typeface="+mn-lt"/>
              </a:rPr>
              <a:t> for fornecida uma voltagem maior que zero, a conexão </a:t>
            </a:r>
            <a:r>
              <a:rPr lang="pt-BR" dirty="0" err="1">
                <a:solidFill>
                  <a:srgbClr val="000000"/>
                </a:solidFill>
                <a:latin typeface="+mn-lt"/>
              </a:rPr>
              <a:t>source-drain</a:t>
            </a:r>
            <a:r>
              <a:rPr lang="pt-BR" dirty="0">
                <a:solidFill>
                  <a:srgbClr val="000000"/>
                </a:solidFill>
                <a:latin typeface="+mn-lt"/>
              </a:rPr>
              <a:t> se comporta como um fio condutor (</a:t>
            </a:r>
            <a:r>
              <a:rPr lang="pt-BR" dirty="0">
                <a:solidFill>
                  <a:srgbClr val="00B050"/>
                </a:solidFill>
                <a:latin typeface="+mn-lt"/>
              </a:rPr>
              <a:t>chave fechada</a:t>
            </a:r>
            <a:r>
              <a:rPr lang="pt-BR" dirty="0">
                <a:solidFill>
                  <a:srgbClr val="000000"/>
                </a:solidFill>
                <a:latin typeface="+mn-lt"/>
              </a:rPr>
              <a:t>).</a:t>
            </a:r>
            <a:endParaRPr lang="pt-BR" dirty="0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9A5F2D-B0DC-47BE-A20D-64B2F5260037}"/>
              </a:ext>
            </a:extLst>
          </p:cNvPr>
          <p:cNvSpPr/>
          <p:nvPr/>
        </p:nvSpPr>
        <p:spPr>
          <a:xfrm>
            <a:off x="5562600" y="3200400"/>
            <a:ext cx="4800600" cy="646331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+mn-lt"/>
              </a:rPr>
              <a:t>Dependendo da tecnologia a voltagem pode variar de 0.3 até 3V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6BC420-743B-4431-AB9A-0B5F106D3432}"/>
              </a:ext>
            </a:extLst>
          </p:cNvPr>
          <p:cNvSpPr/>
          <p:nvPr/>
        </p:nvSpPr>
        <p:spPr>
          <a:xfrm>
            <a:off x="5562600" y="3962400"/>
            <a:ext cx="480060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00000"/>
                </a:solidFill>
              </a:rPr>
              <a:t>Se ao terminal </a:t>
            </a:r>
            <a:r>
              <a:rPr lang="pt-BR" dirty="0" err="1">
                <a:solidFill>
                  <a:srgbClr val="000000"/>
                </a:solidFill>
              </a:rPr>
              <a:t>gate</a:t>
            </a:r>
            <a:r>
              <a:rPr lang="pt-BR" dirty="0">
                <a:solidFill>
                  <a:srgbClr val="000000"/>
                </a:solidFill>
              </a:rPr>
              <a:t> do transístor </a:t>
            </a:r>
            <a:r>
              <a:rPr lang="pt-BR" dirty="0">
                <a:solidFill>
                  <a:srgbClr val="0000FF"/>
                </a:solidFill>
              </a:rPr>
              <a:t>tipo-</a:t>
            </a:r>
            <a:r>
              <a:rPr lang="pt-BR" dirty="0" err="1">
                <a:solidFill>
                  <a:srgbClr val="0000FF"/>
                </a:solidFill>
              </a:rPr>
              <a:t>n</a:t>
            </a:r>
            <a:r>
              <a:rPr lang="pt-BR" dirty="0">
                <a:solidFill>
                  <a:srgbClr val="000000"/>
                </a:solidFill>
              </a:rPr>
              <a:t> for fornecido </a:t>
            </a:r>
            <a:r>
              <a:rPr lang="pt-BR" dirty="0"/>
              <a:t>voltagem 0V, </a:t>
            </a:r>
            <a:r>
              <a:rPr lang="pt-BR" dirty="0">
                <a:solidFill>
                  <a:srgbClr val="000000"/>
                </a:solidFill>
              </a:rPr>
              <a:t>a conexão </a:t>
            </a:r>
            <a:r>
              <a:rPr lang="pt-BR" dirty="0" err="1">
                <a:solidFill>
                  <a:srgbClr val="000000"/>
                </a:solidFill>
              </a:rPr>
              <a:t>source-drain</a:t>
            </a:r>
            <a:r>
              <a:rPr lang="pt-BR" dirty="0">
                <a:solidFill>
                  <a:srgbClr val="000000"/>
                </a:solidFill>
              </a:rPr>
              <a:t> atua como uma resistência infinita (</a:t>
            </a:r>
            <a:r>
              <a:rPr lang="pt-BR" dirty="0">
                <a:solidFill>
                  <a:srgbClr val="FF0000"/>
                </a:solidFill>
              </a:rPr>
              <a:t>chave aberta</a:t>
            </a:r>
            <a:r>
              <a:rPr lang="pt-BR" dirty="0">
                <a:solidFill>
                  <a:srgbClr val="000000"/>
                </a:solidFill>
              </a:rPr>
              <a:t>).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971331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 animBg="1"/>
      <p:bldP spid="11" grpId="0" animBg="1"/>
      <p:bldP spid="1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099E2-9A17-4D44-BF67-6C875EB12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11480800" cy="4876800"/>
          </a:xfrm>
        </p:spPr>
        <p:txBody>
          <a:bodyPr/>
          <a:lstStyle/>
          <a:p>
            <a:r>
              <a:rPr lang="pt-BR" dirty="0"/>
              <a:t>Um transístor MOS</a:t>
            </a:r>
            <a:r>
              <a:rPr lang="pt-BR" b="0" dirty="0"/>
              <a:t> </a:t>
            </a:r>
            <a:r>
              <a:rPr lang="pt-BR" b="0" dirty="0">
                <a:solidFill>
                  <a:srgbClr val="0000FF"/>
                </a:solidFill>
              </a:rPr>
              <a:t>tipo-</a:t>
            </a:r>
            <a:r>
              <a:rPr lang="pt-BR" dirty="0">
                <a:solidFill>
                  <a:srgbClr val="0000FF"/>
                </a:solidFill>
              </a:rPr>
              <a:t>p</a:t>
            </a:r>
            <a:r>
              <a:rPr lang="pt-BR" b="0" dirty="0"/>
              <a:t> pode atuar como uma chave eletrônica muito rápida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A4C13-05C8-4987-9A4A-3186A9B85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22531"/>
          </a:xfrm>
        </p:spPr>
        <p:txBody>
          <a:bodyPr/>
          <a:lstStyle/>
          <a:p>
            <a:r>
              <a:rPr lang="pt-BR" dirty="0"/>
              <a:t>Como o transístor MOS tipo-</a:t>
            </a:r>
            <a:r>
              <a:rPr lang="pt-BR" dirty="0" err="1"/>
              <a:t>p</a:t>
            </a:r>
            <a:r>
              <a:rPr lang="pt-BR" dirty="0"/>
              <a:t> funciona?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371A2-5833-43C0-9078-DB17B46155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A640EF-F0E2-4E49-9455-7E266BCEBB78}" type="slidenum">
              <a:rPr lang="pt-BR" altLang="en-US" smtClean="0"/>
              <a:pPr>
                <a:defRPr/>
              </a:pPr>
              <a:t>61</a:t>
            </a:fld>
            <a:endParaRPr lang="pt-BR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406C77-A20E-4B3C-BD69-47FAF318DA66}"/>
              </a:ext>
            </a:extLst>
          </p:cNvPr>
          <p:cNvSpPr/>
          <p:nvPr/>
        </p:nvSpPr>
        <p:spPr>
          <a:xfrm>
            <a:off x="5562600" y="1981200"/>
            <a:ext cx="472440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00000"/>
                </a:solidFill>
                <a:latin typeface="+mn-lt"/>
              </a:rPr>
              <a:t>Se ao </a:t>
            </a:r>
            <a:r>
              <a:rPr lang="pt-BR" u="sng" dirty="0">
                <a:solidFill>
                  <a:srgbClr val="000000"/>
                </a:solidFill>
                <a:latin typeface="+mn-lt"/>
              </a:rPr>
              <a:t>terminal </a:t>
            </a:r>
            <a:r>
              <a:rPr lang="pt-BR" u="sng" dirty="0" err="1">
                <a:solidFill>
                  <a:srgbClr val="000000"/>
                </a:solidFill>
                <a:latin typeface="+mn-lt"/>
              </a:rPr>
              <a:t>gate</a:t>
            </a:r>
            <a:r>
              <a:rPr lang="pt-BR" dirty="0">
                <a:solidFill>
                  <a:srgbClr val="000000"/>
                </a:solidFill>
                <a:latin typeface="+mn-lt"/>
              </a:rPr>
              <a:t> do transístor </a:t>
            </a:r>
            <a:r>
              <a:rPr lang="pt-BR" dirty="0">
                <a:solidFill>
                  <a:srgbClr val="C00000"/>
                </a:solidFill>
                <a:latin typeface="+mn-lt"/>
              </a:rPr>
              <a:t>tipo-p</a:t>
            </a:r>
            <a:r>
              <a:rPr lang="pt-BR" dirty="0">
                <a:solidFill>
                  <a:srgbClr val="000000"/>
                </a:solidFill>
                <a:latin typeface="+mn-lt"/>
              </a:rPr>
              <a:t> for fornecida uma voltagem maior que zero, a conexão </a:t>
            </a:r>
            <a:r>
              <a:rPr lang="pt-BR" dirty="0" err="1">
                <a:solidFill>
                  <a:srgbClr val="000000"/>
                </a:solidFill>
                <a:latin typeface="+mn-lt"/>
              </a:rPr>
              <a:t>source-drain</a:t>
            </a:r>
            <a:r>
              <a:rPr lang="pt-BR" dirty="0">
                <a:solidFill>
                  <a:srgbClr val="000000"/>
                </a:solidFill>
                <a:latin typeface="+mn-lt"/>
              </a:rPr>
              <a:t> </a:t>
            </a:r>
            <a:r>
              <a:rPr lang="pt-BR" dirty="0">
                <a:solidFill>
                  <a:srgbClr val="000000"/>
                </a:solidFill>
              </a:rPr>
              <a:t>atua como uma resistência infinita (</a:t>
            </a:r>
            <a:r>
              <a:rPr lang="pt-BR" dirty="0">
                <a:solidFill>
                  <a:srgbClr val="FF0000"/>
                </a:solidFill>
              </a:rPr>
              <a:t>chave aberta</a:t>
            </a:r>
            <a:r>
              <a:rPr lang="pt-BR" dirty="0">
                <a:solidFill>
                  <a:srgbClr val="000000"/>
                </a:solidFill>
              </a:rPr>
              <a:t>).</a:t>
            </a:r>
            <a:endParaRPr lang="pt-BR" dirty="0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9A5F2D-B0DC-47BE-A20D-64B2F5260037}"/>
              </a:ext>
            </a:extLst>
          </p:cNvPr>
          <p:cNvSpPr/>
          <p:nvPr/>
        </p:nvSpPr>
        <p:spPr>
          <a:xfrm>
            <a:off x="5562600" y="3200400"/>
            <a:ext cx="4724400" cy="646331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Dependendo da tecnologia a alta voltagem pode variar de 0.3 até 3V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6BC420-743B-4431-AB9A-0B5F106D3432}"/>
              </a:ext>
            </a:extLst>
          </p:cNvPr>
          <p:cNvSpPr/>
          <p:nvPr/>
        </p:nvSpPr>
        <p:spPr>
          <a:xfrm>
            <a:off x="5562600" y="4038600"/>
            <a:ext cx="472440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00000"/>
                </a:solidFill>
              </a:rPr>
              <a:t>Se ao terminal </a:t>
            </a:r>
            <a:r>
              <a:rPr lang="pt-BR" dirty="0" err="1">
                <a:solidFill>
                  <a:srgbClr val="000000"/>
                </a:solidFill>
              </a:rPr>
              <a:t>gate</a:t>
            </a:r>
            <a:r>
              <a:rPr lang="pt-BR" dirty="0">
                <a:solidFill>
                  <a:srgbClr val="000000"/>
                </a:solidFill>
              </a:rPr>
              <a:t> do transístor </a:t>
            </a:r>
            <a:r>
              <a:rPr lang="pt-BR" dirty="0">
                <a:solidFill>
                  <a:srgbClr val="C00000"/>
                </a:solidFill>
              </a:rPr>
              <a:t>tipo-p</a:t>
            </a:r>
            <a:r>
              <a:rPr lang="pt-BR" dirty="0">
                <a:solidFill>
                  <a:srgbClr val="000000"/>
                </a:solidFill>
              </a:rPr>
              <a:t> for fornecido </a:t>
            </a:r>
            <a:r>
              <a:rPr lang="pt-BR" dirty="0"/>
              <a:t>voltagem 0V, </a:t>
            </a:r>
            <a:r>
              <a:rPr lang="pt-BR" dirty="0">
                <a:solidFill>
                  <a:srgbClr val="000000"/>
                </a:solidFill>
              </a:rPr>
              <a:t>a conexão </a:t>
            </a:r>
            <a:r>
              <a:rPr lang="pt-BR" dirty="0" err="1">
                <a:solidFill>
                  <a:srgbClr val="000000"/>
                </a:solidFill>
              </a:rPr>
              <a:t>source-drain</a:t>
            </a:r>
            <a:r>
              <a:rPr lang="pt-BR" dirty="0">
                <a:solidFill>
                  <a:srgbClr val="000000"/>
                </a:solidFill>
              </a:rPr>
              <a:t> se comporta como um fio condutor (</a:t>
            </a:r>
            <a:r>
              <a:rPr lang="pt-BR" dirty="0">
                <a:solidFill>
                  <a:srgbClr val="00B050"/>
                </a:solidFill>
              </a:rPr>
              <a:t>chave fechada</a:t>
            </a:r>
            <a:r>
              <a:rPr lang="pt-BR" dirty="0">
                <a:solidFill>
                  <a:srgbClr val="000000"/>
                </a:solidFill>
              </a:rPr>
              <a:t>).</a:t>
            </a:r>
            <a:endParaRPr lang="pt-B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5C5219-A620-EA44-A905-89C578A3E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098" y="2286000"/>
            <a:ext cx="1697569" cy="1989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A1405B4-63D5-984A-97EA-E433B5DB024A}"/>
              </a:ext>
            </a:extLst>
          </p:cNvPr>
          <p:cNvSpPr/>
          <p:nvPr/>
        </p:nvSpPr>
        <p:spPr>
          <a:xfrm>
            <a:off x="1066800" y="4300225"/>
            <a:ext cx="34688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600" dirty="0">
                <a:latin typeface="+mn-lt"/>
              </a:rPr>
              <a:t>Visão esquemática de um transístor </a:t>
            </a:r>
          </a:p>
          <a:p>
            <a:pPr algn="ctr"/>
            <a:r>
              <a:rPr lang="pt-BR" sz="1600" dirty="0">
                <a:latin typeface="+mn-lt"/>
              </a:rPr>
              <a:t>MOS </a:t>
            </a:r>
            <a:r>
              <a:rPr lang="pt-BR" sz="1600" dirty="0">
                <a:solidFill>
                  <a:srgbClr val="C00000"/>
                </a:solidFill>
                <a:latin typeface="+mn-lt"/>
              </a:rPr>
              <a:t>tipo-p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FCC8033-F7B7-4D49-AD46-A4FBD90D24C0}"/>
              </a:ext>
            </a:extLst>
          </p:cNvPr>
          <p:cNvSpPr/>
          <p:nvPr/>
        </p:nvSpPr>
        <p:spPr bwMode="auto">
          <a:xfrm>
            <a:off x="1631160" y="2994049"/>
            <a:ext cx="609600" cy="519351"/>
          </a:xfrm>
          <a:prstGeom prst="ellipse">
            <a:avLst/>
          </a:prstGeom>
          <a:noFill/>
          <a:ln w="57150">
            <a:solidFill>
              <a:srgbClr val="C00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36716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9" grpId="0"/>
      <p:bldP spid="1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581C760-D389-4C37-8506-FA530A531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063" y="4868600"/>
            <a:ext cx="1697569" cy="1989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07C392E-EB2E-4DBD-A716-B88121EB9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930" y="4821126"/>
            <a:ext cx="1697569" cy="198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DDB9F3-49D2-4BFD-9C4A-F42ECF48C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2461" y="1537286"/>
            <a:ext cx="4852939" cy="272037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048671-88B4-464C-99CD-3762456F5C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A640EF-F0E2-4E49-9455-7E266BCEBB78}" type="slidenum">
              <a:rPr lang="pt-BR" altLang="en-US" smtClean="0"/>
              <a:pPr>
                <a:defRPr/>
              </a:pPr>
              <a:t>62</a:t>
            </a:fld>
            <a:endParaRPr lang="pt-BR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7181E7-863E-45BE-B7DE-E14E783F84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152400"/>
            <a:ext cx="11176000" cy="725488"/>
          </a:xfrm>
        </p:spPr>
        <p:txBody>
          <a:bodyPr/>
          <a:lstStyle/>
          <a:p>
            <a:r>
              <a:rPr lang="pt-BR" dirty="0"/>
              <a:t>Como um transístor MOS funciona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0275D-086F-4156-B45C-D9F49A84EAF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8970" y="942093"/>
            <a:ext cx="11480800" cy="5194300"/>
          </a:xfrm>
        </p:spPr>
        <p:txBody>
          <a:bodyPr/>
          <a:lstStyle/>
          <a:p>
            <a:r>
              <a:rPr lang="pt-BR" dirty="0"/>
              <a:t>Um transístor</a:t>
            </a:r>
            <a:r>
              <a:rPr lang="pt-BR" b="0" dirty="0"/>
              <a:t> </a:t>
            </a:r>
            <a:r>
              <a:rPr lang="pt-BR" b="0" dirty="0">
                <a:solidFill>
                  <a:srgbClr val="0000FF"/>
                </a:solidFill>
              </a:rPr>
              <a:t>tipo-</a:t>
            </a:r>
            <a:r>
              <a:rPr lang="pt-BR" b="0" dirty="0" err="1">
                <a:solidFill>
                  <a:srgbClr val="0000FF"/>
                </a:solidFill>
              </a:rPr>
              <a:t>n</a:t>
            </a:r>
            <a:r>
              <a:rPr lang="pt-BR" b="0" dirty="0"/>
              <a:t> em um circuito com uma bateria e </a:t>
            </a:r>
            <a:r>
              <a:rPr lang="pt-BR" dirty="0"/>
              <a:t>uma</a:t>
            </a:r>
            <a:r>
              <a:rPr lang="pt-BR" b="0" dirty="0"/>
              <a:t> lâmpada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O transístor</a:t>
            </a:r>
            <a:r>
              <a:rPr lang="pt-BR" b="0" dirty="0"/>
              <a:t> </a:t>
            </a:r>
            <a:r>
              <a:rPr lang="pt-BR" b="0" dirty="0">
                <a:solidFill>
                  <a:srgbClr val="FF0000"/>
                </a:solidFill>
              </a:rPr>
              <a:t>tipo-</a:t>
            </a:r>
            <a:r>
              <a:rPr lang="pt-BR" b="0" dirty="0" err="1">
                <a:solidFill>
                  <a:srgbClr val="FF0000"/>
                </a:solidFill>
              </a:rPr>
              <a:t>p</a:t>
            </a:r>
            <a:r>
              <a:rPr lang="pt-BR" b="0" dirty="0"/>
              <a:t> se comporta de forma oposta ao transístor </a:t>
            </a:r>
            <a:r>
              <a:rPr lang="pt-BR" b="0" dirty="0">
                <a:solidFill>
                  <a:srgbClr val="0000CC"/>
                </a:solidFill>
              </a:rPr>
              <a:t>tipo-</a:t>
            </a:r>
            <a:r>
              <a:rPr lang="pt-BR" b="0" dirty="0" err="1">
                <a:solidFill>
                  <a:srgbClr val="0000CC"/>
                </a:solidFill>
              </a:rPr>
              <a:t>n</a:t>
            </a:r>
            <a:r>
              <a:rPr lang="pt-BR" b="0" dirty="0">
                <a:solidFill>
                  <a:srgbClr val="0000CC"/>
                </a:solidFill>
              </a:rPr>
              <a:t>.</a:t>
            </a:r>
            <a:endParaRPr lang="pt-BR" b="0" dirty="0"/>
          </a:p>
          <a:p>
            <a:endParaRPr lang="pt-B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E76573-753D-4B97-B1F5-768934845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2461" y="1716852"/>
            <a:ext cx="4381186" cy="2550348"/>
          </a:xfrm>
          <a:prstGeom prst="rect">
            <a:avLst/>
          </a:prstGeom>
        </p:spPr>
      </p:pic>
      <p:sp>
        <p:nvSpPr>
          <p:cNvPr id="9" name="Lightning Bolt 8">
            <a:extLst>
              <a:ext uri="{FF2B5EF4-FFF2-40B4-BE49-F238E27FC236}">
                <a16:creationId xmlns:a16="http://schemas.microsoft.com/office/drawing/2014/main" id="{F8F7B2C0-7BEB-4BFE-8B71-382672B0EC76}"/>
              </a:ext>
            </a:extLst>
          </p:cNvPr>
          <p:cNvSpPr/>
          <p:nvPr/>
        </p:nvSpPr>
        <p:spPr bwMode="auto">
          <a:xfrm>
            <a:off x="4519661" y="1716852"/>
            <a:ext cx="304800" cy="504434"/>
          </a:xfrm>
          <a:prstGeom prst="lightningBol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pt-BR" dirty="0"/>
          </a:p>
        </p:txBody>
      </p:sp>
      <p:sp>
        <p:nvSpPr>
          <p:cNvPr id="10" name="Lightning Bolt 9">
            <a:extLst>
              <a:ext uri="{FF2B5EF4-FFF2-40B4-BE49-F238E27FC236}">
                <a16:creationId xmlns:a16="http://schemas.microsoft.com/office/drawing/2014/main" id="{23DC786B-A4D4-4FBF-B123-37C4AF2378A5}"/>
              </a:ext>
            </a:extLst>
          </p:cNvPr>
          <p:cNvSpPr/>
          <p:nvPr/>
        </p:nvSpPr>
        <p:spPr bwMode="auto">
          <a:xfrm>
            <a:off x="4755537" y="1685507"/>
            <a:ext cx="304800" cy="504434"/>
          </a:xfrm>
          <a:prstGeom prst="lightningBol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pt-BR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740469B-0E00-45EB-97BC-59DDA10EE08E}"/>
              </a:ext>
            </a:extLst>
          </p:cNvPr>
          <p:cNvSpPr/>
          <p:nvPr/>
        </p:nvSpPr>
        <p:spPr bwMode="auto">
          <a:xfrm>
            <a:off x="1828800" y="1716852"/>
            <a:ext cx="2133918" cy="2550348"/>
          </a:xfrm>
          <a:prstGeom prst="round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pt-B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57EBFB-CB03-44DD-A2B3-AA0ADE85D169}"/>
              </a:ext>
            </a:extLst>
          </p:cNvPr>
          <p:cNvSpPr/>
          <p:nvPr/>
        </p:nvSpPr>
        <p:spPr>
          <a:xfrm>
            <a:off x="1838325" y="3871298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pt-BR" dirty="0"/>
              <a:t>Notação abreviada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267ADA7-2761-4829-88D1-2E9402874BD9}"/>
              </a:ext>
            </a:extLst>
          </p:cNvPr>
          <p:cNvSpPr/>
          <p:nvPr/>
        </p:nvSpPr>
        <p:spPr bwMode="auto">
          <a:xfrm>
            <a:off x="4399991" y="5572069"/>
            <a:ext cx="553009" cy="523931"/>
          </a:xfrm>
          <a:prstGeom prst="ellipse">
            <a:avLst/>
          </a:prstGeom>
          <a:noFill/>
          <a:ln w="57150">
            <a:solidFill>
              <a:srgbClr val="C00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pt-BR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13CBF1-47F6-4837-8717-EE15F01658BD}"/>
              </a:ext>
            </a:extLst>
          </p:cNvPr>
          <p:cNvSpPr/>
          <p:nvPr/>
        </p:nvSpPr>
        <p:spPr bwMode="auto">
          <a:xfrm>
            <a:off x="6069859" y="5495869"/>
            <a:ext cx="553009" cy="523931"/>
          </a:xfrm>
          <a:prstGeom prst="ellipse">
            <a:avLst/>
          </a:prstGeom>
          <a:noFill/>
          <a:ln w="57150">
            <a:solidFill>
              <a:srgbClr val="C00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pt-B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2443AD-B973-456F-8FF0-9A8D982AE938}"/>
              </a:ext>
            </a:extLst>
          </p:cNvPr>
          <p:cNvSpPr/>
          <p:nvPr/>
        </p:nvSpPr>
        <p:spPr>
          <a:xfrm>
            <a:off x="581690" y="5325070"/>
            <a:ext cx="354400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rgbClr val="000000"/>
                </a:solidFill>
              </a:rPr>
              <a:t>O circuito é fechado quando é fornecida tensão acima do limiar de corte ao terminal </a:t>
            </a:r>
            <a:r>
              <a:rPr lang="pt-BR" dirty="0" err="1">
                <a:solidFill>
                  <a:srgbClr val="000000"/>
                </a:solidFill>
              </a:rPr>
              <a:t>gate</a:t>
            </a:r>
            <a:r>
              <a:rPr lang="pt-BR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814D54-036A-472E-8259-21701EC23469}"/>
              </a:ext>
            </a:extLst>
          </p:cNvPr>
          <p:cNvSpPr/>
          <p:nvPr/>
        </p:nvSpPr>
        <p:spPr>
          <a:xfrm>
            <a:off x="4616099" y="6037685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0000CC"/>
                </a:solidFill>
              </a:rPr>
              <a:t>n-type</a:t>
            </a:r>
            <a:endParaRPr lang="pt-B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8FE650-0694-49AE-9FBA-92E51AA54D8B}"/>
              </a:ext>
            </a:extLst>
          </p:cNvPr>
          <p:cNvSpPr/>
          <p:nvPr/>
        </p:nvSpPr>
        <p:spPr>
          <a:xfrm>
            <a:off x="6278197" y="6019800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FF0000"/>
                </a:solidFill>
              </a:rPr>
              <a:t>p-type</a:t>
            </a:r>
            <a:endParaRPr lang="pt-B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7649DC-1A40-4A94-BAFE-763254DE1C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9199" y="1752145"/>
            <a:ext cx="1982904" cy="219545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1CDF1E2-B973-B341-A626-0CA07772BCC6}"/>
              </a:ext>
            </a:extLst>
          </p:cNvPr>
          <p:cNvSpPr/>
          <p:nvPr/>
        </p:nvSpPr>
        <p:spPr>
          <a:xfrm>
            <a:off x="7739726" y="5354161"/>
            <a:ext cx="354400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rgbClr val="000000"/>
                </a:solidFill>
              </a:rPr>
              <a:t>O circuito é fechado quando é fornecida tensão abaixo do limiar de corte ao terminal </a:t>
            </a:r>
            <a:r>
              <a:rPr lang="pt-BR" dirty="0" err="1">
                <a:solidFill>
                  <a:srgbClr val="000000"/>
                </a:solidFill>
              </a:rPr>
              <a:t>gate</a:t>
            </a:r>
            <a:r>
              <a:rPr lang="pt-BR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95054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/>
      <p:bldP spid="14" grpId="0" animBg="1"/>
      <p:bldP spid="15" grpId="0" animBg="1"/>
      <p:bldP spid="16" grpId="0" animBg="1"/>
      <p:bldP spid="20" grpId="0"/>
      <p:bldP spid="21" grpId="0"/>
      <p:bldP spid="2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541A-6E50-4E10-9A0D-0173EADF0A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pt-BR" dirty="0"/>
              <a:t>Abstraindo Transístores e Construindo Portas Lógicas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84C4D2-BDDB-4D95-ABCE-83F2DFEC20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sz="3600" u="sng" dirty="0">
                <a:latin typeface="+mj-lt"/>
                <a:ea typeface="ＭＳ Ｐゴシック" charset="0"/>
              </a:rPr>
              <a:t>Uma Revisão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96F28-B373-4613-A3E5-37E376E1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EF67B4-941F-4736-A122-66E8AE1B4197}" type="slidenum">
              <a:rPr lang="pt-BR" altLang="en-US" smtClean="0"/>
              <a:pPr>
                <a:defRPr/>
              </a:pPr>
              <a:t>63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4242431926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6365D-28A4-43F3-8A2E-132611CEE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Nível Acima nas Camadas de Abstração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4A671-017E-40FC-BEC0-365B6B423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43000"/>
            <a:ext cx="11480800" cy="4876800"/>
          </a:xfrm>
        </p:spPr>
        <p:txBody>
          <a:bodyPr/>
          <a:lstStyle/>
          <a:p>
            <a:r>
              <a:rPr lang="pt-BR" dirty="0"/>
              <a:t>Sabendo como um transístor MOS funciona, como construir circuitos digitais a partir deles?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B8847-6DC7-4675-A164-0446B14900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A640EF-F0E2-4E49-9455-7E266BCEBB78}" type="slidenum">
              <a:rPr lang="pt-BR" altLang="en-US" smtClean="0"/>
              <a:pPr>
                <a:defRPr/>
              </a:pPr>
              <a:t>64</a:t>
            </a:fld>
            <a:endParaRPr lang="pt-BR" altLang="en-US" dirty="0"/>
          </a:p>
        </p:txBody>
      </p:sp>
      <p:sp>
        <p:nvSpPr>
          <p:cNvPr id="5" name="Text Box 17">
            <a:extLst>
              <a:ext uri="{FF2B5EF4-FFF2-40B4-BE49-F238E27FC236}">
                <a16:creationId xmlns:a16="http://schemas.microsoft.com/office/drawing/2014/main" id="{AFCC8EC7-FD71-4736-BC30-E7B90C0B01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1598" y="3952875"/>
            <a:ext cx="2644744" cy="369332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en-US" dirty="0">
                <a:solidFill>
                  <a:srgbClr val="000000"/>
                </a:solidFill>
              </a:rPr>
              <a:t>Microarquitetura</a:t>
            </a:r>
          </a:p>
        </p:txBody>
      </p:sp>
      <p:sp>
        <p:nvSpPr>
          <p:cNvPr id="6" name="Text Box 18">
            <a:extLst>
              <a:ext uri="{FF2B5EF4-FFF2-40B4-BE49-F238E27FC236}">
                <a16:creationId xmlns:a16="http://schemas.microsoft.com/office/drawing/2014/main" id="{3FF9A929-B488-4BD8-BB45-C4F70F743DEF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8681598" y="3581400"/>
            <a:ext cx="2646803" cy="366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en-US" dirty="0">
                <a:solidFill>
                  <a:srgbClr val="000000"/>
                </a:solidFill>
              </a:rPr>
              <a:t>ISA (Arquitetura)</a:t>
            </a:r>
          </a:p>
        </p:txBody>
      </p:sp>
      <p:sp>
        <p:nvSpPr>
          <p:cNvPr id="7" name="Text Box 19">
            <a:extLst>
              <a:ext uri="{FF2B5EF4-FFF2-40B4-BE49-F238E27FC236}">
                <a16:creationId xmlns:a16="http://schemas.microsoft.com/office/drawing/2014/main" id="{D4635FCE-EF20-4B31-B42E-F6FCF06CB10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8678423" y="2802515"/>
            <a:ext cx="2648862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en-US" dirty="0">
                <a:solidFill>
                  <a:srgbClr val="000000"/>
                </a:solidFill>
              </a:rPr>
              <a:t>Programa/Linguagem</a:t>
            </a:r>
          </a:p>
        </p:txBody>
      </p:sp>
      <p:sp>
        <p:nvSpPr>
          <p:cNvPr id="8" name="Text Box 20">
            <a:extLst>
              <a:ext uri="{FF2B5EF4-FFF2-40B4-BE49-F238E27FC236}">
                <a16:creationId xmlns:a16="http://schemas.microsoft.com/office/drawing/2014/main" id="{643102DE-E751-462A-B89D-DA50711FB91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8678423" y="2431040"/>
            <a:ext cx="2648862" cy="3683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en-US" dirty="0">
                <a:solidFill>
                  <a:srgbClr val="000000"/>
                </a:solidFill>
              </a:rPr>
              <a:t>Algoritmo</a:t>
            </a:r>
          </a:p>
        </p:txBody>
      </p:sp>
      <p:sp>
        <p:nvSpPr>
          <p:cNvPr id="9" name="Text Box 21">
            <a:extLst>
              <a:ext uri="{FF2B5EF4-FFF2-40B4-BE49-F238E27FC236}">
                <a16:creationId xmlns:a16="http://schemas.microsoft.com/office/drawing/2014/main" id="{645BD648-8180-44BD-BD4B-6A726E208665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8678423" y="2064328"/>
            <a:ext cx="2648862" cy="366713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en-US" dirty="0">
                <a:solidFill>
                  <a:srgbClr val="000000"/>
                </a:solidFill>
              </a:rPr>
              <a:t>Problema</a:t>
            </a:r>
          </a:p>
        </p:txBody>
      </p:sp>
      <p:sp>
        <p:nvSpPr>
          <p:cNvPr id="10" name="Text Box 22">
            <a:extLst>
              <a:ext uri="{FF2B5EF4-FFF2-40B4-BE49-F238E27FC236}">
                <a16:creationId xmlns:a16="http://schemas.microsoft.com/office/drawing/2014/main" id="{3FE53A22-C7F0-4076-9015-C959D24D392A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8681596" y="4325938"/>
            <a:ext cx="2644745" cy="37306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>
              <a:defRPr/>
            </a:pPr>
            <a:r>
              <a:rPr lang="pt-BR" sz="1750" dirty="0">
                <a:solidFill>
                  <a:srgbClr val="000000"/>
                </a:solidFill>
                <a:latin typeface="Tahoma" pitchFamily="34" charset="0"/>
                <a:ea typeface="+mn-ea"/>
                <a:cs typeface="Arial" charset="0"/>
              </a:rPr>
              <a:t>Lógica Digital</a:t>
            </a:r>
          </a:p>
          <a:p>
            <a:pPr eaLnBrk="1" hangingPunct="1">
              <a:defRPr/>
            </a:pPr>
            <a:endParaRPr lang="pt-BR" sz="1750" dirty="0">
              <a:solidFill>
                <a:srgbClr val="000000"/>
              </a:solidFill>
              <a:latin typeface="Tahoma" pitchFamily="34" charset="0"/>
              <a:ea typeface="+mn-ea"/>
              <a:cs typeface="Arial" charset="0"/>
            </a:endParaRPr>
          </a:p>
        </p:txBody>
      </p:sp>
      <p:sp>
        <p:nvSpPr>
          <p:cNvPr id="11" name="Text Box 23">
            <a:extLst>
              <a:ext uri="{FF2B5EF4-FFF2-40B4-BE49-F238E27FC236}">
                <a16:creationId xmlns:a16="http://schemas.microsoft.com/office/drawing/2014/main" id="{E7DFA991-9F4C-4A06-AB32-4EE541AFB28C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8681598" y="4697412"/>
            <a:ext cx="2646803" cy="3683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en-US" dirty="0">
                <a:solidFill>
                  <a:srgbClr val="000000"/>
                </a:solidFill>
              </a:rPr>
              <a:t>Dispositivos</a:t>
            </a:r>
          </a:p>
        </p:txBody>
      </p:sp>
      <p:sp>
        <p:nvSpPr>
          <p:cNvPr id="12" name="Text Box 24">
            <a:extLst>
              <a:ext uri="{FF2B5EF4-FFF2-40B4-BE49-F238E27FC236}">
                <a16:creationId xmlns:a16="http://schemas.microsoft.com/office/drawing/2014/main" id="{9C1BDC48-7AC8-4A34-88A2-191248638287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8681598" y="3206750"/>
            <a:ext cx="2646803" cy="369309"/>
          </a:xfrm>
          <a:prstGeom prst="rect">
            <a:avLst/>
          </a:prstGeom>
          <a:solidFill>
            <a:srgbClr val="35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en-US" dirty="0">
                <a:solidFill>
                  <a:srgbClr val="000000"/>
                </a:solidFill>
              </a:rPr>
              <a:t>Sistema Operacional</a:t>
            </a:r>
          </a:p>
        </p:txBody>
      </p:sp>
      <p:sp>
        <p:nvSpPr>
          <p:cNvPr id="13" name="Text Box 23">
            <a:extLst>
              <a:ext uri="{FF2B5EF4-FFF2-40B4-BE49-F238E27FC236}">
                <a16:creationId xmlns:a16="http://schemas.microsoft.com/office/drawing/2014/main" id="{2001AF51-7DB1-47C0-9C23-8A5986573FE7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8683184" y="5053013"/>
            <a:ext cx="2648861" cy="366713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en-US" dirty="0">
                <a:solidFill>
                  <a:srgbClr val="000000"/>
                </a:solidFill>
              </a:rPr>
              <a:t>Elétrons</a:t>
            </a:r>
          </a:p>
        </p:txBody>
      </p:sp>
      <p:sp>
        <p:nvSpPr>
          <p:cNvPr id="14" name="Rounded Rectangle 24">
            <a:extLst>
              <a:ext uri="{FF2B5EF4-FFF2-40B4-BE49-F238E27FC236}">
                <a16:creationId xmlns:a16="http://schemas.microsoft.com/office/drawing/2014/main" id="{CF36B983-3224-4530-91C1-11CB047A85C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9821069" y="3429795"/>
            <a:ext cx="373063" cy="2844799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en-US" dirty="0">
              <a:solidFill>
                <a:srgbClr val="000000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812BB6C-491B-4491-AA79-8F28134FCCF5}"/>
              </a:ext>
            </a:extLst>
          </p:cNvPr>
          <p:cNvSpPr txBox="1">
            <a:spLocks/>
          </p:cNvSpPr>
          <p:nvPr/>
        </p:nvSpPr>
        <p:spPr bwMode="auto">
          <a:xfrm>
            <a:off x="304800" y="1981200"/>
            <a:ext cx="76962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  <a:defRPr/>
            </a:pPr>
            <a:endParaRPr lang="pt-BR" kern="0" dirty="0"/>
          </a:p>
          <a:p>
            <a:pPr>
              <a:defRPr/>
            </a:pPr>
            <a:r>
              <a:rPr lang="pt-BR" kern="0" dirty="0"/>
              <a:t>Resposta:</a:t>
            </a:r>
          </a:p>
          <a:p>
            <a:pPr lvl="1">
              <a:defRPr/>
            </a:pPr>
            <a:r>
              <a:rPr lang="pt-BR" kern="0" dirty="0"/>
              <a:t>Com um conjunto de transístores MOS podemos construir </a:t>
            </a:r>
            <a:r>
              <a:rPr lang="pt-BR" kern="0" dirty="0">
                <a:solidFill>
                  <a:srgbClr val="0000CC"/>
                </a:solidFill>
              </a:rPr>
              <a:t>unidades lógicas</a:t>
            </a:r>
            <a:r>
              <a:rPr lang="pt-BR" kern="0" dirty="0"/>
              <a:t> chamadas de </a:t>
            </a:r>
            <a:r>
              <a:rPr lang="pt-BR" kern="0" dirty="0">
                <a:solidFill>
                  <a:srgbClr val="008A3E"/>
                </a:solidFill>
              </a:rPr>
              <a:t>Portas </a:t>
            </a:r>
            <a:r>
              <a:rPr lang="pt-BR" kern="0" dirty="0">
                <a:solidFill>
                  <a:srgbClr val="00B050"/>
                </a:solidFill>
              </a:rPr>
              <a:t>Lógicas</a:t>
            </a:r>
            <a:r>
              <a:rPr lang="pt-BR" kern="0" dirty="0"/>
              <a:t>, as quais implementam funções </a:t>
            </a:r>
            <a:r>
              <a:rPr lang="pt-BR" kern="0" dirty="0">
                <a:solidFill>
                  <a:srgbClr val="FF0000"/>
                </a:solidFill>
              </a:rPr>
              <a:t>lógicas</a:t>
            </a:r>
            <a:r>
              <a:rPr lang="pt-BR" kern="0" dirty="0"/>
              <a:t> simples.</a:t>
            </a:r>
          </a:p>
          <a:p>
            <a:pPr marL="344487" lvl="1" indent="0">
              <a:buNone/>
              <a:defRPr/>
            </a:pPr>
            <a:endParaRPr lang="pt-BR" kern="0" dirty="0"/>
          </a:p>
          <a:p>
            <a:r>
              <a:rPr lang="pt-BR" kern="0" dirty="0"/>
              <a:t>Similarmente, como veremos, as portas lógicas podem ser combinadas para construir circuitos digitais mais complexos.</a:t>
            </a:r>
          </a:p>
          <a:p>
            <a:endParaRPr lang="pt-BR" kern="0" dirty="0"/>
          </a:p>
        </p:txBody>
      </p:sp>
    </p:spTree>
    <p:extLst>
      <p:ext uri="{BB962C8B-B14F-4D97-AF65-F5344CB8AC3E}">
        <p14:creationId xmlns:p14="http://schemas.microsoft.com/office/powerpoint/2010/main" val="888667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00013 -0.05509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4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1E446-9341-4F05-BDC0-A5758C137C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A640EF-F0E2-4E49-9455-7E266BCEBB78}" type="slidenum">
              <a:rPr lang="pt-BR" altLang="en-US" smtClean="0"/>
              <a:pPr>
                <a:defRPr/>
              </a:pPr>
              <a:t>65</a:t>
            </a:fld>
            <a:endParaRPr lang="pt-BR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7474A2-4FC9-4A90-AEB1-69FD11400B7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152400"/>
            <a:ext cx="11430000" cy="762000"/>
          </a:xfrm>
        </p:spPr>
        <p:txBody>
          <a:bodyPr/>
          <a:lstStyle/>
          <a:p>
            <a:r>
              <a:rPr lang="pt-BR" dirty="0"/>
              <a:t>Tecnologia CMOS (</a:t>
            </a:r>
            <a:r>
              <a:rPr lang="pt-BR" dirty="0" err="1"/>
              <a:t>Complementary</a:t>
            </a:r>
            <a:r>
              <a:rPr lang="pt-BR" dirty="0"/>
              <a:t> MOS)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737ED-6F99-4B68-8EA3-BE94C9F22FE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4000" y="990600"/>
            <a:ext cx="11480800" cy="4876800"/>
          </a:xfrm>
        </p:spPr>
        <p:txBody>
          <a:bodyPr/>
          <a:lstStyle/>
          <a:p>
            <a:r>
              <a:rPr lang="pt-BR" dirty="0"/>
              <a:t>Computadores modernos são construídos com uma tecnologia que combina</a:t>
            </a:r>
            <a:r>
              <a:rPr lang="pt-BR" b="0" dirty="0"/>
              <a:t> transístores MOS </a:t>
            </a:r>
            <a:r>
              <a:rPr lang="pt-BR" b="0" dirty="0">
                <a:solidFill>
                  <a:srgbClr val="0000CC"/>
                </a:solidFill>
              </a:rPr>
              <a:t>tipo-</a:t>
            </a:r>
            <a:r>
              <a:rPr lang="pt-BR" b="0" dirty="0" err="1">
                <a:solidFill>
                  <a:srgbClr val="0000CC"/>
                </a:solidFill>
              </a:rPr>
              <a:t>n</a:t>
            </a:r>
            <a:r>
              <a:rPr lang="pt-BR" b="0" dirty="0"/>
              <a:t> e transístores MOS </a:t>
            </a:r>
            <a:r>
              <a:rPr lang="pt-BR" b="0" dirty="0">
                <a:solidFill>
                  <a:srgbClr val="FF0000"/>
                </a:solidFill>
              </a:rPr>
              <a:t>tipo-p.</a:t>
            </a:r>
            <a:endParaRPr lang="pt-BR" b="0" dirty="0"/>
          </a:p>
          <a:p>
            <a:pPr marL="0" indent="0">
              <a:buNone/>
            </a:pPr>
            <a:endParaRPr lang="pt-BR" b="0" dirty="0"/>
          </a:p>
          <a:p>
            <a:pPr marL="0" indent="0">
              <a:buNone/>
            </a:pPr>
            <a:endParaRPr lang="pt-BR" b="0" dirty="0"/>
          </a:p>
          <a:p>
            <a:endParaRPr lang="pt-BR" b="0" dirty="0"/>
          </a:p>
          <a:p>
            <a:r>
              <a:rPr lang="pt-BR" dirty="0"/>
              <a:t>A tecnologia CMOS surgiu com o objetivo de extrair o melhor dos transístores </a:t>
            </a:r>
            <a:r>
              <a:rPr lang="pt-BR" dirty="0">
                <a:solidFill>
                  <a:srgbClr val="0000CC"/>
                </a:solidFill>
              </a:rPr>
              <a:t>tipo-</a:t>
            </a:r>
            <a:r>
              <a:rPr lang="pt-BR" dirty="0" err="1">
                <a:solidFill>
                  <a:srgbClr val="0000CC"/>
                </a:solidFill>
              </a:rPr>
              <a:t>n</a:t>
            </a:r>
            <a:r>
              <a:rPr lang="pt-BR" dirty="0">
                <a:solidFill>
                  <a:srgbClr val="0000CC"/>
                </a:solidFill>
              </a:rPr>
              <a:t> </a:t>
            </a:r>
            <a:r>
              <a:rPr lang="pt-BR" dirty="0"/>
              <a:t>e </a:t>
            </a:r>
            <a:r>
              <a:rPr lang="pt-BR" dirty="0">
                <a:solidFill>
                  <a:srgbClr val="FF0000"/>
                </a:solidFill>
              </a:rPr>
              <a:t>tipo-</a:t>
            </a:r>
            <a:r>
              <a:rPr lang="pt-BR" dirty="0" err="1">
                <a:solidFill>
                  <a:srgbClr val="FF0000"/>
                </a:solidFill>
              </a:rPr>
              <a:t>p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Transístores </a:t>
            </a:r>
            <a:r>
              <a:rPr lang="pt-BR" dirty="0">
                <a:solidFill>
                  <a:srgbClr val="0000CC"/>
                </a:solidFill>
              </a:rPr>
              <a:t>tipo-</a:t>
            </a:r>
            <a:r>
              <a:rPr lang="pt-BR" dirty="0" err="1">
                <a:solidFill>
                  <a:srgbClr val="0000CC"/>
                </a:solidFill>
              </a:rPr>
              <a:t>n</a:t>
            </a:r>
            <a:r>
              <a:rPr lang="pt-BR" dirty="0">
                <a:solidFill>
                  <a:srgbClr val="0000CC"/>
                </a:solidFill>
              </a:rPr>
              <a:t> </a:t>
            </a:r>
            <a:r>
              <a:rPr lang="pt-BR" dirty="0"/>
              <a:t>são bons para passar 0V, mas não para passar V</a:t>
            </a:r>
            <a:r>
              <a:rPr lang="pt-BR" baseline="-25000" dirty="0"/>
              <a:t>DD </a:t>
            </a:r>
            <a:r>
              <a:rPr lang="pt-BR" dirty="0"/>
              <a:t>(tensão de alimentação).</a:t>
            </a:r>
          </a:p>
          <a:p>
            <a:pPr lvl="1"/>
            <a:r>
              <a:rPr lang="pt-BR" dirty="0"/>
              <a:t>Transístores </a:t>
            </a:r>
            <a:r>
              <a:rPr lang="pt-BR" dirty="0">
                <a:solidFill>
                  <a:srgbClr val="C00000"/>
                </a:solidFill>
              </a:rPr>
              <a:t>tipo-p</a:t>
            </a:r>
            <a:r>
              <a:rPr lang="pt-BR" dirty="0">
                <a:solidFill>
                  <a:srgbClr val="0000CC"/>
                </a:solidFill>
              </a:rPr>
              <a:t> </a:t>
            </a:r>
            <a:r>
              <a:rPr lang="pt-BR" dirty="0"/>
              <a:t>são bons para passar V</a:t>
            </a:r>
            <a:r>
              <a:rPr lang="pt-BR" baseline="-25000" dirty="0"/>
              <a:t>DD </a:t>
            </a:r>
            <a:r>
              <a:rPr lang="pt-BR" dirty="0"/>
              <a:t>(tensão de alimentação), mas não para passar 0V.</a:t>
            </a:r>
          </a:p>
          <a:p>
            <a:pPr marL="344487" lvl="1" indent="0">
              <a:buNone/>
            </a:pPr>
            <a:endParaRPr lang="pt-BR" dirty="0"/>
          </a:p>
          <a:p>
            <a:pPr lvl="1"/>
            <a:endParaRPr lang="pt-BR" b="0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411041-3174-41F4-BCDC-426F07BA4FD6}"/>
              </a:ext>
            </a:extLst>
          </p:cNvPr>
          <p:cNvSpPr/>
          <p:nvPr/>
        </p:nvSpPr>
        <p:spPr>
          <a:xfrm>
            <a:off x="2865438" y="2221468"/>
            <a:ext cx="6384925" cy="369332"/>
          </a:xfrm>
          <a:prstGeom prst="rect">
            <a:avLst/>
          </a:prstGeom>
          <a:solidFill>
            <a:srgbClr val="0000CC"/>
          </a:solidFill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CMOS = </a:t>
            </a:r>
            <a:r>
              <a:rPr lang="pt-BR" b="1" dirty="0" err="1">
                <a:solidFill>
                  <a:schemeClr val="bg1"/>
                </a:solidFill>
              </a:rPr>
              <a:t>nMOS</a:t>
            </a:r>
            <a:r>
              <a:rPr lang="pt-BR" b="1" dirty="0">
                <a:solidFill>
                  <a:schemeClr val="bg1"/>
                </a:solidFill>
              </a:rPr>
              <a:t> + </a:t>
            </a:r>
            <a:r>
              <a:rPr lang="pt-BR" b="1" dirty="0" err="1">
                <a:solidFill>
                  <a:schemeClr val="bg1"/>
                </a:solidFill>
              </a:rPr>
              <a:t>pMOS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2380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1E446-9341-4F05-BDC0-A5758C137C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A640EF-F0E2-4E49-9455-7E266BCEBB78}" type="slidenum">
              <a:rPr lang="pt-BR" altLang="en-US" smtClean="0"/>
              <a:pPr>
                <a:defRPr/>
              </a:pPr>
              <a:t>66</a:t>
            </a:fld>
            <a:endParaRPr lang="pt-BR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7474A2-4FC9-4A90-AEB1-69FD11400B7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152400"/>
            <a:ext cx="11430000" cy="762000"/>
          </a:xfrm>
        </p:spPr>
        <p:txBody>
          <a:bodyPr/>
          <a:lstStyle/>
          <a:p>
            <a:r>
              <a:rPr lang="pt-BR" dirty="0"/>
              <a:t>A Porta lógica CMOS Mais Simples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737ED-6F99-4B68-8EA3-BE94C9F22FE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4000" y="990600"/>
            <a:ext cx="11480800" cy="1066800"/>
          </a:xfrm>
        </p:spPr>
        <p:txBody>
          <a:bodyPr/>
          <a:lstStyle/>
          <a:p>
            <a:r>
              <a:rPr lang="pt-BR" b="0" dirty="0"/>
              <a:t>A estrutura lógica mais simples que existe em um computador moderno:</a:t>
            </a:r>
          </a:p>
          <a:p>
            <a:endParaRPr lang="pt-BR" b="0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998DED-3CF6-498D-8703-B8AD7C723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025" y="1632100"/>
            <a:ext cx="3566575" cy="34733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23D20E-70F4-4D71-8D0E-88049FBF1AF1}"/>
              </a:ext>
            </a:extLst>
          </p:cNvPr>
          <p:cNvSpPr/>
          <p:nvPr/>
        </p:nvSpPr>
        <p:spPr>
          <a:xfrm>
            <a:off x="5560814" y="3593068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0000CC"/>
                </a:solidFill>
              </a:rPr>
              <a:t>tipo-</a:t>
            </a:r>
            <a:r>
              <a:rPr lang="pt-BR" dirty="0" err="1">
                <a:solidFill>
                  <a:srgbClr val="0000CC"/>
                </a:solidFill>
              </a:rPr>
              <a:t>n</a:t>
            </a:r>
            <a:endParaRPr lang="pt-B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A02AB6-AA7D-4067-AEA6-079AF6B9552F}"/>
              </a:ext>
            </a:extLst>
          </p:cNvPr>
          <p:cNvSpPr/>
          <p:nvPr/>
        </p:nvSpPr>
        <p:spPr>
          <a:xfrm>
            <a:off x="5588356" y="2526268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tipo-</a:t>
            </a:r>
            <a:r>
              <a:rPr lang="pt-BR" dirty="0" err="1">
                <a:solidFill>
                  <a:srgbClr val="FF0000"/>
                </a:solidFill>
              </a:rPr>
              <a:t>p</a:t>
            </a:r>
            <a:endParaRPr lang="pt-B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8D0400-080D-483F-AE43-39932675BB11}"/>
              </a:ext>
            </a:extLst>
          </p:cNvPr>
          <p:cNvSpPr/>
          <p:nvPr/>
        </p:nvSpPr>
        <p:spPr>
          <a:xfrm>
            <a:off x="3657600" y="5636567"/>
            <a:ext cx="4190193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2400" dirty="0"/>
              <a:t>O que esse circuito faz?</a:t>
            </a:r>
          </a:p>
        </p:txBody>
      </p:sp>
    </p:spTree>
    <p:extLst>
      <p:ext uri="{BB962C8B-B14F-4D97-AF65-F5344CB8AC3E}">
        <p14:creationId xmlns:p14="http://schemas.microsoft.com/office/powerpoint/2010/main" val="8682674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7EC2A-3059-439A-B363-474D25D06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Porta lógica CMOS Mais Simples (Cont.)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D9359-DFAC-4CB1-8572-62BB3FC8F5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A640EF-F0E2-4E49-9455-7E266BCEBB78}" type="slidenum">
              <a:rPr lang="pt-BR" altLang="en-US" smtClean="0"/>
              <a:pPr>
                <a:defRPr/>
              </a:pPr>
              <a:t>67</a:t>
            </a:fld>
            <a:endParaRPr lang="pt-B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3A8F97-F611-47F1-B542-01484CA54375}"/>
              </a:ext>
            </a:extLst>
          </p:cNvPr>
          <p:cNvSpPr/>
          <p:nvPr/>
        </p:nvSpPr>
        <p:spPr>
          <a:xfrm>
            <a:off x="2133600" y="1383268"/>
            <a:ext cx="8153400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2400" dirty="0"/>
              <a:t>O que acontece quando a entrada é conectada em 0V?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79D37D-2DE1-48BD-BB32-FFF8C8074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2851298"/>
            <a:ext cx="556200" cy="138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9D7809-CCD9-4573-BACA-67D98E9FF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425" y="2394099"/>
            <a:ext cx="2881986" cy="29399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C4424C-2919-4309-B18D-11479927B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2000" y="2352566"/>
            <a:ext cx="1549039" cy="2926080"/>
          </a:xfrm>
          <a:prstGeom prst="rect">
            <a:avLst/>
          </a:prstGeom>
        </p:spPr>
      </p:pic>
      <p:sp>
        <p:nvSpPr>
          <p:cNvPr id="10" name="Lightning Bolt 9">
            <a:extLst>
              <a:ext uri="{FF2B5EF4-FFF2-40B4-BE49-F238E27FC236}">
                <a16:creationId xmlns:a16="http://schemas.microsoft.com/office/drawing/2014/main" id="{F272963B-E255-4D15-8B35-6BEB38583540}"/>
              </a:ext>
            </a:extLst>
          </p:cNvPr>
          <p:cNvSpPr/>
          <p:nvPr/>
        </p:nvSpPr>
        <p:spPr bwMode="auto">
          <a:xfrm>
            <a:off x="2438400" y="2306925"/>
            <a:ext cx="304800" cy="504434"/>
          </a:xfrm>
          <a:prstGeom prst="lightningBol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pt-BR" dirty="0"/>
          </a:p>
        </p:txBody>
      </p:sp>
      <p:sp>
        <p:nvSpPr>
          <p:cNvPr id="11" name="Lightning Bolt 10">
            <a:extLst>
              <a:ext uri="{FF2B5EF4-FFF2-40B4-BE49-F238E27FC236}">
                <a16:creationId xmlns:a16="http://schemas.microsoft.com/office/drawing/2014/main" id="{F6A090B8-54D3-47A5-926F-8EFE4D0E6285}"/>
              </a:ext>
            </a:extLst>
          </p:cNvPr>
          <p:cNvSpPr/>
          <p:nvPr/>
        </p:nvSpPr>
        <p:spPr bwMode="auto">
          <a:xfrm>
            <a:off x="2674276" y="2275580"/>
            <a:ext cx="304800" cy="504434"/>
          </a:xfrm>
          <a:prstGeom prst="lightningBol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pt-B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D6AFC6-EACD-4B22-AEAF-23C6D9E1283D}"/>
              </a:ext>
            </a:extLst>
          </p:cNvPr>
          <p:cNvSpPr/>
          <p:nvPr/>
        </p:nvSpPr>
        <p:spPr>
          <a:xfrm>
            <a:off x="7526516" y="2780015"/>
            <a:ext cx="4259069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BR" sz="2000" dirty="0"/>
              <a:t>O transístor</a:t>
            </a:r>
            <a:r>
              <a:rPr lang="pt-BR" sz="2000" dirty="0">
                <a:solidFill>
                  <a:srgbClr val="C00000"/>
                </a:solidFill>
              </a:rPr>
              <a:t> tipo-</a:t>
            </a:r>
            <a:r>
              <a:rPr lang="pt-BR" sz="2000" dirty="0" err="1">
                <a:solidFill>
                  <a:srgbClr val="C00000"/>
                </a:solidFill>
              </a:rPr>
              <a:t>p</a:t>
            </a:r>
            <a:r>
              <a:rPr lang="pt-BR" sz="2000" dirty="0"/>
              <a:t> coloca a saída em nível lógico alto (</a:t>
            </a:r>
            <a:r>
              <a:rPr lang="pt-BR" sz="2000" dirty="0" err="1"/>
              <a:t>pull-up</a:t>
            </a:r>
            <a:r>
              <a:rPr lang="pt-BR" sz="2000" dirty="0"/>
              <a:t>).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E260E3-52EB-4BCD-8BA9-0775DC3A8FD7}"/>
              </a:ext>
            </a:extLst>
          </p:cNvPr>
          <p:cNvCxnSpPr/>
          <p:nvPr/>
        </p:nvCxnSpPr>
        <p:spPr bwMode="auto">
          <a:xfrm flipV="1">
            <a:off x="7391400" y="2527797"/>
            <a:ext cx="0" cy="982356"/>
          </a:xfrm>
          <a:prstGeom prst="straightConnector1">
            <a:avLst/>
          </a:prstGeom>
          <a:solidFill>
            <a:srgbClr val="C0C0C0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654C273-4577-F34C-846D-9538489F5506}"/>
              </a:ext>
            </a:extLst>
          </p:cNvPr>
          <p:cNvSpPr/>
          <p:nvPr/>
        </p:nvSpPr>
        <p:spPr>
          <a:xfrm>
            <a:off x="2133600" y="5559789"/>
            <a:ext cx="81534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BR" sz="2400" dirty="0"/>
              <a:t>Lembre-se: Transístores </a:t>
            </a:r>
            <a:r>
              <a:rPr lang="pt-BR" sz="2400" dirty="0">
                <a:solidFill>
                  <a:srgbClr val="C00000"/>
                </a:solidFill>
              </a:rPr>
              <a:t>tipo-</a:t>
            </a:r>
            <a:r>
              <a:rPr lang="pt-BR" sz="2400" dirty="0" err="1">
                <a:solidFill>
                  <a:srgbClr val="C00000"/>
                </a:solidFill>
              </a:rPr>
              <a:t>p</a:t>
            </a:r>
            <a:r>
              <a:rPr lang="pt-BR" sz="2400" dirty="0"/>
              <a:t> são bons para passar V</a:t>
            </a:r>
            <a:r>
              <a:rPr lang="pt-BR" sz="2400" baseline="-25000" dirty="0"/>
              <a:t>DD</a:t>
            </a:r>
            <a:r>
              <a:rPr lang="pt-B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11719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F1277A7-5FC8-4BBC-9D7B-CC508CB04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881" y="2007439"/>
            <a:ext cx="1549039" cy="29260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77EC2A-3059-439A-B363-474D25D06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Porta lógica CMOS Mais Simples (Cont.)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D9359-DFAC-4CB1-8572-62BB3FC8F5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A640EF-F0E2-4E49-9455-7E266BCEBB78}" type="slidenum">
              <a:rPr lang="pt-BR" altLang="en-US" smtClean="0"/>
              <a:pPr>
                <a:defRPr/>
              </a:pPr>
              <a:t>68</a:t>
            </a:fld>
            <a:endParaRPr lang="pt-B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3A8F97-F611-47F1-B542-01484CA54375}"/>
              </a:ext>
            </a:extLst>
          </p:cNvPr>
          <p:cNvSpPr/>
          <p:nvPr/>
        </p:nvSpPr>
        <p:spPr>
          <a:xfrm>
            <a:off x="1219200" y="1245909"/>
            <a:ext cx="9144000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2400" dirty="0"/>
              <a:t>O que acontece quando a entrada é conectada a 3V?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79D37D-2DE1-48BD-BB32-FFF8C8074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2580092"/>
            <a:ext cx="556200" cy="1380400"/>
          </a:xfrm>
          <a:prstGeom prst="rect">
            <a:avLst/>
          </a:prstGeom>
        </p:spPr>
      </p:pic>
      <p:sp>
        <p:nvSpPr>
          <p:cNvPr id="10" name="Lightning Bolt 9">
            <a:extLst>
              <a:ext uri="{FF2B5EF4-FFF2-40B4-BE49-F238E27FC236}">
                <a16:creationId xmlns:a16="http://schemas.microsoft.com/office/drawing/2014/main" id="{F272963B-E255-4D15-8B35-6BEB38583540}"/>
              </a:ext>
            </a:extLst>
          </p:cNvPr>
          <p:cNvSpPr/>
          <p:nvPr/>
        </p:nvSpPr>
        <p:spPr bwMode="auto">
          <a:xfrm>
            <a:off x="2438400" y="2035719"/>
            <a:ext cx="304800" cy="504434"/>
          </a:xfrm>
          <a:prstGeom prst="lightningBol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pt-BR" dirty="0"/>
          </a:p>
        </p:txBody>
      </p:sp>
      <p:sp>
        <p:nvSpPr>
          <p:cNvPr id="11" name="Lightning Bolt 10">
            <a:extLst>
              <a:ext uri="{FF2B5EF4-FFF2-40B4-BE49-F238E27FC236}">
                <a16:creationId xmlns:a16="http://schemas.microsoft.com/office/drawing/2014/main" id="{F6A090B8-54D3-47A5-926F-8EFE4D0E6285}"/>
              </a:ext>
            </a:extLst>
          </p:cNvPr>
          <p:cNvSpPr/>
          <p:nvPr/>
        </p:nvSpPr>
        <p:spPr bwMode="auto">
          <a:xfrm>
            <a:off x="2674276" y="2004374"/>
            <a:ext cx="304800" cy="504434"/>
          </a:xfrm>
          <a:prstGeom prst="lightningBol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pt-BR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E260E3-52EB-4BCD-8BA9-0775DC3A8FD7}"/>
              </a:ext>
            </a:extLst>
          </p:cNvPr>
          <p:cNvCxnSpPr>
            <a:cxnSpLocks/>
          </p:cNvCxnSpPr>
          <p:nvPr/>
        </p:nvCxnSpPr>
        <p:spPr bwMode="auto">
          <a:xfrm>
            <a:off x="7391400" y="3570692"/>
            <a:ext cx="0" cy="838200"/>
          </a:xfrm>
          <a:prstGeom prst="straightConnector1">
            <a:avLst/>
          </a:prstGeom>
          <a:solidFill>
            <a:srgbClr val="C0C0C0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77F7E5F-9498-477F-8305-3B99A2C0DA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4740" y="2026920"/>
            <a:ext cx="3024120" cy="29260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7BD9DD5-19A7-CD4E-B8C9-927FC270CA71}"/>
              </a:ext>
            </a:extLst>
          </p:cNvPr>
          <p:cNvSpPr/>
          <p:nvPr/>
        </p:nvSpPr>
        <p:spPr>
          <a:xfrm>
            <a:off x="7696199" y="3585623"/>
            <a:ext cx="410752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BR" dirty="0"/>
              <a:t>O transístor</a:t>
            </a:r>
            <a:r>
              <a:rPr lang="pt-BR" dirty="0">
                <a:solidFill>
                  <a:srgbClr val="C00000"/>
                </a:solidFill>
              </a:rPr>
              <a:t> </a:t>
            </a:r>
            <a:r>
              <a:rPr lang="pt-BR" dirty="0">
                <a:solidFill>
                  <a:srgbClr val="0432FF"/>
                </a:solidFill>
              </a:rPr>
              <a:t>tipo-</a:t>
            </a:r>
            <a:r>
              <a:rPr lang="pt-BR" dirty="0" err="1">
                <a:solidFill>
                  <a:srgbClr val="0432FF"/>
                </a:solidFill>
              </a:rPr>
              <a:t>n</a:t>
            </a:r>
            <a:r>
              <a:rPr lang="pt-BR" dirty="0"/>
              <a:t> coloca a saída em nível lógico baixo(</a:t>
            </a:r>
            <a:r>
              <a:rPr lang="pt-BR" dirty="0" err="1"/>
              <a:t>pull-down</a:t>
            </a:r>
            <a:r>
              <a:rPr lang="pt-BR" dirty="0"/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87555D-2DE7-7B48-AED1-E59CC865FC60}"/>
              </a:ext>
            </a:extLst>
          </p:cNvPr>
          <p:cNvSpPr/>
          <p:nvPr/>
        </p:nvSpPr>
        <p:spPr>
          <a:xfrm>
            <a:off x="1219200" y="5575204"/>
            <a:ext cx="91440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BR" sz="2400" dirty="0"/>
              <a:t>Lembre-se: Transístores</a:t>
            </a:r>
            <a:r>
              <a:rPr lang="pt-BR" sz="2400" dirty="0">
                <a:solidFill>
                  <a:srgbClr val="C00000"/>
                </a:solidFill>
              </a:rPr>
              <a:t> tipo-n</a:t>
            </a:r>
            <a:r>
              <a:rPr lang="pt-BR" sz="2400" dirty="0"/>
              <a:t> são bons para passar 0V.</a:t>
            </a:r>
          </a:p>
        </p:txBody>
      </p:sp>
    </p:spTree>
    <p:extLst>
      <p:ext uri="{BB962C8B-B14F-4D97-AF65-F5344CB8AC3E}">
        <p14:creationId xmlns:p14="http://schemas.microsoft.com/office/powerpoint/2010/main" val="19906479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2" grpId="1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20F1F5-4C60-469F-ADAF-71BE7CE44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90575"/>
          </a:xfrm>
        </p:spPr>
        <p:txBody>
          <a:bodyPr/>
          <a:lstStyle/>
          <a:p>
            <a:r>
              <a:rPr lang="pt-BR" dirty="0"/>
              <a:t>A Porta lógica CMOS Mais Simples (Cont.)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8B4B8C-5731-415E-B130-AB9F140BD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1" y="979628"/>
            <a:ext cx="8128000" cy="5421172"/>
          </a:xfrm>
        </p:spPr>
        <p:txBody>
          <a:bodyPr/>
          <a:lstStyle/>
          <a:p>
            <a:r>
              <a:rPr lang="pt-BR" dirty="0"/>
              <a:t>O circuito apresentado implementa uma porta lógica </a:t>
            </a:r>
            <a:r>
              <a:rPr lang="pt-BR" dirty="0">
                <a:solidFill>
                  <a:srgbClr val="0000FF"/>
                </a:solidFill>
              </a:rPr>
              <a:t>NOT.</a:t>
            </a:r>
            <a:endParaRPr lang="pt-BR" dirty="0"/>
          </a:p>
          <a:p>
            <a:pPr lvl="1"/>
            <a:r>
              <a:rPr lang="pt-BR" sz="2000" dirty="0"/>
              <a:t>Se A = 0V então </a:t>
            </a:r>
            <a:r>
              <a:rPr lang="pt-BR" sz="2000" dirty="0" err="1"/>
              <a:t>Y</a:t>
            </a:r>
            <a:r>
              <a:rPr lang="pt-BR" sz="2000" dirty="0"/>
              <a:t> = 3V.</a:t>
            </a:r>
          </a:p>
          <a:p>
            <a:pPr lvl="1"/>
            <a:r>
              <a:rPr lang="pt-BR" sz="2000" dirty="0"/>
              <a:t>Se A = 3V então </a:t>
            </a:r>
            <a:r>
              <a:rPr lang="pt-BR" sz="2000" dirty="0" err="1"/>
              <a:t>Y</a:t>
            </a:r>
            <a:r>
              <a:rPr lang="pt-BR" sz="2000" dirty="0"/>
              <a:t> = 0V.</a:t>
            </a:r>
          </a:p>
          <a:p>
            <a:pPr marL="344487" lvl="1" indent="0">
              <a:buNone/>
            </a:pPr>
            <a:endParaRPr lang="pt-BR" dirty="0"/>
          </a:p>
          <a:p>
            <a:r>
              <a:rPr lang="pt-BR" dirty="0"/>
              <a:t>Para simplificar, podemos fazer uma interpretação lógica mais abstrata:</a:t>
            </a:r>
          </a:p>
          <a:p>
            <a:pPr lvl="1"/>
            <a:r>
              <a:rPr lang="pt-BR" sz="2000" dirty="0"/>
              <a:t>Interprete </a:t>
            </a:r>
            <a:r>
              <a:rPr lang="pt-BR" sz="2000" dirty="0">
                <a:solidFill>
                  <a:srgbClr val="0000FF"/>
                </a:solidFill>
              </a:rPr>
              <a:t>0V</a:t>
            </a:r>
            <a:r>
              <a:rPr lang="pt-BR" sz="2000" dirty="0"/>
              <a:t> como o valor binário </a:t>
            </a:r>
            <a:r>
              <a:rPr lang="pt-BR" sz="2000" dirty="0">
                <a:solidFill>
                  <a:srgbClr val="0000FF"/>
                </a:solidFill>
              </a:rPr>
              <a:t>0</a:t>
            </a:r>
            <a:r>
              <a:rPr lang="pt-BR" sz="2000" dirty="0"/>
              <a:t>.</a:t>
            </a:r>
          </a:p>
          <a:p>
            <a:pPr lvl="1"/>
            <a:r>
              <a:rPr lang="pt-BR" sz="2000" dirty="0"/>
              <a:t>Interprete </a:t>
            </a:r>
            <a:r>
              <a:rPr lang="pt-BR" sz="2000" dirty="0">
                <a:solidFill>
                  <a:srgbClr val="FF0000"/>
                </a:solidFill>
              </a:rPr>
              <a:t>3V</a:t>
            </a:r>
            <a:r>
              <a:rPr lang="pt-BR" sz="2000" dirty="0"/>
              <a:t> como o valor binário </a:t>
            </a:r>
            <a:r>
              <a:rPr lang="pt-BR" sz="2000" dirty="0">
                <a:solidFill>
                  <a:srgbClr val="FF0000"/>
                </a:solidFill>
              </a:rPr>
              <a:t>1.</a:t>
            </a:r>
            <a:r>
              <a:rPr lang="pt-BR" sz="2000" dirty="0"/>
              <a:t> </a:t>
            </a:r>
          </a:p>
          <a:p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5294C4-EBE1-4E6C-8DCB-7065877FEE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279EF5C-C746-4084-8A0D-12DD977AB7F9}" type="slidenum">
              <a:rPr lang="pt-BR" altLang="en-US" smtClean="0"/>
              <a:pPr>
                <a:defRPr/>
              </a:pPr>
              <a:t>69</a:t>
            </a:fld>
            <a:endParaRPr lang="pt-BR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2A034F-BAA3-4DA1-94B9-0108829F1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477" y="914400"/>
            <a:ext cx="3007123" cy="2928479"/>
          </a:xfrm>
          <a:prstGeom prst="rect">
            <a:avLst/>
          </a:prstGeom>
        </p:spPr>
      </p:pic>
      <p:graphicFrame>
        <p:nvGraphicFramePr>
          <p:cNvPr id="13" name="Group 29">
            <a:extLst>
              <a:ext uri="{FF2B5EF4-FFF2-40B4-BE49-F238E27FC236}">
                <a16:creationId xmlns:a16="http://schemas.microsoft.com/office/drawing/2014/main" id="{780851D4-F0F9-471D-9FE4-F676D47EBAAF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1858173"/>
              </p:ext>
            </p:extLst>
          </p:nvPr>
        </p:nvGraphicFramePr>
        <p:xfrm>
          <a:off x="809627" y="4743450"/>
          <a:ext cx="4006451" cy="15811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2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08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23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08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7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</a:t>
                      </a:r>
                      <a:endParaRPr kumimoji="0" lang="en-US" sz="2400" b="0" i="1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</a:rPr>
                        <a:t>tipo</a:t>
                      </a:r>
                      <a:r>
                        <a:rPr kumimoji="0" lang="en-US" sz="2400" b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</a:rPr>
                        <a:t>-p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</a:rPr>
                        <a:t>tipo</a:t>
                      </a:r>
                      <a:r>
                        <a:rPr kumimoji="0" lang="en-US" sz="2400" b="0" u="none" strike="noStrike" cap="none" normalizeH="0" baseline="0" dirty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</a:rPr>
                        <a:t>-n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Y</a:t>
                      </a:r>
                      <a:endParaRPr kumimoji="0" lang="en-US" sz="2400" b="0" i="1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OFF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</a:rPr>
                        <a:t>ON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7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</a:rPr>
                        <a:t>ON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OFF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Right Arrow 1">
            <a:extLst>
              <a:ext uri="{FF2B5EF4-FFF2-40B4-BE49-F238E27FC236}">
                <a16:creationId xmlns:a16="http://schemas.microsoft.com/office/drawing/2014/main" id="{D421BD45-D55F-1D4A-BC23-BD70BC169647}"/>
              </a:ext>
            </a:extLst>
          </p:cNvPr>
          <p:cNvSpPr/>
          <p:nvPr/>
        </p:nvSpPr>
        <p:spPr>
          <a:xfrm>
            <a:off x="5307050" y="4876800"/>
            <a:ext cx="2161777" cy="3706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4F78E5-0175-E745-864C-73F223E99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0" y="4114800"/>
            <a:ext cx="3505200" cy="11211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DD55E9-F0B0-4945-92F4-FD25CB81AD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6226"/>
          <a:stretch/>
        </p:blipFill>
        <p:spPr>
          <a:xfrm>
            <a:off x="9525000" y="5305989"/>
            <a:ext cx="2501909" cy="11710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F1BCE9F-D3E5-F54F-B1D5-4CAF0586534E}"/>
              </a:ext>
            </a:extLst>
          </p:cNvPr>
          <p:cNvSpPr/>
          <p:nvPr/>
        </p:nvSpPr>
        <p:spPr>
          <a:xfrm>
            <a:off x="7924800" y="4038600"/>
            <a:ext cx="3962400" cy="2286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E37469-3B73-374A-8B67-5B80BACE5641}"/>
              </a:ext>
            </a:extLst>
          </p:cNvPr>
          <p:cNvSpPr txBox="1"/>
          <p:nvPr/>
        </p:nvSpPr>
        <p:spPr>
          <a:xfrm>
            <a:off x="4924048" y="5230253"/>
            <a:ext cx="27332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 representamos o circuito esquematicamente</a:t>
            </a:r>
          </a:p>
        </p:txBody>
      </p:sp>
    </p:spTree>
    <p:extLst>
      <p:ext uri="{BB962C8B-B14F-4D97-AF65-F5344CB8AC3E}">
        <p14:creationId xmlns:p14="http://schemas.microsoft.com/office/powerpoint/2010/main" val="370479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13" name="Title 1">
            <a:extLst>
              <a:ext uri="{FF2B5EF4-FFF2-40B4-BE49-F238E27FC236}">
                <a16:creationId xmlns:a16="http://schemas.microsoft.com/office/drawing/2014/main" id="{11D4E38C-1708-5045-BB1E-FB3BC578F5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en-US" dirty="0">
                <a:ea typeface="ＭＳ Ｐゴシック" panose="020B0600070205080204" pitchFamily="34" charset="-128"/>
              </a:rPr>
              <a:t>Por que estudar Arquitetura de Computadores?</a:t>
            </a:r>
          </a:p>
        </p:txBody>
      </p:sp>
      <p:sp>
        <p:nvSpPr>
          <p:cNvPr id="422914" name="Content Placeholder 2">
            <a:extLst>
              <a:ext uri="{FF2B5EF4-FFF2-40B4-BE49-F238E27FC236}">
                <a16:creationId xmlns:a16="http://schemas.microsoft.com/office/drawing/2014/main" id="{2B7D84A3-3817-434E-961E-0CA5962534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799" y="996950"/>
            <a:ext cx="11576051" cy="5480050"/>
          </a:xfrm>
        </p:spPr>
        <p:txBody>
          <a:bodyPr/>
          <a:lstStyle/>
          <a:p>
            <a:r>
              <a:rPr lang="pt-BR" altLang="en-US" b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Para criar sistemas computacionais melhores</a:t>
            </a:r>
            <a:r>
              <a:rPr lang="pt-BR" altLang="en-US" dirty="0">
                <a:ea typeface="ＭＳ Ｐゴシック" panose="020B0600070205080204" pitchFamily="34" charset="-128"/>
              </a:rPr>
              <a:t>.</a:t>
            </a:r>
          </a:p>
          <a:p>
            <a:pPr lvl="1"/>
            <a:r>
              <a:rPr lang="pt-BR" altLang="en-US" dirty="0">
                <a:ea typeface="ＭＳ Ｐゴシック" panose="020B0600070205080204" pitchFamily="34" charset="-128"/>
              </a:rPr>
              <a:t>tornar os computadores mais rápidos, mais baratos, menores e mais confiáveis, explorando avanços e mudanças na tecnologia subjacentes.</a:t>
            </a:r>
          </a:p>
          <a:p>
            <a:r>
              <a:rPr lang="pt-BR" altLang="en-US" b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Possibilitar a criação de novas aplicações</a:t>
            </a:r>
            <a:r>
              <a:rPr lang="pt-BR" altLang="en-US" dirty="0">
                <a:ea typeface="ＭＳ Ｐゴシック" panose="020B0600070205080204" pitchFamily="34" charset="-128"/>
              </a:rPr>
              <a:t>.</a:t>
            </a:r>
          </a:p>
          <a:p>
            <a:pPr lvl="1"/>
            <a:r>
              <a:rPr lang="pt-BR" altLang="en-US" sz="2000" dirty="0">
                <a:ea typeface="ＭＳ Ｐゴシック" panose="020B0600070205080204" pitchFamily="34" charset="-128"/>
              </a:rPr>
              <a:t>Visualização 3D realista  e realidade virtual? </a:t>
            </a:r>
          </a:p>
          <a:p>
            <a:pPr lvl="1"/>
            <a:r>
              <a:rPr lang="pt-BR" altLang="en-US" sz="2000" dirty="0">
                <a:ea typeface="ＭＳ Ｐゴシック" panose="020B0600070205080204" pitchFamily="34" charset="-128"/>
              </a:rPr>
              <a:t>Carros autônomos e medicina personalizada? </a:t>
            </a:r>
          </a:p>
          <a:p>
            <a:r>
              <a:rPr lang="pt-BR" altLang="en-US" b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Para criar melhores soluções para problemas</a:t>
            </a:r>
            <a:r>
              <a:rPr lang="pt-BR" altLang="en-US" dirty="0">
                <a:ea typeface="ＭＳ Ｐゴシック" panose="020B0600070205080204" pitchFamily="34" charset="-128"/>
              </a:rPr>
              <a:t>.</a:t>
            </a:r>
          </a:p>
          <a:p>
            <a:pPr lvl="1"/>
            <a:r>
              <a:rPr lang="pt-BR" altLang="en-US" dirty="0">
                <a:ea typeface="ＭＳ Ｐゴシック" panose="020B0600070205080204" pitchFamily="34" charset="-128"/>
              </a:rPr>
              <a:t>A inovação de software é construída com base em tendências e mudanças na Arquitetura de Computadores. Em parte, é a melhoria de desempenho dos computadores (mais de 50% ao ano) que permite as inovações que estamos testemunhando.</a:t>
            </a:r>
          </a:p>
          <a:p>
            <a:r>
              <a:rPr lang="pt-BR" altLang="en-US" b="1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Para entender como os computadores funcionam e passar na disciplina!</a:t>
            </a:r>
          </a:p>
        </p:txBody>
      </p:sp>
      <p:sp>
        <p:nvSpPr>
          <p:cNvPr id="422915" name="Slide Number Placeholder 3">
            <a:extLst>
              <a:ext uri="{FF2B5EF4-FFF2-40B4-BE49-F238E27FC236}">
                <a16:creationId xmlns:a16="http://schemas.microsoft.com/office/drawing/2014/main" id="{1CE93B7A-61EE-6847-8364-DCD7337E2B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  <a:defRPr/>
            </a:pPr>
            <a:fld id="{F8EC754E-5F1B-4242-A6AA-D14FD466E68D}" type="slidenum">
              <a:rPr lang="pt-BR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None/>
                <a:defRPr/>
              </a:pPr>
              <a:t>7</a:t>
            </a:fld>
            <a:endParaRPr lang="pt-BR" altLang="en-US" sz="16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4DF96C-45CA-9641-A413-67506AAE2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953000" y="571500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4188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1F789-2339-40BA-BA70-896BE60FB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838200"/>
          </a:xfrm>
        </p:spPr>
        <p:txBody>
          <a:bodyPr/>
          <a:lstStyle/>
          <a:p>
            <a:r>
              <a:rPr lang="pt-BR" dirty="0"/>
              <a:t>Portas Lógicas Mais Complexas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901EB-9F1C-4C9F-8501-5E58CCEE07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1" hangingPunct="1">
              <a:defRPr/>
            </a:pPr>
            <a:fld id="{8B19D7DF-598B-483B-A6D0-8553CDFAE631}" type="slidenum">
              <a:rPr lang="pt-BR" altLang="en-US" smtClean="0">
                <a:solidFill>
                  <a:srgbClr val="000000"/>
                </a:solidFill>
              </a:rPr>
              <a:pPr eaLnBrk="1" hangingPunct="1">
                <a:defRPr/>
              </a:pPr>
              <a:t>70</a:t>
            </a:fld>
            <a:endParaRPr lang="pt-BR" altLang="en-US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96F7AC-47A3-457D-A1BB-78F14CA95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1129488"/>
            <a:ext cx="5928254" cy="44883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D1F2E65-5347-5C43-85CC-7E9754E9F0BA}"/>
              </a:ext>
            </a:extLst>
          </p:cNvPr>
          <p:cNvSpPr/>
          <p:nvPr/>
        </p:nvSpPr>
        <p:spPr>
          <a:xfrm>
            <a:off x="4000903" y="5756726"/>
            <a:ext cx="4190193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2400" dirty="0"/>
              <a:t>O que esse circuito faz?</a:t>
            </a:r>
          </a:p>
        </p:txBody>
      </p:sp>
    </p:spTree>
    <p:extLst>
      <p:ext uri="{BB962C8B-B14F-4D97-AF65-F5344CB8AC3E}">
        <p14:creationId xmlns:p14="http://schemas.microsoft.com/office/powerpoint/2010/main" val="3053727350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1F789-2339-40BA-BA70-896BE60FB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Porta CMOS NAND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8E582-9A6F-42B4-A662-B68155932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1893" y="955105"/>
            <a:ext cx="6953707" cy="2714497"/>
          </a:xfrm>
        </p:spPr>
        <p:txBody>
          <a:bodyPr/>
          <a:lstStyle/>
          <a:p>
            <a:pPr marL="344487" lvl="1" indent="0">
              <a:buNone/>
              <a:defRPr/>
            </a:pPr>
            <a:endParaRPr lang="pt-BR" dirty="0"/>
          </a:p>
          <a:p>
            <a:pPr lvl="1">
              <a:defRPr/>
            </a:pPr>
            <a:r>
              <a:rPr lang="pt-BR" dirty="0"/>
              <a:t>P1 e P2 estão em paralelo. Se um deles estiver fechado (</a:t>
            </a:r>
            <a:r>
              <a:rPr lang="pt-BR" dirty="0">
                <a:solidFill>
                  <a:srgbClr val="FF0000"/>
                </a:solidFill>
              </a:rPr>
              <a:t>ON</a:t>
            </a:r>
            <a:r>
              <a:rPr lang="pt-BR" dirty="0"/>
              <a:t>) a saída será 3V.</a:t>
            </a:r>
          </a:p>
          <a:p>
            <a:pPr lvl="1">
              <a:defRPr/>
            </a:pPr>
            <a:r>
              <a:rPr lang="pt-BR" dirty="0"/>
              <a:t>N1 e N2 estão em série. Se ambos estiverem fechados (</a:t>
            </a:r>
            <a:r>
              <a:rPr lang="pt-BR" dirty="0">
                <a:solidFill>
                  <a:srgbClr val="FF0000"/>
                </a:solidFill>
              </a:rPr>
              <a:t>ON</a:t>
            </a:r>
            <a:r>
              <a:rPr lang="pt-BR" dirty="0"/>
              <a:t>) a saída será 0V.</a:t>
            </a:r>
          </a:p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901EB-9F1C-4C9F-8501-5E58CCEE07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229600" y="6307137"/>
            <a:ext cx="2133600" cy="457200"/>
          </a:xfrm>
        </p:spPr>
        <p:txBody>
          <a:bodyPr/>
          <a:lstStyle/>
          <a:p>
            <a:pPr eaLnBrk="1" hangingPunct="1">
              <a:defRPr/>
            </a:pPr>
            <a:fld id="{8B19D7DF-598B-483B-A6D0-8553CDFAE631}" type="slidenum">
              <a:rPr lang="pt-BR" altLang="en-US" smtClean="0">
                <a:solidFill>
                  <a:srgbClr val="000000"/>
                </a:solidFill>
              </a:rPr>
              <a:pPr eaLnBrk="1" hangingPunct="1">
                <a:defRPr/>
              </a:pPr>
              <a:t>71</a:t>
            </a:fld>
            <a:endParaRPr lang="pt-BR" altLang="en-US" dirty="0">
              <a:solidFill>
                <a:srgbClr val="000000"/>
              </a:solidFill>
            </a:endParaRPr>
          </a:p>
        </p:txBody>
      </p:sp>
      <p:graphicFrame>
        <p:nvGraphicFramePr>
          <p:cNvPr id="14" name="Group 56">
            <a:extLst>
              <a:ext uri="{FF2B5EF4-FFF2-40B4-BE49-F238E27FC236}">
                <a16:creationId xmlns:a16="http://schemas.microsoft.com/office/drawing/2014/main" id="{1AB863AA-5AAE-443C-982F-7A0EB4C5D1CA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25514176"/>
              </p:ext>
            </p:extLst>
          </p:nvPr>
        </p:nvGraphicFramePr>
        <p:xfrm>
          <a:off x="339969" y="4021137"/>
          <a:ext cx="4531499" cy="228600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359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6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12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12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12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12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73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</a:t>
                      </a:r>
                      <a:endParaRPr kumimoji="0" lang="en-US" sz="2400" b="0" i="1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B</a:t>
                      </a:r>
                      <a:endParaRPr kumimoji="0" lang="en-US" sz="2400" b="0" i="1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P2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N1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N2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Y</a:t>
                      </a:r>
                      <a:endParaRPr kumimoji="0" lang="en-US" sz="2400" b="0" i="1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ON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ON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</a:rPr>
                        <a:t>OFF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</a:rPr>
                        <a:t>OFF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ON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OFF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</a:rPr>
                        <a:t>OFF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</a:rPr>
                        <a:t>ON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4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OFF</a:t>
                      </a: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ON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</a:rPr>
                        <a:t>ON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</a:rPr>
                        <a:t>OFF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</a:rPr>
                        <a:t>OFF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</a:rPr>
                        <a:t>OFF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</a:rPr>
                        <a:t>ON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</a:rPr>
                        <a:t>ON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0328B4C9-603C-4D9B-AEAE-742B4BFA2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560" y="1314551"/>
            <a:ext cx="3585333" cy="271449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7EB20D7-D88A-CA4D-BC7F-9652D6779BA8}"/>
              </a:ext>
            </a:extLst>
          </p:cNvPr>
          <p:cNvGrpSpPr/>
          <p:nvPr/>
        </p:nvGrpSpPr>
        <p:grpSpPr>
          <a:xfrm>
            <a:off x="7264225" y="4249913"/>
            <a:ext cx="4503790" cy="2057224"/>
            <a:chOff x="7165201" y="1459468"/>
            <a:chExt cx="4503790" cy="205722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3B33C71-4FDD-0D49-82E3-3F3C3B6C8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5201" y="1676400"/>
              <a:ext cx="4503790" cy="175832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A2F946B-12BD-5A4D-A51F-AA2601AC1F72}"/>
                </a:ext>
              </a:extLst>
            </p:cNvPr>
            <p:cNvSpPr/>
            <p:nvPr/>
          </p:nvSpPr>
          <p:spPr>
            <a:xfrm>
              <a:off x="7165201" y="1491915"/>
              <a:ext cx="4503790" cy="2024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378F4BA-9C36-2C4A-A6EB-41B438C59B45}"/>
                </a:ext>
              </a:extLst>
            </p:cNvPr>
            <p:cNvSpPr txBox="1"/>
            <p:nvPr/>
          </p:nvSpPr>
          <p:spPr>
            <a:xfrm>
              <a:off x="7165201" y="1459468"/>
              <a:ext cx="45037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Representação Esquemática</a:t>
              </a:r>
            </a:p>
          </p:txBody>
        </p:sp>
      </p:grpSp>
      <p:sp>
        <p:nvSpPr>
          <p:cNvPr id="7" name="Right Arrow 6">
            <a:extLst>
              <a:ext uri="{FF2B5EF4-FFF2-40B4-BE49-F238E27FC236}">
                <a16:creationId xmlns:a16="http://schemas.microsoft.com/office/drawing/2014/main" id="{F3AA581F-4D60-A343-8F31-EE4AFB1FAB3D}"/>
              </a:ext>
            </a:extLst>
          </p:cNvPr>
          <p:cNvSpPr/>
          <p:nvPr/>
        </p:nvSpPr>
        <p:spPr>
          <a:xfrm>
            <a:off x="5257800" y="5164137"/>
            <a:ext cx="1676400" cy="5508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1175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8E582-9A6F-42B4-A662-B68155932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799"/>
            <a:ext cx="11480800" cy="5307013"/>
          </a:xfrm>
        </p:spPr>
        <p:txBody>
          <a:bodyPr/>
          <a:lstStyle/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sz="1800" dirty="0"/>
          </a:p>
          <a:p>
            <a:endParaRPr lang="pt-B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11F789-2339-40BA-BA70-896BE60FB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Construir uma Porta CMOS AND?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901EB-9F1C-4C9F-8501-5E58CCEE07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470900" y="6373813"/>
            <a:ext cx="2133600" cy="457200"/>
          </a:xfrm>
        </p:spPr>
        <p:txBody>
          <a:bodyPr/>
          <a:lstStyle/>
          <a:p>
            <a:pPr eaLnBrk="1" hangingPunct="1">
              <a:defRPr/>
            </a:pPr>
            <a:fld id="{8B19D7DF-598B-483B-A6D0-8553CDFAE631}" type="slidenum">
              <a:rPr lang="pt-BR" altLang="en-US" smtClean="0">
                <a:solidFill>
                  <a:srgbClr val="000000"/>
                </a:solidFill>
              </a:rPr>
              <a:pPr eaLnBrk="1" hangingPunct="1">
                <a:defRPr/>
              </a:pPr>
              <a:t>72</a:t>
            </a:fld>
            <a:endParaRPr lang="pt-BR" altLang="en-US" dirty="0">
              <a:solidFill>
                <a:srgbClr val="0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6D1726-82C3-4BD2-B54B-8C2A20B7BE40}"/>
              </a:ext>
            </a:extLst>
          </p:cNvPr>
          <p:cNvSpPr/>
          <p:nvPr/>
        </p:nvSpPr>
        <p:spPr>
          <a:xfrm>
            <a:off x="762000" y="1066800"/>
            <a:ext cx="54820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2000" b="1" dirty="0"/>
              <a:t>Construímos uma porta </a:t>
            </a:r>
            <a:r>
              <a:rPr lang="pt-BR" sz="2000" b="1" dirty="0">
                <a:solidFill>
                  <a:srgbClr val="C00000"/>
                </a:solidFill>
              </a:rPr>
              <a:t>AND</a:t>
            </a:r>
            <a:r>
              <a:rPr lang="pt-BR" sz="2000" b="1" dirty="0">
                <a:solidFill>
                  <a:srgbClr val="0000FF"/>
                </a:solidFill>
              </a:rPr>
              <a:t> </a:t>
            </a:r>
            <a:r>
              <a:rPr lang="pt-BR" sz="2000" b="1" dirty="0"/>
              <a:t>usando uma porta</a:t>
            </a:r>
            <a:r>
              <a:rPr lang="pt-BR" sz="2000" b="1" dirty="0">
                <a:solidFill>
                  <a:srgbClr val="0000FF"/>
                </a:solidFill>
              </a:rPr>
              <a:t> </a:t>
            </a:r>
            <a:r>
              <a:rPr lang="pt-BR" sz="2000" b="1" dirty="0">
                <a:solidFill>
                  <a:srgbClr val="C00000"/>
                </a:solidFill>
              </a:rPr>
              <a:t>NAND</a:t>
            </a:r>
            <a:r>
              <a:rPr lang="pt-BR" sz="2000" b="1" dirty="0">
                <a:solidFill>
                  <a:srgbClr val="0000FF"/>
                </a:solidFill>
              </a:rPr>
              <a:t> </a:t>
            </a:r>
            <a:r>
              <a:rPr lang="pt-BR" sz="2000" b="1" dirty="0"/>
              <a:t>e uma porta</a:t>
            </a:r>
            <a:r>
              <a:rPr lang="pt-BR" sz="2000" b="1" dirty="0">
                <a:solidFill>
                  <a:srgbClr val="0000FF"/>
                </a:solidFill>
              </a:rPr>
              <a:t> </a:t>
            </a:r>
            <a:r>
              <a:rPr lang="pt-BR" sz="2000" b="1" dirty="0">
                <a:solidFill>
                  <a:srgbClr val="C00000"/>
                </a:solidFill>
              </a:rPr>
              <a:t>NOT </a:t>
            </a:r>
            <a:r>
              <a:rPr lang="pt-BR" sz="2000" b="1" dirty="0"/>
              <a:t>em série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BCD8A6-C3F5-4DBA-8F25-BBE65E859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971477"/>
            <a:ext cx="5482029" cy="321012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E189F1C-D697-1D48-97B4-F2F869FD0942}"/>
              </a:ext>
            </a:extLst>
          </p:cNvPr>
          <p:cNvGrpSpPr/>
          <p:nvPr/>
        </p:nvGrpSpPr>
        <p:grpSpPr>
          <a:xfrm>
            <a:off x="7319589" y="2202118"/>
            <a:ext cx="4318000" cy="1988882"/>
            <a:chOff x="457200" y="1392381"/>
            <a:chExt cx="4318000" cy="198888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0F31D3F-4435-414E-83DB-ED898269C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0600" y="1828800"/>
              <a:ext cx="3279022" cy="128016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1B7868-0E42-9E44-B65F-5EF034684133}"/>
                </a:ext>
              </a:extLst>
            </p:cNvPr>
            <p:cNvSpPr/>
            <p:nvPr/>
          </p:nvSpPr>
          <p:spPr>
            <a:xfrm>
              <a:off x="508000" y="1392381"/>
              <a:ext cx="4267200" cy="1988882"/>
            </a:xfrm>
            <a:prstGeom prst="rect">
              <a:avLst/>
            </a:prstGeom>
            <a:noFill/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68A4EEB-1144-254B-BA10-ED9923B5AFB8}"/>
                </a:ext>
              </a:extLst>
            </p:cNvPr>
            <p:cNvSpPr txBox="1"/>
            <p:nvPr/>
          </p:nvSpPr>
          <p:spPr>
            <a:xfrm>
              <a:off x="457200" y="1392381"/>
              <a:ext cx="426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Representação Esquemática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D8CAEB-6F9E-D84D-BB98-CCBCD6F67B53}"/>
              </a:ext>
            </a:extLst>
          </p:cNvPr>
          <p:cNvGrpSpPr/>
          <p:nvPr/>
        </p:nvGrpSpPr>
        <p:grpSpPr>
          <a:xfrm>
            <a:off x="8404756" y="4464475"/>
            <a:ext cx="2133599" cy="2012525"/>
            <a:chOff x="1357745" y="4067294"/>
            <a:chExt cx="2101276" cy="22573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3F17606-EE0E-4AE2-8C03-3A0FDC2ED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1600" y="4404360"/>
              <a:ext cx="2087421" cy="192024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AD5ECF-A295-9D40-BFFD-CE5057C7B7AF}"/>
                </a:ext>
              </a:extLst>
            </p:cNvPr>
            <p:cNvSpPr txBox="1"/>
            <p:nvPr/>
          </p:nvSpPr>
          <p:spPr>
            <a:xfrm>
              <a:off x="1357745" y="4067294"/>
              <a:ext cx="20874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Tabela Verdade</a:t>
              </a:r>
            </a:p>
          </p:txBody>
        </p:sp>
      </p:grpSp>
      <p:sp>
        <p:nvSpPr>
          <p:cNvPr id="14" name="Right Arrow 13">
            <a:extLst>
              <a:ext uri="{FF2B5EF4-FFF2-40B4-BE49-F238E27FC236}">
                <a16:creationId xmlns:a16="http://schemas.microsoft.com/office/drawing/2014/main" id="{3413130A-F4ED-044B-8BFD-A4FFC9FABFDA}"/>
              </a:ext>
            </a:extLst>
          </p:cNvPr>
          <p:cNvSpPr/>
          <p:nvPr/>
        </p:nvSpPr>
        <p:spPr>
          <a:xfrm>
            <a:off x="6176605" y="2921127"/>
            <a:ext cx="1045773" cy="5508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607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1F789-2339-40BA-BA70-896BE60FB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26258"/>
            <a:ext cx="11480800" cy="711942"/>
          </a:xfrm>
        </p:spPr>
        <p:txBody>
          <a:bodyPr/>
          <a:lstStyle/>
          <a:p>
            <a:r>
              <a:rPr lang="pt-PT" dirty="0"/>
              <a:t> </a:t>
            </a:r>
            <a:r>
              <a:rPr lang="pt-PT" sz="4400" dirty="0"/>
              <a:t>Em resumo: NOT, NAND e 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901EB-9F1C-4C9F-8501-5E58CCEE07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1" hangingPunct="1">
              <a:defRPr/>
            </a:pPr>
            <a:fld id="{8B19D7DF-598B-483B-A6D0-8553CDFAE631}" type="slidenum">
              <a:rPr lang="pt-PT" altLang="en-US" smtClean="0">
                <a:solidFill>
                  <a:srgbClr val="000000"/>
                </a:solidFill>
              </a:rPr>
              <a:pPr eaLnBrk="1" hangingPunct="1">
                <a:defRPr/>
              </a:pPr>
              <a:t>73</a:t>
            </a:fld>
            <a:endParaRPr lang="pt-PT" altLang="en-US">
              <a:solidFill>
                <a:srgbClr val="00000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E90B36-14A8-45BE-AF7F-0E608BD58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306" y="2022474"/>
            <a:ext cx="2810589" cy="10972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F31D3F-4435-414E-83DB-ED898269C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5011" y="2097669"/>
            <a:ext cx="2810589" cy="10972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3E4894B-2F50-4AB9-BEB3-1C09BA665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773" y="2097669"/>
            <a:ext cx="2572983" cy="8229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2D55ACE-E053-4D0D-94D2-D35B57711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32" y="4053840"/>
            <a:ext cx="2193492" cy="2136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4F42A-6386-4E94-AC23-4F18F136BA4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59"/>
          <a:stretch/>
        </p:blipFill>
        <p:spPr>
          <a:xfrm>
            <a:off x="8737600" y="4272497"/>
            <a:ext cx="3149600" cy="19759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DA2216-B60A-4173-9A23-4581400F08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1906" y="4180098"/>
            <a:ext cx="2731833" cy="20683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2103785-98E1-A04F-B220-90123BA39323}"/>
              </a:ext>
            </a:extLst>
          </p:cNvPr>
          <p:cNvSpPr/>
          <p:nvPr/>
        </p:nvSpPr>
        <p:spPr>
          <a:xfrm>
            <a:off x="4114801" y="4986127"/>
            <a:ext cx="397113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F12CDD-6CC3-AA4A-9EC5-AFD796D9A6AE}"/>
              </a:ext>
            </a:extLst>
          </p:cNvPr>
          <p:cNvSpPr/>
          <p:nvPr/>
        </p:nvSpPr>
        <p:spPr>
          <a:xfrm>
            <a:off x="6934201" y="5138527"/>
            <a:ext cx="397113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2043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FA9A0-22F4-42FF-9AF4-924231609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68027"/>
          </a:xfrm>
        </p:spPr>
        <p:txBody>
          <a:bodyPr/>
          <a:lstStyle/>
          <a:p>
            <a:r>
              <a:rPr lang="pt-BR" dirty="0"/>
              <a:t>Estrutura Geral Portas CMOS Inversoras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B7BDF-223C-4558-9E07-43D238FD1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90600"/>
            <a:ext cx="11480800" cy="5253038"/>
          </a:xfrm>
        </p:spPr>
        <p:txBody>
          <a:bodyPr/>
          <a:lstStyle/>
          <a:p>
            <a:r>
              <a:rPr lang="pt-BR" dirty="0"/>
              <a:t>A estrutura geral das portas lógicas CMOS inversoras NOT, NAND, NOR: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596D9-5747-44CB-960E-C345325B17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1" hangingPunct="1">
              <a:defRPr/>
            </a:pPr>
            <a:fld id="{8B19D7DF-598B-483B-A6D0-8553CDFAE631}" type="slidenum">
              <a:rPr lang="pt-BR" altLang="en-US" smtClean="0">
                <a:solidFill>
                  <a:srgbClr val="000000"/>
                </a:solidFill>
              </a:rPr>
              <a:pPr eaLnBrk="1" hangingPunct="1">
                <a:defRPr/>
              </a:pPr>
              <a:t>74</a:t>
            </a:fld>
            <a:endParaRPr lang="pt-BR" altLang="en-US" dirty="0">
              <a:solidFill>
                <a:srgbClr val="000000"/>
              </a:solidFill>
            </a:endParaRPr>
          </a:p>
        </p:txBody>
      </p: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A60846CC-46E0-4891-9653-F854F2A60064}"/>
              </a:ext>
            </a:extLst>
          </p:cNvPr>
          <p:cNvGraphicFramePr>
            <a:graphicFrameLocks noGrp="1"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43677125"/>
              </p:ext>
            </p:extLst>
          </p:nvPr>
        </p:nvGraphicFramePr>
        <p:xfrm>
          <a:off x="7506138" y="1622047"/>
          <a:ext cx="4446588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572768" imgH="1347216" progId="Visio.Drawing.6">
                  <p:embed/>
                </p:oleObj>
              </mc:Choice>
              <mc:Fallback>
                <p:oleObj name="VISIO" r:id="rId4" imgW="1572768" imgH="1347216" progId="Visio.Drawing.6">
                  <p:embed/>
                  <p:pic>
                    <p:nvPicPr>
                      <p:cNvPr id="5" name="Object 2">
                        <a:extLst>
                          <a:ext uri="{FF2B5EF4-FFF2-40B4-BE49-F238E27FC236}">
                            <a16:creationId xmlns:a16="http://schemas.microsoft.com/office/drawing/2014/main" id="{A60846CC-46E0-4891-9653-F854F2A60064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6138" y="1622047"/>
                        <a:ext cx="4446588" cy="381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FE351B4-61F1-494D-8CAF-569725B230F5}"/>
              </a:ext>
            </a:extLst>
          </p:cNvPr>
          <p:cNvSpPr txBox="1">
            <a:spLocks/>
          </p:cNvSpPr>
          <p:nvPr/>
        </p:nvSpPr>
        <p:spPr bwMode="auto">
          <a:xfrm>
            <a:off x="279400" y="1608909"/>
            <a:ext cx="7188200" cy="4704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-106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-106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-106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-106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9pPr>
          </a:lstStyle>
          <a:p>
            <a:pPr lvl="1" eaLnBrk="1" hangingPunct="1">
              <a:buClr>
                <a:schemeClr val="tx1"/>
              </a:buClr>
              <a:defRPr/>
            </a:pPr>
            <a:r>
              <a:rPr lang="pt-BR" dirty="0">
                <a:solidFill>
                  <a:srgbClr val="000000"/>
                </a:solidFill>
                <a:latin typeface="Tahoma"/>
              </a:rPr>
              <a:t>Consiste em duas redes de transistores conectadas à saída. Uma rede de transístores </a:t>
            </a:r>
            <a:r>
              <a:rPr lang="pt-BR" dirty="0" err="1">
                <a:solidFill>
                  <a:srgbClr val="000000"/>
                </a:solidFill>
                <a:latin typeface="Tahoma"/>
              </a:rPr>
              <a:t>pMOS</a:t>
            </a:r>
            <a:r>
              <a:rPr lang="pt-BR" dirty="0">
                <a:solidFill>
                  <a:srgbClr val="000000"/>
                </a:solidFill>
                <a:latin typeface="Tahoma"/>
              </a:rPr>
              <a:t> para </a:t>
            </a:r>
            <a:r>
              <a:rPr lang="pt-BR" dirty="0" err="1">
                <a:solidFill>
                  <a:srgbClr val="000000"/>
                </a:solidFill>
                <a:latin typeface="Tahoma"/>
              </a:rPr>
              <a:t>pull-up</a:t>
            </a:r>
            <a:r>
              <a:rPr lang="pt-BR" dirty="0">
                <a:solidFill>
                  <a:srgbClr val="000000"/>
                </a:solidFill>
                <a:latin typeface="Tahoma"/>
              </a:rPr>
              <a:t> e uma rede de transístores </a:t>
            </a:r>
            <a:r>
              <a:rPr lang="pt-BR" dirty="0" err="1">
                <a:solidFill>
                  <a:srgbClr val="000000"/>
                </a:solidFill>
                <a:latin typeface="Tahoma"/>
              </a:rPr>
              <a:t>nMOS</a:t>
            </a:r>
            <a:r>
              <a:rPr lang="pt-BR" dirty="0">
                <a:solidFill>
                  <a:srgbClr val="000000"/>
                </a:solidFill>
                <a:latin typeface="Tahoma"/>
              </a:rPr>
              <a:t> para </a:t>
            </a:r>
            <a:r>
              <a:rPr lang="pt-BR" dirty="0" err="1">
                <a:solidFill>
                  <a:srgbClr val="000000"/>
                </a:solidFill>
                <a:latin typeface="Tahoma"/>
              </a:rPr>
              <a:t>pull-down</a:t>
            </a:r>
            <a:r>
              <a:rPr lang="pt-BR" dirty="0">
                <a:solidFill>
                  <a:srgbClr val="000000"/>
                </a:solidFill>
                <a:latin typeface="Tahoma"/>
              </a:rPr>
              <a:t>.</a:t>
            </a:r>
          </a:p>
          <a:p>
            <a:pPr lvl="1" eaLnBrk="1" hangingPunct="1">
              <a:buClr>
                <a:schemeClr val="tx1"/>
              </a:buClr>
              <a:defRPr/>
            </a:pPr>
            <a:r>
              <a:rPr lang="pt-BR" dirty="0">
                <a:solidFill>
                  <a:srgbClr val="000000"/>
                </a:solidFill>
                <a:latin typeface="Tahoma"/>
              </a:rPr>
              <a:t>A topologia de cada rede pode ser formada por transístores em série ou em paralelo, dependendo da porta.</a:t>
            </a:r>
          </a:p>
          <a:p>
            <a:pPr lvl="2" eaLnBrk="1" hangingPunct="1">
              <a:buClr>
                <a:schemeClr val="tx1"/>
              </a:buClr>
              <a:defRPr/>
            </a:pPr>
            <a:r>
              <a:rPr lang="pt-BR" sz="2200" dirty="0">
                <a:solidFill>
                  <a:srgbClr val="000000"/>
                </a:solidFill>
                <a:latin typeface="Tahoma"/>
              </a:rPr>
              <a:t>Quando os transístores estão em paralelo, a rede é </a:t>
            </a:r>
            <a:r>
              <a:rPr lang="pt-BR" sz="2200" b="1" dirty="0">
                <a:solidFill>
                  <a:srgbClr val="0000FF"/>
                </a:solidFill>
                <a:latin typeface="Tahoma"/>
              </a:rPr>
              <a:t>ON</a:t>
            </a:r>
            <a:r>
              <a:rPr lang="pt-BR" sz="2200" dirty="0">
                <a:solidFill>
                  <a:srgbClr val="000000"/>
                </a:solidFill>
                <a:latin typeface="Tahoma"/>
              </a:rPr>
              <a:t> se um dos transístores é </a:t>
            </a:r>
            <a:r>
              <a:rPr lang="pt-BR" sz="2200" b="1" dirty="0">
                <a:solidFill>
                  <a:srgbClr val="0000FF"/>
                </a:solidFill>
                <a:latin typeface="Tahoma"/>
              </a:rPr>
              <a:t>ON.</a:t>
            </a:r>
            <a:endParaRPr lang="pt-BR" sz="2200" dirty="0">
              <a:solidFill>
                <a:srgbClr val="0000FF"/>
              </a:solidFill>
              <a:latin typeface="Tahoma"/>
            </a:endParaRPr>
          </a:p>
          <a:p>
            <a:pPr lvl="2" eaLnBrk="1" hangingPunct="1">
              <a:buClr>
                <a:schemeClr val="tx1"/>
              </a:buClr>
              <a:defRPr/>
            </a:pPr>
            <a:r>
              <a:rPr lang="pt-BR" sz="2200" dirty="0">
                <a:solidFill>
                  <a:srgbClr val="000000"/>
                </a:solidFill>
                <a:latin typeface="Tahoma"/>
              </a:rPr>
              <a:t>Quando os transístores estão em série, a rede é </a:t>
            </a:r>
            <a:r>
              <a:rPr lang="pt-BR" sz="2200" b="1" dirty="0">
                <a:solidFill>
                  <a:srgbClr val="0000FF"/>
                </a:solidFill>
                <a:latin typeface="Tahoma"/>
              </a:rPr>
              <a:t>ON</a:t>
            </a:r>
            <a:r>
              <a:rPr lang="pt-BR" sz="2200" dirty="0">
                <a:solidFill>
                  <a:srgbClr val="000000"/>
                </a:solidFill>
                <a:latin typeface="Tahoma"/>
              </a:rPr>
              <a:t> somente se todos os transístores estão </a:t>
            </a:r>
            <a:r>
              <a:rPr lang="pt-BR" sz="2200" b="1" dirty="0">
                <a:solidFill>
                  <a:srgbClr val="0000FF"/>
                </a:solidFill>
                <a:latin typeface="Tahoma"/>
              </a:rPr>
              <a:t>ON.</a:t>
            </a:r>
          </a:p>
          <a:p>
            <a:pPr marL="344487" lvl="1" indent="0" eaLnBrk="1" hangingPunct="1">
              <a:buClr>
                <a:schemeClr val="tx1"/>
              </a:buClr>
              <a:buNone/>
              <a:defRPr/>
            </a:pPr>
            <a:br>
              <a:rPr lang="pt-BR" kern="0" dirty="0">
                <a:solidFill>
                  <a:srgbClr val="000000"/>
                </a:solidFill>
                <a:latin typeface="Tahoma"/>
              </a:rPr>
            </a:br>
            <a:endParaRPr lang="pt-BR" kern="0" dirty="0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6287208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FA9A0-22F4-42FF-9AF4-924231609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1066800"/>
          </a:xfrm>
        </p:spPr>
        <p:txBody>
          <a:bodyPr/>
          <a:lstStyle/>
          <a:p>
            <a:r>
              <a:rPr lang="pt-BR" dirty="0"/>
              <a:t>Estrutura Geral das Portas CMOS Inversoras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B7BDF-223C-4558-9E07-43D238FD1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41171"/>
            <a:ext cx="11480800" cy="5359629"/>
          </a:xfrm>
        </p:spPr>
        <p:txBody>
          <a:bodyPr/>
          <a:lstStyle/>
          <a:p>
            <a:r>
              <a:rPr lang="pt-BR" dirty="0"/>
              <a:t>Uma única rede deve estar </a:t>
            </a:r>
            <a:r>
              <a:rPr lang="pt-BR" dirty="0">
                <a:solidFill>
                  <a:srgbClr val="0432FF"/>
                </a:solidFill>
              </a:rPr>
              <a:t>ON</a:t>
            </a:r>
            <a:r>
              <a:rPr lang="pt-BR" dirty="0"/>
              <a:t> em um dado momento.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Portas não inversoras (AND, OR) podem ser construídas </a:t>
            </a:r>
            <a:r>
              <a:rPr lang="pt-BR" dirty="0">
                <a:solidFill>
                  <a:srgbClr val="FF0000"/>
                </a:solidFill>
              </a:rPr>
              <a:t>colocando um inversor</a:t>
            </a:r>
            <a:r>
              <a:rPr lang="pt-BR" dirty="0"/>
              <a:t> na saída final das redes.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596D9-5747-44CB-960E-C345325B17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B19D7DF-598B-483B-A6D0-8553CDFAE631}" type="slidenum">
              <a:rPr lang="pt-BR" altLang="en-US" smtClean="0"/>
              <a:pPr>
                <a:defRPr/>
              </a:pPr>
              <a:t>75</a:t>
            </a:fld>
            <a:endParaRPr lang="pt-BR" altLang="en-US" dirty="0"/>
          </a:p>
        </p:txBody>
      </p: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A60846CC-46E0-4891-9653-F854F2A60064}"/>
              </a:ext>
            </a:extLst>
          </p:cNvPr>
          <p:cNvGraphicFramePr>
            <a:graphicFrameLocks noGrp="1"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94193476"/>
              </p:ext>
            </p:extLst>
          </p:nvPr>
        </p:nvGraphicFramePr>
        <p:xfrm>
          <a:off x="6754812" y="1600200"/>
          <a:ext cx="4446588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572768" imgH="1347216" progId="Visio.Drawing.6">
                  <p:embed/>
                </p:oleObj>
              </mc:Choice>
              <mc:Fallback>
                <p:oleObj name="VISIO" r:id="rId4" imgW="1572768" imgH="1347216" progId="Visio.Drawing.6">
                  <p:embed/>
                  <p:pic>
                    <p:nvPicPr>
                      <p:cNvPr id="5" name="Object 2">
                        <a:extLst>
                          <a:ext uri="{FF2B5EF4-FFF2-40B4-BE49-F238E27FC236}">
                            <a16:creationId xmlns:a16="http://schemas.microsoft.com/office/drawing/2014/main" id="{A60846CC-46E0-4891-9653-F854F2A60064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4812" y="1600200"/>
                        <a:ext cx="4446588" cy="381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FE351B4-61F1-494D-8CAF-569725B230F5}"/>
              </a:ext>
            </a:extLst>
          </p:cNvPr>
          <p:cNvSpPr txBox="1">
            <a:spLocks/>
          </p:cNvSpPr>
          <p:nvPr/>
        </p:nvSpPr>
        <p:spPr bwMode="auto">
          <a:xfrm>
            <a:off x="533400" y="1647825"/>
            <a:ext cx="6383918" cy="360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-106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-106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-106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-106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9pPr>
          </a:lstStyle>
          <a:p>
            <a:pPr lvl="1" eaLnBrk="1" hangingPunct="1">
              <a:buClr>
                <a:schemeClr val="tx1"/>
              </a:buClr>
              <a:defRPr/>
            </a:pPr>
            <a:r>
              <a:rPr lang="pt-BR" dirty="0"/>
              <a:t>Se ambas as redes estiverem ON em um dado momento, um </a:t>
            </a:r>
            <a:r>
              <a:rPr lang="pt-BR" dirty="0">
                <a:solidFill>
                  <a:srgbClr val="0432FF"/>
                </a:solidFill>
              </a:rPr>
              <a:t>curto circuito </a:t>
            </a:r>
            <a:r>
              <a:rPr lang="pt-BR" dirty="0"/>
              <a:t>é formado entre V</a:t>
            </a:r>
            <a:r>
              <a:rPr lang="pt-BR" baseline="-25000" dirty="0"/>
              <a:t>DD </a:t>
            </a:r>
            <a:r>
              <a:rPr lang="pt-BR" dirty="0"/>
              <a:t>e GND </a:t>
            </a:r>
            <a:r>
              <a:rPr lang="pt-BR" dirty="0">
                <a:sym typeface="Wingdings" pitchFamily="2" charset="2"/>
              </a:rPr>
              <a:t> levando a uma provável operação incorreta e possivelmente queimando os transístores.</a:t>
            </a:r>
            <a:endParaRPr lang="pt-BR" dirty="0"/>
          </a:p>
          <a:p>
            <a:pPr lvl="1" eaLnBrk="1" hangingPunct="1">
              <a:buClr>
                <a:schemeClr val="tx1"/>
              </a:buClr>
              <a:defRPr/>
            </a:pPr>
            <a:endParaRPr lang="pt-BR" kern="0" dirty="0"/>
          </a:p>
          <a:p>
            <a:pPr lvl="1" eaLnBrk="1" hangingPunct="1">
              <a:buClr>
                <a:schemeClr val="tx1"/>
              </a:buClr>
              <a:defRPr/>
            </a:pPr>
            <a:r>
              <a:rPr lang="pt-BR" kern="0" dirty="0"/>
              <a:t>Se ambas as redes estiverem </a:t>
            </a:r>
            <a:r>
              <a:rPr lang="pt-BR" kern="0" dirty="0">
                <a:solidFill>
                  <a:srgbClr val="C00000"/>
                </a:solidFill>
              </a:rPr>
              <a:t>OFF</a:t>
            </a:r>
            <a:r>
              <a:rPr lang="pt-BR" kern="0" dirty="0"/>
              <a:t> ao mesmo tempo, a saída ficará </a:t>
            </a:r>
            <a:r>
              <a:rPr lang="pt-BR" kern="0" dirty="0">
                <a:solidFill>
                  <a:srgbClr val="0432FF"/>
                </a:solidFill>
              </a:rPr>
              <a:t>flutuando</a:t>
            </a:r>
            <a:r>
              <a:rPr lang="pt-BR" kern="0" dirty="0">
                <a:sym typeface="Wingdings" pitchFamily="2" charset="2"/>
              </a:rPr>
              <a:t>, indefinida, pois não estará conectada a V</a:t>
            </a:r>
            <a:r>
              <a:rPr lang="pt-BR" kern="0" baseline="-25000" dirty="0">
                <a:sym typeface="Wingdings" pitchFamily="2" charset="2"/>
              </a:rPr>
              <a:t>DD </a:t>
            </a:r>
            <a:r>
              <a:rPr lang="pt-BR" kern="0" dirty="0">
                <a:sym typeface="Wingdings" pitchFamily="2" charset="2"/>
              </a:rPr>
              <a:t>nem a GND. </a:t>
            </a:r>
            <a:endParaRPr lang="pt-BR" kern="0" dirty="0"/>
          </a:p>
        </p:txBody>
      </p:sp>
    </p:spTree>
    <p:extLst>
      <p:ext uri="{BB962C8B-B14F-4D97-AF65-F5344CB8AC3E}">
        <p14:creationId xmlns:p14="http://schemas.microsoft.com/office/powerpoint/2010/main" val="12900284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8DC0D-C6D7-724D-BBF4-EC908FBA9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Latência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BD87-A2D9-0649-A061-CF6EA182E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90600"/>
            <a:ext cx="11480800" cy="4876800"/>
          </a:xfrm>
        </p:spPr>
        <p:txBody>
          <a:bodyPr/>
          <a:lstStyle/>
          <a:p>
            <a:r>
              <a:rPr lang="pt-BR" dirty="0"/>
              <a:t>Que transístor é mais rápido </a:t>
            </a:r>
            <a:r>
              <a:rPr lang="pt-BR" dirty="0" err="1"/>
              <a:t>nMOS</a:t>
            </a:r>
            <a:r>
              <a:rPr lang="pt-BR" dirty="0"/>
              <a:t> ou </a:t>
            </a:r>
            <a:r>
              <a:rPr lang="pt-BR" dirty="0" err="1"/>
              <a:t>pMOS</a:t>
            </a:r>
            <a:r>
              <a:rPr lang="pt-BR" dirty="0"/>
              <a:t>?</a:t>
            </a:r>
          </a:p>
          <a:p>
            <a:r>
              <a:rPr lang="pt-BR" dirty="0"/>
              <a:t>Resposta:</a:t>
            </a:r>
          </a:p>
          <a:p>
            <a:pPr lvl="1"/>
            <a:r>
              <a:rPr lang="pt-BR" dirty="0"/>
              <a:t>Transístores </a:t>
            </a:r>
            <a:r>
              <a:rPr lang="pt-BR" dirty="0" err="1"/>
              <a:t>nMOS</a:t>
            </a:r>
            <a:r>
              <a:rPr lang="pt-BR" dirty="0"/>
              <a:t> são mais rápidos. Elétrons se movimentam mais rápido do que lacunas pelo material semicondutor.</a:t>
            </a:r>
          </a:p>
          <a:p>
            <a:endParaRPr lang="pt-BR" dirty="0"/>
          </a:p>
          <a:p>
            <a:r>
              <a:rPr lang="pt-BR" dirty="0"/>
              <a:t>Qual das redes é mais rápida, com transístores em série ou em paralelo?</a:t>
            </a:r>
          </a:p>
          <a:p>
            <a:r>
              <a:rPr lang="pt-BR" dirty="0"/>
              <a:t>Resposta:</a:t>
            </a:r>
          </a:p>
          <a:p>
            <a:pPr lvl="1"/>
            <a:r>
              <a:rPr lang="pt-BR" dirty="0"/>
              <a:t>Com transístores </a:t>
            </a:r>
            <a:r>
              <a:rPr lang="pt-BR" b="1" dirty="0"/>
              <a:t>em paralelo</a:t>
            </a:r>
            <a:r>
              <a:rPr lang="pt-BR" dirty="0"/>
              <a:t> a rede é mais rápida. Numa rede com transístores em série o sinal precisa propagar em sequência por todos os transístores.</a:t>
            </a:r>
          </a:p>
          <a:p>
            <a:pPr marL="344487" lvl="1" indent="0">
              <a:buNone/>
            </a:pPr>
            <a:endParaRPr lang="pt-BR" dirty="0"/>
          </a:p>
          <a:p>
            <a:r>
              <a:rPr lang="pt-BR" dirty="0"/>
              <a:t>Como aliviar a latência de uma rede </a:t>
            </a:r>
            <a:r>
              <a:rPr lang="pt-BR" dirty="0" err="1"/>
              <a:t>pMOS</a:t>
            </a:r>
            <a:r>
              <a:rPr lang="pt-BR" dirty="0"/>
              <a:t> em série usada para criar portas NOR de </a:t>
            </a:r>
            <a:r>
              <a:rPr lang="pt-BR" dirty="0" err="1"/>
              <a:t>múltplas</a:t>
            </a:r>
            <a:r>
              <a:rPr lang="pt-BR" dirty="0"/>
              <a:t> entradas?</a:t>
            </a:r>
          </a:p>
          <a:p>
            <a:pPr lvl="1"/>
            <a:r>
              <a:rPr lang="pt-BR" dirty="0"/>
              <a:t>Ver H&amp;H Seção 1.7.8: </a:t>
            </a:r>
            <a:r>
              <a:rPr lang="pt-BR" dirty="0">
                <a:solidFill>
                  <a:srgbClr val="0000FF"/>
                </a:solidFill>
              </a:rPr>
              <a:t>Lógica </a:t>
            </a:r>
            <a:r>
              <a:rPr lang="pt-BR" dirty="0" err="1">
                <a:solidFill>
                  <a:srgbClr val="0000FF"/>
                </a:solidFill>
              </a:rPr>
              <a:t>Pseudo-nMOS</a:t>
            </a:r>
            <a:r>
              <a:rPr lang="pt-BR" dirty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E8905-C3F6-E24A-A1A1-D4980C62E4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1" hangingPunct="1">
              <a:defRPr/>
            </a:pPr>
            <a:fld id="{8B19D7DF-598B-483B-A6D0-8553CDFAE631}" type="slidenum">
              <a:rPr lang="pt-BR" altLang="en-US" smtClean="0">
                <a:solidFill>
                  <a:srgbClr val="000000"/>
                </a:solidFill>
              </a:rPr>
              <a:pPr eaLnBrk="1" hangingPunct="1">
                <a:defRPr/>
              </a:pPr>
              <a:t>76</a:t>
            </a:fld>
            <a:endParaRPr lang="pt-B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8369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8CCD-9519-4F25-821D-B2DAD59F8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152400"/>
            <a:ext cx="11480800" cy="1066800"/>
          </a:xfrm>
        </p:spPr>
        <p:txBody>
          <a:bodyPr/>
          <a:lstStyle/>
          <a:p>
            <a:r>
              <a:rPr lang="pt-BR" dirty="0"/>
              <a:t>Tabela Verdade das Portas Lógicas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FA374-9144-4241-B96B-63C2C134CE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6800" y="6243638"/>
            <a:ext cx="2844800" cy="457200"/>
          </a:xfrm>
        </p:spPr>
        <p:txBody>
          <a:bodyPr/>
          <a:lstStyle/>
          <a:p>
            <a:pPr eaLnBrk="1" hangingPunct="1">
              <a:defRPr/>
            </a:pPr>
            <a:fld id="{8B19D7DF-598B-483B-A6D0-8553CDFAE631}" type="slidenum">
              <a:rPr lang="pt-BR" altLang="en-US" smtClean="0">
                <a:solidFill>
                  <a:srgbClr val="000000"/>
                </a:solidFill>
              </a:rPr>
              <a:pPr eaLnBrk="1" hangingPunct="1">
                <a:defRPr/>
              </a:pPr>
              <a:t>77</a:t>
            </a:fld>
            <a:endParaRPr lang="pt-BR" altLang="en-US">
              <a:solidFill>
                <a:srgbClr val="000000"/>
              </a:solidFill>
            </a:endParaRPr>
          </a:p>
        </p:txBody>
      </p:sp>
      <p:pic>
        <p:nvPicPr>
          <p:cNvPr id="5" name="Picture 4" descr="gates.png">
            <a:extLst>
              <a:ext uri="{FF2B5EF4-FFF2-40B4-BE49-F238E27FC236}">
                <a16:creationId xmlns:a16="http://schemas.microsoft.com/office/drawing/2014/main" id="{4C895B4A-4C24-4C0C-9FA3-D999FBFF2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16174"/>
            <a:ext cx="8305800" cy="50560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8E83CB6-88BD-2E4D-9C28-CFA0BEFAFE52}"/>
                  </a:ext>
                </a:extLst>
              </p:cNvPr>
              <p:cNvSpPr txBox="1"/>
              <p:nvPr/>
            </p:nvSpPr>
            <p:spPr>
              <a:xfrm>
                <a:off x="8904147" y="2057400"/>
                <a:ext cx="2540000" cy="670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Para a porta XOR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8E83CB6-88BD-2E4D-9C28-CFA0BEFAF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147" y="2057400"/>
                <a:ext cx="2540000" cy="670761"/>
              </a:xfrm>
              <a:prstGeom prst="rect">
                <a:avLst/>
              </a:prstGeom>
              <a:blipFill>
                <a:blip r:embed="rId3"/>
                <a:stretch>
                  <a:fillRect t="-566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9DFD7D-E7DC-C447-94DB-B9A8C1C72618}"/>
                  </a:ext>
                </a:extLst>
              </p:cNvPr>
              <p:cNvSpPr txBox="1"/>
              <p:nvPr/>
            </p:nvSpPr>
            <p:spPr>
              <a:xfrm>
                <a:off x="8904146" y="4267200"/>
                <a:ext cx="3135453" cy="654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/>
                  <a:t>Para a porta XNOR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⊕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9DFD7D-E7DC-C447-94DB-B9A8C1C72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146" y="4267200"/>
                <a:ext cx="3135453" cy="654090"/>
              </a:xfrm>
              <a:prstGeom prst="rect">
                <a:avLst/>
              </a:prstGeom>
              <a:blipFill>
                <a:blip r:embed="rId4"/>
                <a:stretch>
                  <a:fillRect t="-3922" b="-39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55822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8CCD-9519-4F25-821D-B2DAD59F8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Tabela Verdade das Portas Lógicas (Cont.)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E48BE7A-BF3D-49F7-C04D-8FBA53D8A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53347"/>
            <a:ext cx="9575800" cy="5195053"/>
          </a:xfrm>
        </p:spPr>
        <p:txBody>
          <a:bodyPr/>
          <a:lstStyle/>
          <a:p>
            <a:r>
              <a:rPr lang="pt-BR" dirty="0"/>
              <a:t>Um buffer </a:t>
            </a:r>
            <a:r>
              <a:rPr lang="pt-BR" dirty="0" err="1"/>
              <a:t>tristate</a:t>
            </a:r>
            <a:r>
              <a:rPr lang="pt-BR" dirty="0"/>
              <a:t> possui três estados possíveis para a saída: alto (1), baixo (0) e flutuante (</a:t>
            </a:r>
            <a:r>
              <a:rPr lang="pt-BR" dirty="0" err="1"/>
              <a:t>Z</a:t>
            </a:r>
            <a:r>
              <a:rPr lang="pt-BR" dirty="0"/>
              <a:t>). </a:t>
            </a:r>
          </a:p>
          <a:p>
            <a:endParaRPr lang="pt-BR" dirty="0"/>
          </a:p>
          <a:p>
            <a:r>
              <a:rPr lang="pt-BR" dirty="0"/>
              <a:t>Nos esquemáticos ao lado cada buffer </a:t>
            </a:r>
            <a:r>
              <a:rPr lang="pt-BR" dirty="0" err="1"/>
              <a:t>tristate</a:t>
            </a:r>
            <a:r>
              <a:rPr lang="pt-BR" dirty="0"/>
              <a:t> tem uma entrada A, uma saída </a:t>
            </a:r>
            <a:r>
              <a:rPr lang="pt-BR" dirty="0" err="1"/>
              <a:t>Y</a:t>
            </a:r>
            <a:r>
              <a:rPr lang="pt-BR" dirty="0"/>
              <a:t> e um sinal de habilitação. A habilitação pode ser ativa em nível alto (E=1), indicada com uma conexão normal, ou ativa em nível baixo (E=0), indicada com a presença de uma bolha.</a:t>
            </a:r>
          </a:p>
          <a:p>
            <a:endParaRPr lang="pt-BR" dirty="0"/>
          </a:p>
          <a:p>
            <a:r>
              <a:rPr lang="pt-BR" dirty="0"/>
              <a:t>Quando habilitado, o buffer </a:t>
            </a:r>
            <a:r>
              <a:rPr lang="pt-BR" dirty="0" err="1"/>
              <a:t>tristate</a:t>
            </a:r>
            <a:r>
              <a:rPr lang="pt-BR" dirty="0"/>
              <a:t> atua como um buffer simples, transferindo o valor de entrada para a saída. </a:t>
            </a:r>
          </a:p>
          <a:p>
            <a:endParaRPr lang="pt-BR" dirty="0"/>
          </a:p>
          <a:p>
            <a:r>
              <a:rPr lang="pt-BR" dirty="0"/>
              <a:t>Quando desabilitado, a saída fica flutuando (</a:t>
            </a:r>
            <a:r>
              <a:rPr lang="pt-BR" dirty="0" err="1"/>
              <a:t>Z</a:t>
            </a:r>
            <a:r>
              <a:rPr lang="pt-BR" dirty="0"/>
              <a:t>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FA374-9144-4241-B96B-63C2C134CE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1" hangingPunct="1">
              <a:defRPr/>
            </a:pPr>
            <a:fld id="{8B19D7DF-598B-483B-A6D0-8553CDFAE631}" type="slidenum">
              <a:rPr lang="pt-BR" altLang="en-US" smtClean="0">
                <a:solidFill>
                  <a:srgbClr val="000000"/>
                </a:solidFill>
              </a:rPr>
              <a:pPr eaLnBrk="1" hangingPunct="1">
                <a:defRPr/>
              </a:pPr>
              <a:t>78</a:t>
            </a:fld>
            <a:endParaRPr lang="pt-BR" altLang="en-US">
              <a:solidFill>
                <a:srgbClr val="0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1DB576-5450-8E18-FDCE-A3C62616F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600" y="3744738"/>
            <a:ext cx="1905000" cy="24831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D2168C-E2C6-FA36-2A62-5F47E0F8E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340" y="1053347"/>
            <a:ext cx="2038350" cy="247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138706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60C40-87F8-F640-AA4D-FDF48DBC7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Buffers Tri-States: Exemplo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6B949-82E7-544B-A0EA-9493C31627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799" y="990600"/>
            <a:ext cx="5943589" cy="5253038"/>
          </a:xfrm>
        </p:spPr>
        <p:txBody>
          <a:bodyPr/>
          <a:lstStyle/>
          <a:p>
            <a:r>
              <a:rPr lang="pt-BR" sz="2400" dirty="0"/>
              <a:t>Imagine um barramento compartilhado conectando a CPU e a memória.</a:t>
            </a:r>
          </a:p>
          <a:p>
            <a:pPr marL="0" indent="0">
              <a:buNone/>
            </a:pPr>
            <a:endParaRPr lang="pt-BR" dirty="0"/>
          </a:p>
          <a:p>
            <a:pPr lvl="1"/>
            <a:r>
              <a:rPr lang="pt-BR" dirty="0"/>
              <a:t>A qualquer momento, apenas a CPU ou a memória podem colocar um valor no fio, não ambos simultaneamente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Podemos usar dois buffers tri-</a:t>
            </a:r>
            <a:r>
              <a:rPr lang="pt-BR" dirty="0" err="1"/>
              <a:t>states</a:t>
            </a:r>
            <a:r>
              <a:rPr lang="pt-BR" dirty="0"/>
              <a:t>: um controlado pela CPU, e o outro controlado pela memória, a fim de garantir que no máximo um esteja ativado em um dado momento.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6AE8B-916F-F749-906C-027E683EEF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1" hangingPunct="1">
              <a:defRPr/>
            </a:pPr>
            <a:fld id="{8B19D7DF-598B-483B-A6D0-8553CDFAE631}" type="slidenum">
              <a:rPr lang="pt-BR" altLang="en-US" smtClean="0">
                <a:solidFill>
                  <a:srgbClr val="000000"/>
                </a:solidFill>
              </a:rPr>
              <a:pPr eaLnBrk="1" hangingPunct="1">
                <a:defRPr/>
              </a:pPr>
              <a:t>79</a:t>
            </a:fld>
            <a:endParaRPr lang="pt-BR" altLang="en-US">
              <a:solidFill>
                <a:srgbClr val="000000"/>
              </a:solidFill>
            </a:endParaRPr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87CB264F-051E-D448-9C4C-648625239C8E}"/>
              </a:ext>
            </a:extLst>
          </p:cNvPr>
          <p:cNvSpPr/>
          <p:nvPr/>
        </p:nvSpPr>
        <p:spPr>
          <a:xfrm>
            <a:off x="6553199" y="1767899"/>
            <a:ext cx="2209800" cy="1066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pt-BR" sz="3200">
                <a:solidFill>
                  <a:srgbClr val="000000"/>
                </a:solidFill>
                <a:latin typeface="Tahoma"/>
              </a:rPr>
              <a:t>CPU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E2F723B-AE56-1B4E-A5FB-A89A2FBC8293}"/>
              </a:ext>
            </a:extLst>
          </p:cNvPr>
          <p:cNvGrpSpPr/>
          <p:nvPr/>
        </p:nvGrpSpPr>
        <p:grpSpPr>
          <a:xfrm>
            <a:off x="9372599" y="1828541"/>
            <a:ext cx="609600" cy="754636"/>
            <a:chOff x="3810000" y="2495692"/>
            <a:chExt cx="937010" cy="933308"/>
          </a:xfrm>
        </p:grpSpPr>
        <p:sp>
          <p:nvSpPr>
            <p:cNvPr id="8" name="Isosceles Triangle 6">
              <a:extLst>
                <a:ext uri="{FF2B5EF4-FFF2-40B4-BE49-F238E27FC236}">
                  <a16:creationId xmlns:a16="http://schemas.microsoft.com/office/drawing/2014/main" id="{381135EB-F063-EE4A-B19B-3FCC0AA26ACC}"/>
                </a:ext>
              </a:extLst>
            </p:cNvPr>
            <p:cNvSpPr/>
            <p:nvPr/>
          </p:nvSpPr>
          <p:spPr>
            <a:xfrm rot="5400000">
              <a:off x="3935605" y="2617595"/>
              <a:ext cx="685800" cy="937010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pt-BR">
                <a:solidFill>
                  <a:srgbClr val="000000"/>
                </a:solidFill>
                <a:latin typeface="Tahoma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3E70235-44B5-B44E-A981-86F420A0208E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4278505" y="2495692"/>
              <a:ext cx="2" cy="41895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257DD80-F1D8-0F45-9DA5-35BEB49D0F45}"/>
              </a:ext>
            </a:extLst>
          </p:cNvPr>
          <p:cNvGrpSpPr/>
          <p:nvPr/>
        </p:nvGrpSpPr>
        <p:grpSpPr>
          <a:xfrm>
            <a:off x="9363074" y="4328157"/>
            <a:ext cx="609600" cy="754636"/>
            <a:chOff x="3810000" y="2495692"/>
            <a:chExt cx="937010" cy="933308"/>
          </a:xfrm>
        </p:grpSpPr>
        <p:sp>
          <p:nvSpPr>
            <p:cNvPr id="11" name="Isosceles Triangle 15">
              <a:extLst>
                <a:ext uri="{FF2B5EF4-FFF2-40B4-BE49-F238E27FC236}">
                  <a16:creationId xmlns:a16="http://schemas.microsoft.com/office/drawing/2014/main" id="{737C7054-9C19-8540-AC7F-288E3A26F2C2}"/>
                </a:ext>
              </a:extLst>
            </p:cNvPr>
            <p:cNvSpPr/>
            <p:nvPr/>
          </p:nvSpPr>
          <p:spPr>
            <a:xfrm rot="5400000">
              <a:off x="3935605" y="2617595"/>
              <a:ext cx="685800" cy="937010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pt-BR">
                <a:solidFill>
                  <a:srgbClr val="000000"/>
                </a:solidFill>
                <a:latin typeface="Tahoma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D17ED09-D61D-F744-BBBD-9FB31E42EE5F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4278505" y="2495692"/>
              <a:ext cx="2" cy="41895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Rectangle: Rounded Corners 19">
            <a:extLst>
              <a:ext uri="{FF2B5EF4-FFF2-40B4-BE49-F238E27FC236}">
                <a16:creationId xmlns:a16="http://schemas.microsoft.com/office/drawing/2014/main" id="{9C7B4B27-8ABB-4F48-B004-0677AD7A0CE4}"/>
              </a:ext>
            </a:extLst>
          </p:cNvPr>
          <p:cNvSpPr/>
          <p:nvPr/>
        </p:nvSpPr>
        <p:spPr>
          <a:xfrm>
            <a:off x="6553199" y="4267200"/>
            <a:ext cx="2209800" cy="1066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pt-BR" sz="3200">
                <a:solidFill>
                  <a:srgbClr val="000000"/>
                </a:solidFill>
                <a:latin typeface="Tahoma"/>
              </a:rPr>
              <a:t>Memória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6079E31-5306-A144-BE53-AE6EC5080FF9}"/>
              </a:ext>
            </a:extLst>
          </p:cNvPr>
          <p:cNvCxnSpPr>
            <a:cxnSpLocks/>
          </p:cNvCxnSpPr>
          <p:nvPr/>
        </p:nvCxnSpPr>
        <p:spPr>
          <a:xfrm>
            <a:off x="10515599" y="1767838"/>
            <a:ext cx="0" cy="3493704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4CD2D6-ADE4-D648-A717-4CCD428B97FF}"/>
              </a:ext>
            </a:extLst>
          </p:cNvPr>
          <p:cNvCxnSpPr>
            <a:stCxn id="8" idx="3"/>
            <a:endCxn id="6" idx="3"/>
          </p:cNvCxnSpPr>
          <p:nvPr/>
        </p:nvCxnSpPr>
        <p:spPr>
          <a:xfrm flipH="1" flipV="1">
            <a:off x="8763000" y="2301299"/>
            <a:ext cx="609601" cy="462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25B2E71-BB42-854D-8279-66EA6DEA537D}"/>
              </a:ext>
            </a:extLst>
          </p:cNvPr>
          <p:cNvCxnSpPr/>
          <p:nvPr/>
        </p:nvCxnSpPr>
        <p:spPr>
          <a:xfrm flipH="1" flipV="1">
            <a:off x="8743950" y="4803884"/>
            <a:ext cx="609601" cy="462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4131008-92FB-C344-B5E2-D48B87D98CCB}"/>
              </a:ext>
            </a:extLst>
          </p:cNvPr>
          <p:cNvCxnSpPr>
            <a:cxnSpLocks/>
          </p:cNvCxnSpPr>
          <p:nvPr/>
        </p:nvCxnSpPr>
        <p:spPr>
          <a:xfrm flipH="1">
            <a:off x="9982201" y="2301299"/>
            <a:ext cx="5333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E8A1920-E9C8-534F-A93A-E796C939B0F7}"/>
              </a:ext>
            </a:extLst>
          </p:cNvPr>
          <p:cNvCxnSpPr>
            <a:cxnSpLocks/>
          </p:cNvCxnSpPr>
          <p:nvPr/>
        </p:nvCxnSpPr>
        <p:spPr>
          <a:xfrm flipH="1">
            <a:off x="9972676" y="4808570"/>
            <a:ext cx="5333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0D10577-06D7-064B-A2C0-45AFD9C54458}"/>
              </a:ext>
            </a:extLst>
          </p:cNvPr>
          <p:cNvSpPr txBox="1"/>
          <p:nvPr/>
        </p:nvSpPr>
        <p:spPr>
          <a:xfrm>
            <a:off x="8883019" y="3967203"/>
            <a:ext cx="1632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1600" b="1">
                <a:solidFill>
                  <a:srgbClr val="C00000"/>
                </a:solidFill>
              </a:rPr>
              <a:t>BloqueiaMem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0B1A91-E48F-BB49-874B-03F76B635E31}"/>
              </a:ext>
            </a:extLst>
          </p:cNvPr>
          <p:cNvSpPr txBox="1"/>
          <p:nvPr/>
        </p:nvSpPr>
        <p:spPr>
          <a:xfrm>
            <a:off x="8839200" y="1457463"/>
            <a:ext cx="1661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1600" b="1">
                <a:solidFill>
                  <a:srgbClr val="C00000"/>
                </a:solidFill>
              </a:rPr>
              <a:t>BloqueiaCPU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972EEF-31D2-DB41-B821-6B757E71B790}"/>
              </a:ext>
            </a:extLst>
          </p:cNvPr>
          <p:cNvSpPr txBox="1"/>
          <p:nvPr/>
        </p:nvSpPr>
        <p:spPr>
          <a:xfrm>
            <a:off x="10439400" y="4922988"/>
            <a:ext cx="1632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b="1">
                <a:solidFill>
                  <a:srgbClr val="0000FF"/>
                </a:solidFill>
              </a:rPr>
              <a:t>Barramento</a:t>
            </a:r>
          </a:p>
        </p:txBody>
      </p:sp>
    </p:spTree>
    <p:extLst>
      <p:ext uri="{BB962C8B-B14F-4D97-AF65-F5344CB8AC3E}">
        <p14:creationId xmlns:p14="http://schemas.microsoft.com/office/powerpoint/2010/main" val="291005451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18129"/>
          </a:xfrm>
        </p:spPr>
        <p:txBody>
          <a:bodyPr/>
          <a:lstStyle/>
          <a:p>
            <a:r>
              <a:rPr lang="pt-BR" altLang="en-US" dirty="0">
                <a:ea typeface="ＭＳ Ｐゴシック" panose="020B0600070205080204" pitchFamily="34" charset="-128"/>
              </a:rPr>
              <a:t>Organização de um Computador de Propósito Geral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7528"/>
            <a:ext cx="11480800" cy="2554837"/>
          </a:xfrm>
        </p:spPr>
        <p:txBody>
          <a:bodyPr/>
          <a:lstStyle/>
          <a:p>
            <a:r>
              <a:rPr lang="pt-BR" dirty="0"/>
              <a:t>Um computador de propósito geral possui quatro componentes principais.</a:t>
            </a:r>
          </a:p>
          <a:p>
            <a:pPr lvl="1"/>
            <a:r>
              <a:rPr lang="pt-BR" sz="2400" dirty="0">
                <a:solidFill>
                  <a:srgbClr val="0000FF"/>
                </a:solidFill>
              </a:rPr>
              <a:t>Unidade de Computação (CPU): </a:t>
            </a:r>
            <a:r>
              <a:rPr lang="pt-BR" sz="2400" dirty="0"/>
              <a:t>para processamento dos programas.</a:t>
            </a:r>
            <a:r>
              <a:rPr lang="pt-BR" sz="2400" dirty="0">
                <a:solidFill>
                  <a:srgbClr val="0000FF"/>
                </a:solidFill>
              </a:rPr>
              <a:t> </a:t>
            </a:r>
          </a:p>
          <a:p>
            <a:pPr lvl="1"/>
            <a:r>
              <a:rPr lang="pt-BR" sz="2400" dirty="0">
                <a:solidFill>
                  <a:srgbClr val="0000FF"/>
                </a:solidFill>
              </a:rPr>
              <a:t>Barramentos: </a:t>
            </a:r>
            <a:r>
              <a:rPr lang="pt-BR" sz="2400" dirty="0"/>
              <a:t>para comunicação entre as unidades.</a:t>
            </a:r>
          </a:p>
          <a:p>
            <a:pPr lvl="1"/>
            <a:r>
              <a:rPr lang="pt-BR" sz="2400" dirty="0">
                <a:solidFill>
                  <a:srgbClr val="0000FF"/>
                </a:solidFill>
              </a:rPr>
              <a:t>Unidade de Memória: </a:t>
            </a:r>
            <a:r>
              <a:rPr lang="pt-BR" sz="2400" dirty="0"/>
              <a:t>para armazenamento dos programas.</a:t>
            </a:r>
          </a:p>
          <a:p>
            <a:pPr lvl="1"/>
            <a:r>
              <a:rPr lang="pt-BR" sz="2400" dirty="0">
                <a:solidFill>
                  <a:srgbClr val="0000FF"/>
                </a:solidFill>
              </a:rPr>
              <a:t>Periféricos:  </a:t>
            </a:r>
            <a:r>
              <a:rPr lang="pt-BR" sz="2400" dirty="0"/>
              <a:t>para entrada e saída (</a:t>
            </a:r>
            <a:r>
              <a:rPr lang="pt-BR" sz="2400" dirty="0" err="1"/>
              <a:t>I</a:t>
            </a:r>
            <a:r>
              <a:rPr lang="pt-BR" sz="2400" dirty="0"/>
              <a:t>/O) de dados.</a:t>
            </a:r>
          </a:p>
          <a:p>
            <a:pPr marL="344487" lvl="1" indent="0">
              <a:buNone/>
            </a:pPr>
            <a:endParaRPr lang="pt-BR" dirty="0">
              <a:solidFill>
                <a:srgbClr val="0000FF"/>
              </a:solidFill>
            </a:endParaRPr>
          </a:p>
          <a:p>
            <a:endParaRPr lang="pt-BR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8E574D81-B5DE-384D-B24B-566C679AE608}" type="slidenum">
              <a:rPr lang="pt-BR" smtClean="0">
                <a:solidFill>
                  <a:srgbClr val="000000"/>
                </a:solidFill>
                <a:latin typeface="Garamond" charset="0"/>
                <a:ea typeface="+mn-ea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8</a:t>
            </a:fld>
            <a:endParaRPr lang="pt-BR" dirty="0">
              <a:solidFill>
                <a:srgbClr val="000000"/>
              </a:solidFill>
              <a:latin typeface="Garamond" charset="0"/>
              <a:ea typeface="+mn-ea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8A9C95-FA7B-3941-8217-3FF89C7EB236}"/>
              </a:ext>
            </a:extLst>
          </p:cNvPr>
          <p:cNvSpPr/>
          <p:nvPr/>
        </p:nvSpPr>
        <p:spPr>
          <a:xfrm>
            <a:off x="4648200" y="4759404"/>
            <a:ext cx="71093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dirty="0">
                <a:solidFill>
                  <a:srgbClr val="000000"/>
                </a:solidFill>
                <a:latin typeface="Tahoma"/>
                <a:ea typeface="+mn-ea"/>
              </a:rPr>
              <a:t>Burks, Goldstein, von Neumann, “</a:t>
            </a:r>
            <a:r>
              <a:rPr lang="en-US" sz="2200" dirty="0">
                <a:solidFill>
                  <a:srgbClr val="0000FF"/>
                </a:solidFill>
                <a:latin typeface="Tahoma"/>
                <a:ea typeface="+mn-ea"/>
              </a:rPr>
              <a:t>Preliminary discussion of the logical design of an electronic computing instrument</a:t>
            </a:r>
            <a:r>
              <a:rPr lang="en-US" sz="2200" dirty="0">
                <a:solidFill>
                  <a:srgbClr val="000000"/>
                </a:solidFill>
                <a:latin typeface="Tahoma"/>
                <a:ea typeface="+mn-ea"/>
              </a:rPr>
              <a:t>,” 1946.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BAD96A-97F9-664C-A661-2CABCA501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886200"/>
            <a:ext cx="3211936" cy="255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612421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FA9A0-22F4-42FF-9AF4-924231609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1066800"/>
          </a:xfrm>
        </p:spPr>
        <p:txBody>
          <a:bodyPr/>
          <a:lstStyle/>
          <a:p>
            <a:r>
              <a:rPr lang="pt-BR" dirty="0"/>
              <a:t>Porta de Transmissão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B7BDF-223C-4558-9E07-43D238FD1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99775"/>
            <a:ext cx="8382000" cy="5359629"/>
          </a:xfrm>
        </p:spPr>
        <p:txBody>
          <a:bodyPr/>
          <a:lstStyle/>
          <a:p>
            <a:r>
              <a:rPr lang="pt-BR" dirty="0"/>
              <a:t>Às vezes, é necessário uma chave que possa passar bem tanto 0 quanto 1.  Tal chave pode ser projetada combinando dois transístores, um </a:t>
            </a:r>
            <a:r>
              <a:rPr lang="pt-BR" dirty="0" err="1"/>
              <a:t>nMOS</a:t>
            </a:r>
            <a:r>
              <a:rPr lang="pt-BR" dirty="0"/>
              <a:t> e um </a:t>
            </a:r>
            <a:r>
              <a:rPr lang="pt-BR" dirty="0" err="1"/>
              <a:t>pMOS</a:t>
            </a:r>
            <a:r>
              <a:rPr lang="pt-BR" dirty="0"/>
              <a:t>.</a:t>
            </a:r>
          </a:p>
          <a:p>
            <a:pPr lvl="1"/>
            <a:r>
              <a:rPr lang="pt-BR" dirty="0"/>
              <a:t>Lembre-se: transistores </a:t>
            </a:r>
            <a:r>
              <a:rPr lang="pt-BR" dirty="0" err="1"/>
              <a:t>nMOS</a:t>
            </a:r>
            <a:r>
              <a:rPr lang="pt-BR" dirty="0"/>
              <a:t> são bons para passar 0 e os </a:t>
            </a:r>
            <a:r>
              <a:rPr lang="pt-BR" dirty="0" err="1"/>
              <a:t>pMOS</a:t>
            </a:r>
            <a:r>
              <a:rPr lang="pt-BR" dirty="0"/>
              <a:t> são bons para passar 1. </a:t>
            </a:r>
          </a:p>
          <a:p>
            <a:endParaRPr lang="pt-BR" dirty="0"/>
          </a:p>
          <a:p>
            <a:r>
              <a:rPr lang="pt-BR" dirty="0"/>
              <a:t>O esquemático ao lado ilustra esse circuito, chamado de porta de transmissão. Trata-se de uma chave bidirecional, isto é, que não tem entrada ou saída preferencial. </a:t>
            </a:r>
          </a:p>
          <a:p>
            <a:pPr lvl="1"/>
            <a:r>
              <a:rPr lang="pt-BR" dirty="0"/>
              <a:t>Quando o sinal de controle EN=0, ambos os transístores estão desligados: A e </a:t>
            </a:r>
            <a:r>
              <a:rPr lang="pt-BR" dirty="0" err="1"/>
              <a:t>B</a:t>
            </a:r>
            <a:r>
              <a:rPr lang="pt-BR" dirty="0"/>
              <a:t> não estão conectados. </a:t>
            </a:r>
          </a:p>
          <a:p>
            <a:pPr lvl="1"/>
            <a:r>
              <a:rPr lang="pt-BR" dirty="0"/>
              <a:t>Quando EN = 1, a porta de transmissão está ligada, e qualquer valor lógico pode fluir entre A e B.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596D9-5747-44CB-960E-C345325B17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B19D7DF-598B-483B-A6D0-8553CDFAE631}" type="slidenum">
              <a:rPr lang="pt-BR" altLang="en-US" smtClean="0"/>
              <a:pPr>
                <a:defRPr/>
              </a:pPr>
              <a:t>80</a:t>
            </a:fld>
            <a:endParaRPr lang="pt-BR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D5FC7E-E0E4-21A7-C4F0-D6C11D59B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1936519"/>
            <a:ext cx="2362200" cy="298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4040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FA9A0-22F4-42FF-9AF4-924231609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Portas Lógicas Maiores (Múltiplas Entradas)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B7BDF-223C-4558-9E07-43D238FD1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143000"/>
            <a:ext cx="11480800" cy="4876800"/>
          </a:xfrm>
        </p:spPr>
        <p:txBody>
          <a:bodyPr/>
          <a:lstStyle/>
          <a:p>
            <a:r>
              <a:rPr lang="pt-BR" dirty="0"/>
              <a:t>As portas lógicas podem ser estendidas para terem mais que 2 entradas</a:t>
            </a:r>
          </a:p>
          <a:p>
            <a:pPr lvl="1"/>
            <a:r>
              <a:rPr lang="pt-BR" dirty="0"/>
              <a:t>Exemplo: 3-input AND, 10-input OR.</a:t>
            </a:r>
          </a:p>
          <a:p>
            <a:r>
              <a:rPr lang="pt-BR" dirty="0"/>
              <a:t>A lógica implementada é análoga:</a:t>
            </a:r>
          </a:p>
          <a:p>
            <a:pPr lvl="1"/>
            <a:r>
              <a:rPr lang="pt-BR" sz="2400" dirty="0"/>
              <a:t>Portas AND tem saída 1 somente quando todas as entradas estão em 1.</a:t>
            </a:r>
          </a:p>
          <a:p>
            <a:pPr lvl="1"/>
            <a:r>
              <a:rPr lang="pt-BR" sz="2400" dirty="0"/>
              <a:t>Portas NAND tem saída 0 somente quando todas as entradas estão em 1.</a:t>
            </a:r>
          </a:p>
          <a:p>
            <a:pPr lvl="1"/>
            <a:r>
              <a:rPr lang="pt-BR" sz="2400" dirty="0"/>
              <a:t>Portas OR tem saída 0 somente quando todas as entradas estiverem em 0.</a:t>
            </a:r>
          </a:p>
          <a:p>
            <a:pPr lvl="1"/>
            <a:r>
              <a:rPr lang="pt-BR" sz="2400" dirty="0"/>
              <a:t>Portas NOR tem saída 1 somente quando todas as entradas estiverem em 0.</a:t>
            </a:r>
          </a:p>
          <a:p>
            <a:pPr lvl="1"/>
            <a:r>
              <a:rPr lang="pt-BR" sz="2400" dirty="0"/>
              <a:t>Portas XOR tem saída 1 quando há um número impar de 1s nas entradas</a:t>
            </a:r>
          </a:p>
          <a:p>
            <a:pPr lvl="1"/>
            <a:r>
              <a:rPr lang="pt-BR" sz="2400" dirty="0"/>
              <a:t>Portas XNOR tem saída 0 quando há um número impar de 1s nas entradas.</a:t>
            </a:r>
          </a:p>
          <a:p>
            <a:pPr lvl="1"/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596D9-5747-44CB-960E-C345325B17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1" hangingPunct="1">
              <a:defRPr/>
            </a:pPr>
            <a:fld id="{8B19D7DF-598B-483B-A6D0-8553CDFAE631}" type="slidenum">
              <a:rPr lang="pt-BR" altLang="en-US" smtClean="0">
                <a:solidFill>
                  <a:srgbClr val="000000"/>
                </a:solidFill>
              </a:rPr>
              <a:pPr eaLnBrk="1" hangingPunct="1">
                <a:defRPr/>
              </a:pPr>
              <a:t>81</a:t>
            </a:fld>
            <a:endParaRPr lang="pt-B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307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541A-6E50-4E10-9A0D-0173EADF0A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pt-BR" dirty="0"/>
              <a:t>Técnica para Projetar Circuitos Lógicos </a:t>
            </a:r>
            <a:r>
              <a:rPr lang="pt-BR" dirty="0" err="1"/>
              <a:t>Combinacionais</a:t>
            </a:r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84C4D2-BDDB-4D95-ABCE-83F2DFEC20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sz="3600" u="sng" dirty="0">
                <a:latin typeface="+mj-lt"/>
              </a:rPr>
              <a:t>Uma Revisão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96F28-B373-4613-A3E5-37E376E1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hangingPunct="1">
              <a:defRPr/>
            </a:pPr>
            <a:fld id="{5BEF67B4-941F-4736-A122-66E8AE1B4197}" type="slidenum">
              <a:rPr lang="pt-BR" altLang="en-US" smtClean="0">
                <a:solidFill>
                  <a:srgbClr val="000000"/>
                </a:solidFill>
                <a:cs typeface="Arial" panose="020B0604020202020204" pitchFamily="34" charset="0"/>
              </a:rPr>
              <a:pPr eaLnBrk="1" hangingPunct="1">
                <a:defRPr/>
              </a:pPr>
              <a:t>82</a:t>
            </a:fld>
            <a:endParaRPr lang="pt-BR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575772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38B58-EC38-4313-B19B-FC115A1BB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62000"/>
          </a:xfrm>
        </p:spPr>
        <p:txBody>
          <a:bodyPr/>
          <a:lstStyle/>
          <a:p>
            <a:r>
              <a:rPr lang="pt-BR" dirty="0"/>
              <a:t>Tipos de Circuitos Digitais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16F87-EFE7-468A-9A47-B683B5662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219200"/>
            <a:ext cx="11252200" cy="5257800"/>
          </a:xfrm>
        </p:spPr>
        <p:txBody>
          <a:bodyPr/>
          <a:lstStyle/>
          <a:p>
            <a:r>
              <a:rPr lang="pt-BR" b="1" dirty="0">
                <a:solidFill>
                  <a:srgbClr val="0000FF"/>
                </a:solidFill>
              </a:rPr>
              <a:t>Circuitos digitais </a:t>
            </a:r>
            <a:r>
              <a:rPr lang="pt-BR" b="1" dirty="0" err="1">
                <a:solidFill>
                  <a:srgbClr val="0000FF"/>
                </a:solidFill>
              </a:rPr>
              <a:t>Combinacionais</a:t>
            </a:r>
            <a:r>
              <a:rPr lang="pt-BR" b="1" dirty="0">
                <a:solidFill>
                  <a:srgbClr val="0000FF"/>
                </a:solidFill>
              </a:rPr>
              <a:t>.</a:t>
            </a:r>
          </a:p>
          <a:p>
            <a:pPr lvl="1"/>
            <a:r>
              <a:rPr lang="pt-BR" dirty="0"/>
              <a:t>Sem elementos de memória.</a:t>
            </a:r>
          </a:p>
          <a:p>
            <a:pPr lvl="1"/>
            <a:r>
              <a:rPr lang="pt-BR" dirty="0"/>
              <a:t>Saídas dependem estritamente da combinação dos valores vigentes nas entradas.</a:t>
            </a:r>
          </a:p>
          <a:p>
            <a:pPr marL="344487" lvl="1" indent="0">
              <a:buNone/>
            </a:pPr>
            <a:endParaRPr lang="pt-BR" dirty="0"/>
          </a:p>
          <a:p>
            <a:r>
              <a:rPr lang="pt-BR" b="1" dirty="0">
                <a:solidFill>
                  <a:srgbClr val="00B050"/>
                </a:solidFill>
              </a:rPr>
              <a:t>Circuitos digitais Sequenciais.</a:t>
            </a:r>
          </a:p>
          <a:p>
            <a:pPr lvl="1"/>
            <a:r>
              <a:rPr lang="pt-BR" dirty="0"/>
              <a:t>Possuem elementos de memória.</a:t>
            </a:r>
          </a:p>
          <a:p>
            <a:pPr lvl="1"/>
            <a:r>
              <a:rPr lang="pt-BR" dirty="0"/>
              <a:t>Saídas são determinadas por valores </a:t>
            </a:r>
            <a:r>
              <a:rPr lang="pt-BR" dirty="0">
                <a:solidFill>
                  <a:srgbClr val="C00000"/>
                </a:solidFill>
              </a:rPr>
              <a:t>históricos</a:t>
            </a:r>
            <a:r>
              <a:rPr lang="pt-BR" dirty="0"/>
              <a:t> e valores </a:t>
            </a:r>
            <a:r>
              <a:rPr lang="pt-BR" dirty="0">
                <a:solidFill>
                  <a:srgbClr val="C00000"/>
                </a:solidFill>
              </a:rPr>
              <a:t>vigentes</a:t>
            </a:r>
            <a:r>
              <a:rPr lang="pt-BR" dirty="0"/>
              <a:t> aplicados nas entradas.</a:t>
            </a:r>
          </a:p>
          <a:p>
            <a:pPr lvl="1"/>
            <a:endParaRPr lang="pt-BR" dirty="0"/>
          </a:p>
          <a:p>
            <a:r>
              <a:rPr lang="pt-BR" dirty="0"/>
              <a:t>Revisaremos primeiro como projetar e analisar circuitos combinacionais. 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9DBCA-5AD8-4BB4-93D3-EFA0C6A29D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1" hangingPunct="1">
              <a:defRPr/>
            </a:pPr>
            <a:fld id="{F4A640EF-F0E2-4E49-9455-7E266BCEBB78}" type="slidenum">
              <a:rPr lang="pt-BR" altLang="en-US" smtClean="0">
                <a:solidFill>
                  <a:srgbClr val="000000"/>
                </a:solidFill>
                <a:cs typeface="Arial" panose="020B0604020202020204" pitchFamily="34" charset="0"/>
              </a:rPr>
              <a:pPr eaLnBrk="1" hangingPunct="1">
                <a:defRPr/>
              </a:pPr>
              <a:t>83</a:t>
            </a:fld>
            <a:endParaRPr lang="pt-BR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8805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23605-54EB-410C-BFB2-4C9021B67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69525"/>
          </a:xfrm>
        </p:spPr>
        <p:txBody>
          <a:bodyPr/>
          <a:lstStyle/>
          <a:p>
            <a:r>
              <a:rPr lang="pt-BR" dirty="0"/>
              <a:t>Circuitos </a:t>
            </a:r>
            <a:r>
              <a:rPr lang="pt-BR" dirty="0" err="1"/>
              <a:t>Combinacionais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3D4AF-7D5F-43A1-A9CF-EDB0F645D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28800"/>
            <a:ext cx="11480800" cy="4572000"/>
          </a:xfrm>
        </p:spPr>
        <p:txBody>
          <a:bodyPr/>
          <a:lstStyle/>
          <a:p>
            <a:pPr eaLnBrk="1" hangingPunct="1"/>
            <a:r>
              <a:rPr lang="pt-BR" dirty="0"/>
              <a:t>Nesses circuitos, as saídas (output) dependem estritamente da combinação dos valores vigentes nas entradas (inputs).</a:t>
            </a:r>
            <a:endParaRPr lang="pt-BR" i="1" dirty="0">
              <a:solidFill>
                <a:srgbClr val="0000FF"/>
              </a:solidFill>
            </a:endParaRPr>
          </a:p>
          <a:p>
            <a:pPr eaLnBrk="1" hangingPunct="1"/>
            <a:r>
              <a:rPr lang="pt-BR" dirty="0"/>
              <a:t>O projeto de circuitos </a:t>
            </a:r>
            <a:r>
              <a:rPr lang="pt-BR" dirty="0" err="1"/>
              <a:t>Combinacionais</a:t>
            </a:r>
            <a:r>
              <a:rPr lang="pt-BR" dirty="0"/>
              <a:t> demanda:</a:t>
            </a:r>
          </a:p>
          <a:p>
            <a:pPr lvl="1" eaLnBrk="1" hangingPunct="1"/>
            <a:r>
              <a:rPr lang="pt-BR" i="1" dirty="0">
                <a:solidFill>
                  <a:srgbClr val="0000FF"/>
                </a:solidFill>
              </a:rPr>
              <a:t>Especificação funcional:</a:t>
            </a:r>
            <a:r>
              <a:rPr lang="pt-BR" dirty="0">
                <a:solidFill>
                  <a:srgbClr val="0000FF"/>
                </a:solidFill>
              </a:rPr>
              <a:t> </a:t>
            </a:r>
            <a:r>
              <a:rPr lang="pt-BR" dirty="0"/>
              <a:t>descreve a relação lógica entre entradas e as saídas.</a:t>
            </a:r>
          </a:p>
          <a:p>
            <a:pPr lvl="1" eaLnBrk="1" hangingPunct="1"/>
            <a:r>
              <a:rPr lang="pt-BR" i="1" dirty="0">
                <a:solidFill>
                  <a:srgbClr val="FF0000"/>
                </a:solidFill>
              </a:rPr>
              <a:t>Especificação temporal: </a:t>
            </a:r>
            <a:r>
              <a:rPr lang="pt-BR" dirty="0"/>
              <a:t>A especificação de temporização de um circuito </a:t>
            </a:r>
            <a:r>
              <a:rPr lang="pt-BR" dirty="0" err="1"/>
              <a:t>combinacional</a:t>
            </a:r>
            <a:r>
              <a:rPr lang="pt-BR" dirty="0"/>
              <a:t> consiste em limites inferior e superior para o atraso transcorrido entre mudanças nas entradas e a resposta nas saídas.</a:t>
            </a:r>
          </a:p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19B40-4C8F-4E68-AAFE-81C4AB86E9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1" hangingPunct="1">
              <a:defRPr/>
            </a:pPr>
            <a:fld id="{F4A640EF-F0E2-4E49-9455-7E266BCEBB78}" type="slidenum">
              <a:rPr lang="pt-BR" altLang="en-US" smtClean="0">
                <a:solidFill>
                  <a:srgbClr val="000000"/>
                </a:solidFill>
                <a:cs typeface="Arial" panose="020B0604020202020204" pitchFamily="34" charset="0"/>
              </a:rPr>
              <a:pPr eaLnBrk="1" hangingPunct="1">
                <a:defRPr/>
              </a:pPr>
              <a:t>84</a:t>
            </a:fld>
            <a:endParaRPr lang="pt-BR" altLang="en-US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7CF2AB-0465-4EA9-BAAA-3A5824376A83}"/>
              </a:ext>
            </a:extLst>
          </p:cNvPr>
          <p:cNvSpPr/>
          <p:nvPr/>
        </p:nvSpPr>
        <p:spPr>
          <a:xfrm>
            <a:off x="304801" y="1035212"/>
            <a:ext cx="11480800" cy="646331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b="1" dirty="0">
                <a:solidFill>
                  <a:srgbClr val="FFFFFF"/>
                </a:solidFill>
                <a:latin typeface="Tahoma"/>
              </a:rPr>
              <a:t>Muitos dos componentes importantes da microarquitetura de um computador são Circuitos </a:t>
            </a:r>
            <a:r>
              <a:rPr lang="pt-BR" b="1" dirty="0" err="1">
                <a:solidFill>
                  <a:srgbClr val="FFFFFF"/>
                </a:solidFill>
                <a:latin typeface="Tahoma"/>
              </a:rPr>
              <a:t>Combinacionais</a:t>
            </a:r>
            <a:r>
              <a:rPr lang="pt-BR" b="1" dirty="0">
                <a:solidFill>
                  <a:srgbClr val="FFFFFF"/>
                </a:solidFill>
                <a:latin typeface="Tahoma"/>
              </a:rPr>
              <a:t>!</a:t>
            </a:r>
          </a:p>
        </p:txBody>
      </p:sp>
      <p:graphicFrame>
        <p:nvGraphicFramePr>
          <p:cNvPr id="9" name="Object 1">
            <a:extLst>
              <a:ext uri="{FF2B5EF4-FFF2-40B4-BE49-F238E27FC236}">
                <a16:creationId xmlns:a16="http://schemas.microsoft.com/office/drawing/2014/main" id="{BC07CDB3-9BE6-624F-993C-5075D2E06719}"/>
              </a:ext>
            </a:extLst>
          </p:cNvPr>
          <p:cNvGraphicFramePr>
            <a:graphicFrameLocks noGrp="1"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69309314"/>
              </p:ext>
            </p:extLst>
          </p:nvPr>
        </p:nvGraphicFramePr>
        <p:xfrm>
          <a:off x="3276600" y="4800600"/>
          <a:ext cx="4863617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889862" imgH="503760" progId="Visio.Drawing.6">
                  <p:embed/>
                </p:oleObj>
              </mc:Choice>
              <mc:Fallback>
                <p:oleObj name="VISIO" r:id="rId3" imgW="1889862" imgH="503760" progId="Visio.Drawing.6">
                  <p:embed/>
                  <p:pic>
                    <p:nvPicPr>
                      <p:cNvPr id="5" name="Object 1">
                        <a:extLst>
                          <a:ext uri="{FF2B5EF4-FFF2-40B4-BE49-F238E27FC236}">
                            <a16:creationId xmlns:a16="http://schemas.microsoft.com/office/drawing/2014/main" id="{398CE1CD-187D-4492-9EA5-5723DC0FDCE2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4800600"/>
                        <a:ext cx="4863617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03929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23605-54EB-410C-BFB2-4C9021B67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69525"/>
          </a:xfrm>
        </p:spPr>
        <p:txBody>
          <a:bodyPr/>
          <a:lstStyle/>
          <a:p>
            <a:r>
              <a:rPr lang="pt-BR" dirty="0"/>
              <a:t>Exemplo Simples de Circuito </a:t>
            </a:r>
            <a:r>
              <a:rPr lang="pt-BR" dirty="0" err="1"/>
              <a:t>Combinacional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19B40-4C8F-4E68-AAFE-81C4AB86E9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1" hangingPunct="1">
              <a:defRPr/>
            </a:pPr>
            <a:fld id="{F4A640EF-F0E2-4E49-9455-7E266BCEBB78}" type="slidenum">
              <a:rPr lang="pt-BR" altLang="en-US" smtClean="0">
                <a:solidFill>
                  <a:srgbClr val="000000"/>
                </a:solidFill>
                <a:cs typeface="Arial" panose="020B0604020202020204" pitchFamily="34" charset="0"/>
              </a:rPr>
              <a:pPr eaLnBrk="1" hangingPunct="1">
                <a:defRPr/>
              </a:pPr>
              <a:t>85</a:t>
            </a:fld>
            <a:endParaRPr lang="pt-BR" altLang="en-US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1B823F-562D-3E47-43C9-537950D15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267" y="1756427"/>
            <a:ext cx="2527300" cy="1574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2F4C68-CB81-4291-3893-4559C60E5710}"/>
              </a:ext>
            </a:extLst>
          </p:cNvPr>
          <p:cNvSpPr txBox="1"/>
          <p:nvPr/>
        </p:nvSpPr>
        <p:spPr>
          <a:xfrm>
            <a:off x="3733800" y="1262271"/>
            <a:ext cx="3507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Especificação Funcional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4DA64F1-C7F7-C964-4A21-002A8899B3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7" b="36283"/>
          <a:stretch/>
        </p:blipFill>
        <p:spPr>
          <a:xfrm>
            <a:off x="1447800" y="3429000"/>
            <a:ext cx="2675467" cy="8966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79CBD6-F908-494C-538C-270B25637AEA}"/>
              </a:ext>
            </a:extLst>
          </p:cNvPr>
          <p:cNvSpPr txBox="1"/>
          <p:nvPr/>
        </p:nvSpPr>
        <p:spPr>
          <a:xfrm>
            <a:off x="1427747" y="4325654"/>
            <a:ext cx="2547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Implementação 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29A344-0863-0E10-AAF7-EA4E75E8B0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500"/>
          <a:stretch/>
        </p:blipFill>
        <p:spPr>
          <a:xfrm>
            <a:off x="6423708" y="3276600"/>
            <a:ext cx="3639044" cy="103130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3EED8F4-3B5D-9BC0-A8E5-C016276D3F89}"/>
              </a:ext>
            </a:extLst>
          </p:cNvPr>
          <p:cNvSpPr txBox="1"/>
          <p:nvPr/>
        </p:nvSpPr>
        <p:spPr>
          <a:xfrm>
            <a:off x="6943017" y="4325654"/>
            <a:ext cx="2547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Implementação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4F0F99-A8DF-98B9-4297-72C8910446DF}"/>
              </a:ext>
            </a:extLst>
          </p:cNvPr>
          <p:cNvSpPr txBox="1"/>
          <p:nvPr/>
        </p:nvSpPr>
        <p:spPr>
          <a:xfrm>
            <a:off x="304800" y="5204562"/>
            <a:ext cx="114808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Em geral há muitas implementações possíveis para uma mesma função. Você escolhe de acordo com os blocos de construção à sua disposição e as restrições de design. Essas restrições geralmente incluem área, velocidade, potência e tempo de design.</a:t>
            </a:r>
          </a:p>
        </p:txBody>
      </p:sp>
    </p:spTree>
    <p:extLst>
      <p:ext uri="{BB962C8B-B14F-4D97-AF65-F5344CB8AC3E}">
        <p14:creationId xmlns:p14="http://schemas.microsoft.com/office/powerpoint/2010/main" val="2442872135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541A-6E50-4E10-9A0D-0173EADF0A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800" y="1143000"/>
            <a:ext cx="10566400" cy="1752600"/>
          </a:xfrm>
        </p:spPr>
        <p:txBody>
          <a:bodyPr/>
          <a:lstStyle/>
          <a:p>
            <a:pPr algn="ctr"/>
            <a:r>
              <a:rPr lang="pt-BR" dirty="0"/>
              <a:t>Álgebra Booleana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84C4D2-BDDB-4D95-ABCE-83F2DFEC20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sz="3600" u="sng" dirty="0">
                <a:latin typeface="+mj-lt"/>
              </a:rPr>
              <a:t>Uma Revisão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96F28-B373-4613-A3E5-37E376E1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hangingPunct="1">
              <a:defRPr/>
            </a:pPr>
            <a:fld id="{5BEF67B4-941F-4736-A122-66E8AE1B4197}" type="slidenum">
              <a:rPr lang="pt-BR" altLang="en-US" smtClean="0">
                <a:solidFill>
                  <a:srgbClr val="000000"/>
                </a:solidFill>
                <a:cs typeface="Arial" panose="020B0604020202020204" pitchFamily="34" charset="0"/>
              </a:rPr>
              <a:pPr eaLnBrk="1" hangingPunct="1">
                <a:defRPr/>
              </a:pPr>
              <a:t>86</a:t>
            </a:fld>
            <a:endParaRPr lang="pt-BR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5366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575D1-BC59-4A34-BA83-33A90199E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92740"/>
          </a:xfrm>
        </p:spPr>
        <p:txBody>
          <a:bodyPr/>
          <a:lstStyle/>
          <a:p>
            <a:r>
              <a:rPr lang="pt-BR" dirty="0"/>
              <a:t>Introdução à Álgebra Booleana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2E0FD8-42C5-44AB-A169-963FD4C9D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97528"/>
            <a:ext cx="11480800" cy="5193723"/>
          </a:xfrm>
        </p:spPr>
        <p:txBody>
          <a:bodyPr/>
          <a:lstStyle/>
          <a:p>
            <a:r>
              <a:rPr lang="pt-BR" dirty="0"/>
              <a:t>Desenvolvida por George </a:t>
            </a:r>
            <a:r>
              <a:rPr lang="pt-BR" dirty="0" err="1"/>
              <a:t>Boole</a:t>
            </a:r>
            <a:r>
              <a:rPr lang="pt-BR" dirty="0"/>
              <a:t>: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Álgebra que envolve apenas 1’s e 0’s.</a:t>
            </a:r>
          </a:p>
          <a:p>
            <a:pPr lvl="1"/>
            <a:r>
              <a:rPr lang="pt-BR" sz="2000" dirty="0"/>
              <a:t>Com as operações AND, OR, NOT (todas as outras operações podem ser obtidas a partir dessas operações).</a:t>
            </a:r>
          </a:p>
          <a:p>
            <a:pPr lvl="1"/>
            <a:endParaRPr lang="pt-BR" sz="2000" dirty="0"/>
          </a:p>
          <a:p>
            <a:r>
              <a:rPr lang="pt-BR" dirty="0"/>
              <a:t>Fundamentada em Axiomas, a partir dos quais são derivados as </a:t>
            </a:r>
            <a:r>
              <a:rPr lang="pt-BR" dirty="0">
                <a:solidFill>
                  <a:srgbClr val="0432FF"/>
                </a:solidFill>
              </a:rPr>
              <a:t>leis e teoremas</a:t>
            </a:r>
            <a:r>
              <a:rPr lang="pt-BR" dirty="0"/>
              <a:t>.</a:t>
            </a:r>
          </a:p>
          <a:p>
            <a:pPr lvl="1"/>
            <a:r>
              <a:rPr lang="pt-BR" sz="2000" dirty="0"/>
              <a:t>Usada para manipular expressões booleanas e fazer simplificações.</a:t>
            </a:r>
          </a:p>
          <a:p>
            <a:pPr lvl="1"/>
            <a:r>
              <a:rPr lang="pt-BR" sz="2000" dirty="0"/>
              <a:t>Usada para extrapolar propriedades mais “sofisticadas” e úteis para lidar com projetos digitais representados na forma de uma função booleana.</a:t>
            </a:r>
          </a:p>
          <a:p>
            <a:pPr lvl="1"/>
            <a:endParaRPr lang="pt-BR" sz="2000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EE48A3-E176-4E96-8DBD-C57FF06CE3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1" hangingPunct="1">
              <a:defRPr/>
            </a:pPr>
            <a:fld id="{B279EF5C-C746-4084-8A0D-12DD977AB7F9}" type="slidenum">
              <a:rPr lang="pt-BR" altLang="en-US" smtClean="0">
                <a:solidFill>
                  <a:srgbClr val="000000"/>
                </a:solidFill>
                <a:cs typeface="Arial" panose="020B0604020202020204" pitchFamily="34" charset="0"/>
              </a:rPr>
              <a:pPr eaLnBrk="1" hangingPunct="1">
                <a:defRPr/>
              </a:pPr>
              <a:t>87</a:t>
            </a:fld>
            <a:endParaRPr lang="pt-BR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5" name="H4020347-George_Boole-SPL.png" descr="H4020347-George_Boole-SPL.png">
            <a:extLst>
              <a:ext uri="{FF2B5EF4-FFF2-40B4-BE49-F238E27FC236}">
                <a16:creationId xmlns:a16="http://schemas.microsoft.com/office/drawing/2014/main" id="{84BF7AD2-E5DE-4C5A-B6B4-C7C5CDB96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1608210"/>
            <a:ext cx="1270000" cy="1515990"/>
          </a:xfrm>
          <a:prstGeom prst="rect">
            <a:avLst/>
          </a:prstGeom>
          <a:ln w="6350">
            <a:solidFill>
              <a:srgbClr val="062B6B"/>
            </a:solidFill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8E3B54-886E-2E46-8A0B-20332702470E}"/>
              </a:ext>
            </a:extLst>
          </p:cNvPr>
          <p:cNvSpPr txBox="1"/>
          <p:nvPr/>
        </p:nvSpPr>
        <p:spPr>
          <a:xfrm>
            <a:off x="3657600" y="2105339"/>
            <a:ext cx="6212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pt-BR" dirty="0">
                <a:solidFill>
                  <a:srgbClr val="000000"/>
                </a:solidFill>
              </a:rPr>
              <a:t>George </a:t>
            </a:r>
            <a:r>
              <a:rPr lang="pt-BR" dirty="0" err="1">
                <a:solidFill>
                  <a:srgbClr val="000000"/>
                </a:solidFill>
              </a:rPr>
              <a:t>Boole</a:t>
            </a:r>
            <a:r>
              <a:rPr lang="pt-BR" dirty="0">
                <a:solidFill>
                  <a:srgbClr val="000000"/>
                </a:solidFill>
              </a:rPr>
              <a:t>, “The </a:t>
            </a:r>
            <a:r>
              <a:rPr lang="pt-BR" dirty="0" err="1">
                <a:solidFill>
                  <a:srgbClr val="000000"/>
                </a:solidFill>
              </a:rPr>
              <a:t>Mathematical</a:t>
            </a:r>
            <a:r>
              <a:rPr lang="pt-BR" dirty="0">
                <a:solidFill>
                  <a:srgbClr val="000000"/>
                </a:solidFill>
              </a:rPr>
              <a:t> </a:t>
            </a:r>
            <a:r>
              <a:rPr lang="pt-BR" dirty="0" err="1">
                <a:solidFill>
                  <a:srgbClr val="000000"/>
                </a:solidFill>
              </a:rPr>
              <a:t>Analysis</a:t>
            </a:r>
            <a:r>
              <a:rPr lang="pt-BR" dirty="0">
                <a:solidFill>
                  <a:srgbClr val="000000"/>
                </a:solidFill>
              </a:rPr>
              <a:t> </a:t>
            </a:r>
            <a:r>
              <a:rPr lang="pt-BR" dirty="0" err="1">
                <a:solidFill>
                  <a:srgbClr val="000000"/>
                </a:solidFill>
              </a:rPr>
              <a:t>of</a:t>
            </a:r>
            <a:r>
              <a:rPr lang="pt-BR" dirty="0">
                <a:solidFill>
                  <a:srgbClr val="000000"/>
                </a:solidFill>
              </a:rPr>
              <a:t> </a:t>
            </a:r>
            <a:r>
              <a:rPr lang="pt-BR" dirty="0" err="1">
                <a:solidFill>
                  <a:srgbClr val="000000"/>
                </a:solidFill>
              </a:rPr>
              <a:t>Logic</a:t>
            </a:r>
            <a:r>
              <a:rPr lang="pt-BR" dirty="0">
                <a:solidFill>
                  <a:srgbClr val="000000"/>
                </a:solidFill>
              </a:rPr>
              <a:t>,” 1847.</a:t>
            </a:r>
          </a:p>
        </p:txBody>
      </p:sp>
    </p:spTree>
    <p:extLst>
      <p:ext uri="{BB962C8B-B14F-4D97-AF65-F5344CB8AC3E}">
        <p14:creationId xmlns:p14="http://schemas.microsoft.com/office/powerpoint/2010/main" val="3822139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89531-C2FF-427B-A69A-D1EB24A5B2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991475" y="6318250"/>
            <a:ext cx="2844800" cy="457200"/>
          </a:xfrm>
        </p:spPr>
        <p:txBody>
          <a:bodyPr/>
          <a:lstStyle/>
          <a:p>
            <a:pPr eaLnBrk="1" hangingPunct="1">
              <a:defRPr/>
            </a:pPr>
            <a:fld id="{F4A640EF-F0E2-4E49-9455-7E266BCEBB78}" type="slidenum">
              <a:rPr lang="pt-BR" altLang="en-US" smtClean="0">
                <a:solidFill>
                  <a:srgbClr val="000000"/>
                </a:solidFill>
                <a:cs typeface="Arial" panose="020B0604020202020204" pitchFamily="34" charset="0"/>
              </a:rPr>
              <a:pPr eaLnBrk="1" hangingPunct="1">
                <a:defRPr/>
              </a:pPr>
              <a:t>88</a:t>
            </a:fld>
            <a:endParaRPr lang="pt-BR" altLang="en-US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4DF493-ECA1-4457-BD87-C27B8A55AF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0200" y="152400"/>
            <a:ext cx="11480800" cy="758292"/>
          </a:xfrm>
        </p:spPr>
        <p:txBody>
          <a:bodyPr/>
          <a:lstStyle/>
          <a:p>
            <a:r>
              <a:rPr lang="pt-BR" dirty="0"/>
              <a:t>Álgebra Booleana: Axiomas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1.  B contains at least two elements,…">
                <a:extLst>
                  <a:ext uri="{FF2B5EF4-FFF2-40B4-BE49-F238E27FC236}">
                    <a16:creationId xmlns:a16="http://schemas.microsoft.com/office/drawing/2014/main" id="{D3B3C824-98BB-4CC6-940B-A60A41D47468}"/>
                  </a:ext>
                </a:extLst>
              </p:cNvPr>
              <p:cNvSpPr txBox="1"/>
              <p:nvPr/>
            </p:nvSpPr>
            <p:spPr>
              <a:xfrm>
                <a:off x="1143000" y="1248919"/>
                <a:ext cx="4546601" cy="528676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>
                <a:spAutoFit/>
              </a:bodyPr>
              <a:lstStyle/>
              <a:p>
                <a:pPr marL="39686" marR="39686">
                  <a:lnSpc>
                    <a:spcPct val="85000"/>
                  </a:lnSpc>
                  <a:buClr>
                    <a:srgbClr val="062B6B"/>
                  </a:buClr>
                  <a:defRPr sz="1800" b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1.  O conjunto </a:t>
                </a:r>
                <a:r>
                  <a:rPr lang="pt-BR" b="1" i="1" dirty="0" err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B</a:t>
                </a:r>
                <a:r>
                  <a:rPr lang="pt-BR" b="1" i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</a:t>
                </a:r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contém dois elementos,  </a:t>
                </a:r>
              </a:p>
              <a:p>
                <a:pPr marL="39686" marR="39686">
                  <a:lnSpc>
                    <a:spcPct val="85000"/>
                  </a:lnSpc>
                  <a:buClr>
                    <a:srgbClr val="062B6B"/>
                  </a:buClr>
                  <a:defRPr sz="1800" b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pt-BR" b="1" i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    {0,</a:t>
                </a:r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</a:t>
                </a:r>
                <a:r>
                  <a:rPr lang="pt-BR" b="1" i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1},  tal que 0 </a:t>
                </a:r>
                <a:r>
                  <a:rPr lang="pt-BR" b="1" i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Symbol"/>
                  </a:rPr>
                  <a:t>≠</a:t>
                </a:r>
                <a:r>
                  <a:rPr lang="pt-BR" b="1" i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1</a:t>
                </a:r>
              </a:p>
              <a:p>
                <a:pPr marL="39686" marR="39686">
                  <a:lnSpc>
                    <a:spcPct val="85000"/>
                  </a:lnSpc>
                  <a:buClr>
                    <a:srgbClr val="062B6B"/>
                  </a:buClr>
                  <a:defRPr sz="1800" b="1" i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lang="pt-BR" b="1" i="1" dirty="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Garamond"/>
                  <a:cs typeface="Arial"/>
                  <a:sym typeface="Arial"/>
                </a:endParaRPr>
              </a:p>
              <a:p>
                <a:pPr marL="39686" marR="39686">
                  <a:lnSpc>
                    <a:spcPct val="85000"/>
                  </a:lnSpc>
                  <a:buClr>
                    <a:srgbClr val="062B6B"/>
                  </a:buClr>
                  <a:defRPr sz="1800" b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2.  </a:t>
                </a:r>
                <a:r>
                  <a:rPr lang="pt-BR" b="1" i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Fechamento</a:t>
                </a:r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 </a:t>
                </a:r>
                <a:r>
                  <a:rPr lang="pt-BR" b="1" i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a</a:t>
                </a:r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, </a:t>
                </a:r>
                <a:r>
                  <a:rPr lang="pt-BR" b="1" i="1" dirty="0" err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b</a:t>
                </a:r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solidFill>
                          <a:srgbClr val="062B6B"/>
                        </a:solidFill>
                        <a:uFill>
                          <a:solidFill>
                            <a:srgbClr val="062B6B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∈</m:t>
                    </m:r>
                  </m:oMath>
                </a14:m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</a:t>
                </a:r>
                <a:r>
                  <a:rPr lang="pt-BR" b="1" i="1" dirty="0" err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B</a:t>
                </a:r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,</a:t>
                </a:r>
              </a:p>
              <a:p>
                <a:pPr marL="39686" marR="39686">
                  <a:lnSpc>
                    <a:spcPct val="85000"/>
                  </a:lnSpc>
                  <a:buClr>
                    <a:srgbClr val="062B6B"/>
                  </a:buClr>
                  <a:defRPr sz="1800" b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     (</a:t>
                </a:r>
                <a:r>
                  <a:rPr lang="pt-BR" b="1" dirty="0" err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i</a:t>
                </a:r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)   </a:t>
                </a:r>
                <a:r>
                  <a:rPr lang="pt-BR" b="1" i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a</a:t>
                </a:r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+ </a:t>
                </a:r>
                <a:r>
                  <a:rPr lang="pt-BR" b="1" i="1" dirty="0" err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b</a:t>
                </a:r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solidFill>
                          <a:srgbClr val="062B6B"/>
                        </a:solidFill>
                        <a:uFill>
                          <a:solidFill>
                            <a:srgbClr val="062B6B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∈</m:t>
                    </m:r>
                  </m:oMath>
                </a14:m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</a:t>
                </a:r>
                <a:r>
                  <a:rPr lang="pt-BR" b="1" i="1" dirty="0" err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B</a:t>
                </a:r>
                <a:endParaRPr lang="pt-BR" b="1" i="1" dirty="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Garamond"/>
                  <a:cs typeface="Arial"/>
                  <a:sym typeface="Arial"/>
                </a:endParaRPr>
              </a:p>
              <a:p>
                <a:pPr marL="39686" marR="39686">
                  <a:lnSpc>
                    <a:spcPct val="85000"/>
                  </a:lnSpc>
                  <a:buClr>
                    <a:srgbClr val="062B6B"/>
                  </a:buClr>
                  <a:defRPr sz="1800" b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     (</a:t>
                </a:r>
                <a:r>
                  <a:rPr lang="pt-BR" b="1" dirty="0" err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ii</a:t>
                </a:r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)  </a:t>
                </a:r>
                <a:r>
                  <a:rPr lang="pt-BR" b="1" i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a</a:t>
                </a:r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• </a:t>
                </a:r>
                <a:r>
                  <a:rPr lang="pt-BR" b="1" i="1" dirty="0" err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b</a:t>
                </a:r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solidFill>
                          <a:srgbClr val="062B6B"/>
                        </a:solidFill>
                        <a:uFill>
                          <a:solidFill>
                            <a:srgbClr val="062B6B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∈</m:t>
                    </m:r>
                  </m:oMath>
                </a14:m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</a:t>
                </a:r>
                <a:r>
                  <a:rPr lang="pt-BR" b="1" i="1" dirty="0" err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B</a:t>
                </a:r>
                <a:endParaRPr lang="pt-BR" b="1" i="1" dirty="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Garamond"/>
                  <a:cs typeface="Arial"/>
                  <a:sym typeface="Arial"/>
                </a:endParaRPr>
              </a:p>
              <a:p>
                <a:pPr marL="39686" marR="39686">
                  <a:lnSpc>
                    <a:spcPct val="85000"/>
                  </a:lnSpc>
                  <a:buClr>
                    <a:srgbClr val="062B6B"/>
                  </a:buClr>
                  <a:defRPr sz="1800" b="1" i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lang="pt-BR" b="1" i="1" dirty="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Garamond"/>
                  <a:cs typeface="Arial"/>
                  <a:sym typeface="Arial"/>
                </a:endParaRPr>
              </a:p>
              <a:p>
                <a:pPr marL="39686" marR="39686">
                  <a:lnSpc>
                    <a:spcPct val="85000"/>
                  </a:lnSpc>
                  <a:buClr>
                    <a:srgbClr val="062B6B"/>
                  </a:buClr>
                  <a:defRPr sz="1800" b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3.  </a:t>
                </a:r>
                <a:r>
                  <a:rPr lang="pt-BR" b="1" i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Lei comutativa</a:t>
                </a:r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: </a:t>
                </a:r>
                <a:r>
                  <a:rPr lang="pt-BR" b="1" i="1" dirty="0" err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a</a:t>
                </a:r>
                <a:r>
                  <a:rPr lang="pt-BR" b="1" dirty="0" err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,</a:t>
                </a:r>
                <a:r>
                  <a:rPr lang="pt-BR" b="1" i="1" dirty="0" err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b</a:t>
                </a:r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solidFill>
                          <a:srgbClr val="062B6B"/>
                        </a:solidFill>
                        <a:uFill>
                          <a:solidFill>
                            <a:srgbClr val="062B6B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∈</m:t>
                    </m:r>
                  </m:oMath>
                </a14:m>
                <a:r>
                  <a:rPr lang="pt-BR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ea typeface="Symbol"/>
                    <a:cs typeface="Symbol"/>
                    <a:sym typeface="Symbol"/>
                  </a:rPr>
                  <a:t> </a:t>
                </a:r>
                <a:r>
                  <a:rPr lang="pt-BR" b="1" i="1" dirty="0" err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B</a:t>
                </a:r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, </a:t>
                </a:r>
              </a:p>
              <a:p>
                <a:pPr marL="39686" marR="39686">
                  <a:lnSpc>
                    <a:spcPct val="85000"/>
                  </a:lnSpc>
                  <a:buClr>
                    <a:srgbClr val="062B6B"/>
                  </a:buClr>
                  <a:defRPr sz="1800" b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     (</a:t>
                </a:r>
                <a:r>
                  <a:rPr lang="pt-BR" b="1" dirty="0" err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i</a:t>
                </a:r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)   </a:t>
                </a:r>
                <a:r>
                  <a:rPr lang="pt-BR" b="1" i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a</a:t>
                </a:r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+ </a:t>
                </a:r>
                <a:r>
                  <a:rPr lang="pt-BR" b="1" i="1" dirty="0" err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b</a:t>
                </a:r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= </a:t>
                </a:r>
                <a:r>
                  <a:rPr lang="pt-BR" b="1" i="1" dirty="0" err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b</a:t>
                </a:r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+ </a:t>
                </a:r>
                <a:r>
                  <a:rPr lang="pt-BR" b="1" i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a</a:t>
                </a:r>
              </a:p>
              <a:p>
                <a:pPr marL="39686" marR="39686">
                  <a:lnSpc>
                    <a:spcPct val="85000"/>
                  </a:lnSpc>
                  <a:buClr>
                    <a:srgbClr val="062B6B"/>
                  </a:buClr>
                  <a:defRPr sz="1800" b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     (</a:t>
                </a:r>
                <a:r>
                  <a:rPr lang="pt-BR" b="1" dirty="0" err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ii</a:t>
                </a:r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)  </a:t>
                </a:r>
                <a:r>
                  <a:rPr lang="pt-BR" b="1" i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a</a:t>
                </a:r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• </a:t>
                </a:r>
                <a:r>
                  <a:rPr lang="pt-BR" b="1" i="1" dirty="0" err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b</a:t>
                </a:r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= </a:t>
                </a:r>
                <a:r>
                  <a:rPr lang="pt-BR" b="1" i="1" dirty="0" err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b</a:t>
                </a:r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• </a:t>
                </a:r>
                <a:r>
                  <a:rPr lang="pt-BR" b="1" i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a</a:t>
                </a:r>
              </a:p>
              <a:p>
                <a:pPr marL="39686" marR="39686">
                  <a:lnSpc>
                    <a:spcPct val="85000"/>
                  </a:lnSpc>
                  <a:buClr>
                    <a:srgbClr val="062B6B"/>
                  </a:buClr>
                  <a:defRPr sz="1800" b="1" i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lang="pt-BR" b="1" i="1" dirty="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Garamond"/>
                  <a:cs typeface="Arial"/>
                  <a:sym typeface="Arial"/>
                </a:endParaRPr>
              </a:p>
              <a:p>
                <a:pPr marL="39686" marR="39686">
                  <a:lnSpc>
                    <a:spcPct val="85000"/>
                  </a:lnSpc>
                  <a:buClr>
                    <a:srgbClr val="062B6B"/>
                  </a:buClr>
                  <a:defRPr sz="1800" b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4.  </a:t>
                </a:r>
                <a:r>
                  <a:rPr lang="pt-BR" b="1" i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Identidades</a:t>
                </a:r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: 0, 1 </a:t>
                </a:r>
                <a14:m>
                  <m:oMath xmlns:m="http://schemas.openxmlformats.org/officeDocument/2006/math">
                    <m:r>
                      <a:rPr lang="pt-BR" b="1" i="1">
                        <a:solidFill>
                          <a:srgbClr val="062B6B"/>
                        </a:solidFill>
                        <a:uFill>
                          <a:solidFill>
                            <a:srgbClr val="062B6B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∈</m:t>
                    </m:r>
                  </m:oMath>
                </a14:m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</a:t>
                </a:r>
                <a:r>
                  <a:rPr lang="pt-BR" b="1" i="1" dirty="0" err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B</a:t>
                </a:r>
                <a:endParaRPr lang="pt-BR" b="1" i="1" dirty="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Garamond"/>
                  <a:cs typeface="Arial"/>
                  <a:sym typeface="Arial"/>
                </a:endParaRPr>
              </a:p>
              <a:p>
                <a:pPr marL="39686" marR="39686">
                  <a:lnSpc>
                    <a:spcPct val="85000"/>
                  </a:lnSpc>
                  <a:buClr>
                    <a:srgbClr val="062B6B"/>
                  </a:buClr>
                  <a:defRPr sz="1800" b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     (</a:t>
                </a:r>
                <a:r>
                  <a:rPr lang="pt-BR" b="1" dirty="0" err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i</a:t>
                </a:r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)  </a:t>
                </a:r>
                <a:r>
                  <a:rPr lang="pt-BR" b="1" i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a</a:t>
                </a:r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+ 0 = </a:t>
                </a:r>
                <a:r>
                  <a:rPr lang="pt-BR" b="1" i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a</a:t>
                </a:r>
              </a:p>
              <a:p>
                <a:pPr marL="39686" marR="39686">
                  <a:lnSpc>
                    <a:spcPct val="85000"/>
                  </a:lnSpc>
                  <a:buClr>
                    <a:srgbClr val="062B6B"/>
                  </a:buClr>
                  <a:defRPr sz="1800" b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     (</a:t>
                </a:r>
                <a:r>
                  <a:rPr lang="pt-BR" b="1" dirty="0" err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ii</a:t>
                </a:r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) </a:t>
                </a:r>
                <a:r>
                  <a:rPr lang="pt-BR" b="1" i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a</a:t>
                </a:r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• 1 = </a:t>
                </a:r>
                <a:r>
                  <a:rPr lang="pt-BR" b="1" i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a</a:t>
                </a:r>
              </a:p>
              <a:p>
                <a:pPr marL="39686" marR="39686">
                  <a:lnSpc>
                    <a:spcPct val="85000"/>
                  </a:lnSpc>
                  <a:buClr>
                    <a:srgbClr val="062B6B"/>
                  </a:buClr>
                  <a:defRPr sz="1800" b="1" i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lang="pt-BR" b="1" i="1" dirty="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Garamond"/>
                  <a:cs typeface="Arial"/>
                  <a:sym typeface="Arial"/>
                </a:endParaRPr>
              </a:p>
              <a:p>
                <a:pPr marL="39686" marR="39686">
                  <a:lnSpc>
                    <a:spcPct val="85000"/>
                  </a:lnSpc>
                  <a:buClr>
                    <a:srgbClr val="062B6B"/>
                  </a:buClr>
                  <a:defRPr sz="1800" b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5.  </a:t>
                </a:r>
                <a:r>
                  <a:rPr lang="pt-BR" b="1" i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Lei Distributiva</a:t>
                </a:r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:</a:t>
                </a:r>
              </a:p>
              <a:p>
                <a:pPr marL="39686" marR="39686">
                  <a:lnSpc>
                    <a:spcPct val="85000"/>
                  </a:lnSpc>
                  <a:buClr>
                    <a:srgbClr val="062B6B"/>
                  </a:buClr>
                  <a:defRPr sz="1800" b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     (</a:t>
                </a:r>
                <a:r>
                  <a:rPr lang="pt-BR" b="1" dirty="0" err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i</a:t>
                </a:r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)  </a:t>
                </a:r>
                <a:r>
                  <a:rPr lang="pt-BR" b="1" i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a</a:t>
                </a:r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+ (</a:t>
                </a:r>
                <a:r>
                  <a:rPr lang="pt-BR" b="1" i="1" dirty="0" err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b</a:t>
                </a:r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• </a:t>
                </a:r>
                <a:r>
                  <a:rPr lang="pt-BR" b="1" i="1" dirty="0" err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c</a:t>
                </a:r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) = (</a:t>
                </a:r>
                <a:r>
                  <a:rPr lang="pt-BR" b="1" i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a</a:t>
                </a:r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+ </a:t>
                </a:r>
                <a:r>
                  <a:rPr lang="pt-BR" b="1" i="1" dirty="0" err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b</a:t>
                </a:r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) • (</a:t>
                </a:r>
                <a:r>
                  <a:rPr lang="pt-BR" b="1" i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a</a:t>
                </a:r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+ </a:t>
                </a:r>
                <a:r>
                  <a:rPr lang="pt-BR" b="1" i="1" dirty="0" err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c</a:t>
                </a:r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)</a:t>
                </a:r>
              </a:p>
              <a:p>
                <a:pPr marL="39686" marR="39686">
                  <a:lnSpc>
                    <a:spcPct val="85000"/>
                  </a:lnSpc>
                  <a:buClr>
                    <a:srgbClr val="062B6B"/>
                  </a:buClr>
                  <a:defRPr sz="1800" b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     (</a:t>
                </a:r>
                <a:r>
                  <a:rPr lang="pt-BR" b="1" dirty="0" err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ii</a:t>
                </a:r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) </a:t>
                </a:r>
                <a:r>
                  <a:rPr lang="pt-BR" b="1" i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a</a:t>
                </a:r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• (</a:t>
                </a:r>
                <a:r>
                  <a:rPr lang="pt-BR" b="1" i="1" dirty="0" err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b</a:t>
                </a:r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+ </a:t>
                </a:r>
                <a:r>
                  <a:rPr lang="pt-BR" b="1" i="1" dirty="0" err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c</a:t>
                </a:r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) = </a:t>
                </a:r>
                <a:r>
                  <a:rPr lang="pt-BR" b="1" i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a</a:t>
                </a:r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•</a:t>
                </a:r>
                <a:r>
                  <a:rPr lang="pt-BR" b="1" i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</a:t>
                </a:r>
                <a:r>
                  <a:rPr lang="pt-BR" b="1" i="1" dirty="0" err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b</a:t>
                </a:r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 +  </a:t>
                </a:r>
                <a:r>
                  <a:rPr lang="pt-BR" b="1" i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a</a:t>
                </a:r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• </a:t>
                </a:r>
                <a:r>
                  <a:rPr lang="pt-BR" b="1" i="1" dirty="0" err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c</a:t>
                </a:r>
                <a:endParaRPr lang="pt-BR" b="1" i="1" dirty="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Garamond"/>
                  <a:cs typeface="Arial"/>
                  <a:sym typeface="Arial"/>
                </a:endParaRPr>
              </a:p>
              <a:p>
                <a:pPr marL="39686" marR="39686">
                  <a:lnSpc>
                    <a:spcPct val="85000"/>
                  </a:lnSpc>
                  <a:buClr>
                    <a:srgbClr val="062B6B"/>
                  </a:buClr>
                  <a:defRPr sz="1800" b="1" i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lang="pt-BR" b="1" i="1" dirty="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Garamond"/>
                  <a:cs typeface="Arial"/>
                  <a:sym typeface="Arial"/>
                </a:endParaRPr>
              </a:p>
              <a:p>
                <a:pPr marL="39686" marR="39686">
                  <a:lnSpc>
                    <a:spcPct val="85000"/>
                  </a:lnSpc>
                  <a:buClr>
                    <a:srgbClr val="062B6B"/>
                  </a:buClr>
                  <a:defRPr sz="1800" b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6.  </a:t>
                </a:r>
                <a:r>
                  <a:rPr lang="pt-BR" b="1" i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Complemento</a:t>
                </a:r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:</a:t>
                </a:r>
              </a:p>
              <a:p>
                <a:pPr marL="39686" marR="39686">
                  <a:lnSpc>
                    <a:spcPct val="85000"/>
                  </a:lnSpc>
                  <a:buClr>
                    <a:srgbClr val="062B6B"/>
                  </a:buClr>
                  <a:defRPr sz="1800" b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     (</a:t>
                </a:r>
                <a:r>
                  <a:rPr lang="pt-BR" b="1" dirty="0" err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i</a:t>
                </a:r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) </a:t>
                </a:r>
                <a14:m>
                  <m:oMath xmlns:m="http://schemas.openxmlformats.org/officeDocument/2006/math">
                    <m:r>
                      <a:rPr lang="pt-BR" b="1">
                        <a:solidFill>
                          <a:srgbClr val="062B6B"/>
                        </a:solidFill>
                        <a:uFill>
                          <a:solidFill>
                            <a:srgbClr val="062B6B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𝐚</m:t>
                    </m:r>
                    <m:r>
                      <a:rPr lang="pt-BR" b="1">
                        <a:solidFill>
                          <a:srgbClr val="062B6B"/>
                        </a:solidFill>
                        <a:uFill>
                          <a:solidFill>
                            <a:srgbClr val="062B6B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+</m:t>
                    </m:r>
                    <m:acc>
                      <m:accPr>
                        <m:chr m:val="̅"/>
                        <m:ctrlPr>
                          <a:rPr lang="pt-BR" b="1" i="1">
                            <a:solidFill>
                              <a:srgbClr val="062B6B"/>
                            </a:solidFill>
                            <a:uFill>
                              <a:solidFill>
                                <a:srgbClr val="062B6B"/>
                              </a:solidFill>
                            </a:uFill>
                            <a:latin typeface="Cambria Math" panose="02040503050406030204" pitchFamily="18" charset="0"/>
                            <a:sym typeface="Arial"/>
                          </a:rPr>
                        </m:ctrlPr>
                      </m:accPr>
                      <m:e>
                        <m:r>
                          <a:rPr lang="pt-BR" b="1" i="1">
                            <a:solidFill>
                              <a:srgbClr val="062B6B"/>
                            </a:solidFill>
                            <a:uFill>
                              <a:solidFill>
                                <a:srgbClr val="062B6B"/>
                              </a:solidFill>
                            </a:uFill>
                            <a:latin typeface="Cambria Math" panose="02040503050406030204" pitchFamily="18" charset="0"/>
                            <a:sym typeface="Arial"/>
                          </a:rPr>
                          <m:t>𝒂</m:t>
                        </m:r>
                      </m:e>
                    </m:acc>
                  </m:oMath>
                </a14:m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= 1</a:t>
                </a:r>
              </a:p>
              <a:p>
                <a:pPr marL="39686" marR="39686">
                  <a:lnSpc>
                    <a:spcPct val="85000"/>
                  </a:lnSpc>
                  <a:buClr>
                    <a:srgbClr val="062B6B"/>
                  </a:buClr>
                  <a:defRPr sz="1800" b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      (</a:t>
                </a:r>
                <a:r>
                  <a:rPr lang="pt-BR" b="1" dirty="0" err="1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ii</a:t>
                </a:r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) </a:t>
                </a:r>
                <a14:m>
                  <m:oMath xmlns:m="http://schemas.openxmlformats.org/officeDocument/2006/math">
                    <m:r>
                      <a:rPr lang="pt-BR" b="1">
                        <a:solidFill>
                          <a:srgbClr val="062B6B"/>
                        </a:solidFill>
                        <a:uFill>
                          <a:solidFill>
                            <a:srgbClr val="062B6B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𝐚</m:t>
                    </m:r>
                    <m:r>
                      <m:rPr>
                        <m:nor/>
                      </m:rPr>
                      <a:rPr lang="pt-BR" b="1">
                        <a:solidFill>
                          <a:srgbClr val="062B6B"/>
                        </a:solidFill>
                        <a:uFill>
                          <a:solidFill>
                            <a:srgbClr val="062B6B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rPr>
                      <m:t> </m:t>
                    </m:r>
                    <m:r>
                      <m:rPr>
                        <m:nor/>
                      </m:rPr>
                      <a:rPr lang="pt-BR" b="1">
                        <a:solidFill>
                          <a:srgbClr val="062B6B"/>
                        </a:solidFill>
                        <a:uFill>
                          <a:solidFill>
                            <a:srgbClr val="062B6B"/>
                          </a:solidFill>
                        </a:uFill>
                        <a:latin typeface="Arial"/>
                        <a:ea typeface="Arial"/>
                        <a:cs typeface="Arial"/>
                        <a:sym typeface="Arial"/>
                      </a:rPr>
                      <m:t>• </m:t>
                    </m:r>
                    <m:acc>
                      <m:accPr>
                        <m:chr m:val="̅"/>
                        <m:ctrlPr>
                          <a:rPr lang="pt-BR" b="1" i="1">
                            <a:solidFill>
                              <a:srgbClr val="062B6B"/>
                            </a:solidFill>
                            <a:uFill>
                              <a:solidFill>
                                <a:srgbClr val="062B6B"/>
                              </a:solidFill>
                            </a:uFill>
                            <a:latin typeface="Cambria Math" panose="02040503050406030204" pitchFamily="18" charset="0"/>
                            <a:sym typeface="Arial"/>
                          </a:rPr>
                        </m:ctrlPr>
                      </m:accPr>
                      <m:e>
                        <m:r>
                          <a:rPr lang="pt-BR" b="1" i="1">
                            <a:solidFill>
                              <a:srgbClr val="062B6B"/>
                            </a:solidFill>
                            <a:uFill>
                              <a:solidFill>
                                <a:srgbClr val="062B6B"/>
                              </a:solidFill>
                            </a:uFill>
                            <a:latin typeface="Cambria Math" panose="02040503050406030204" pitchFamily="18" charset="0"/>
                            <a:sym typeface="Arial"/>
                          </a:rPr>
                          <m:t>𝒂</m:t>
                        </m:r>
                      </m:e>
                    </m:acc>
                    <m:r>
                      <a:rPr lang="pt-BR" b="1" i="1">
                        <a:solidFill>
                          <a:srgbClr val="062B6B"/>
                        </a:solidFill>
                        <a:uFill>
                          <a:solidFill>
                            <a:srgbClr val="062B6B"/>
                          </a:solidFill>
                        </a:uFill>
                        <a:latin typeface="Cambria Math" panose="02040503050406030204" pitchFamily="18" charset="0"/>
                        <a:sym typeface="Arial"/>
                      </a:rPr>
                      <m:t> </m:t>
                    </m:r>
                  </m:oMath>
                </a14:m>
                <a:r>
                  <a:rPr lang="pt-BR" b="1" dirty="0">
                    <a:solidFill>
                      <a:srgbClr val="062B6B"/>
                    </a:solidFill>
                    <a:uFill>
                      <a:solidFill>
                        <a:srgbClr val="062B6B"/>
                      </a:solidFill>
                    </a:uFill>
                    <a:latin typeface="Garamond"/>
                    <a:cs typeface="Arial"/>
                    <a:sym typeface="Arial"/>
                  </a:rPr>
                  <a:t>= 0</a:t>
                </a:r>
              </a:p>
            </p:txBody>
          </p:sp>
        </mc:Choice>
        <mc:Fallback xmlns="">
          <p:sp>
            <p:nvSpPr>
              <p:cNvPr id="5" name="1.  B contains at least two elements,…">
                <a:extLst>
                  <a:ext uri="{FF2B5EF4-FFF2-40B4-BE49-F238E27FC236}">
                    <a16:creationId xmlns:a16="http://schemas.microsoft.com/office/drawing/2014/main" id="{D3B3C824-98BB-4CC6-940B-A60A41D47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248919"/>
                <a:ext cx="4546601" cy="5286768"/>
              </a:xfrm>
              <a:prstGeom prst="rect">
                <a:avLst/>
              </a:prstGeom>
              <a:blipFill>
                <a:blip r:embed="rId2"/>
                <a:stretch>
                  <a:fillRect l="-1397" t="-1199" b="-71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nglish version">
            <a:extLst>
              <a:ext uri="{FF2B5EF4-FFF2-40B4-BE49-F238E27FC236}">
                <a16:creationId xmlns:a16="http://schemas.microsoft.com/office/drawing/2014/main" id="{7D272BF4-3397-4604-B467-8D83331A54DC}"/>
              </a:ext>
            </a:extLst>
          </p:cNvPr>
          <p:cNvSpPr txBox="1"/>
          <p:nvPr/>
        </p:nvSpPr>
        <p:spPr>
          <a:xfrm>
            <a:off x="7635650" y="838200"/>
            <a:ext cx="1663982" cy="354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DA273E"/>
              </a:buClr>
              <a:buFont typeface="Arial"/>
              <a:defRPr sz="1800" b="1" i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 lang="pt-BR" i="0" dirty="0">
                <a:latin typeface="Garamond"/>
              </a:rPr>
              <a:t>Informalmente</a:t>
            </a:r>
          </a:p>
        </p:txBody>
      </p:sp>
      <p:sp>
        <p:nvSpPr>
          <p:cNvPr id="7" name="Result of AND, OR stays…">
            <a:extLst>
              <a:ext uri="{FF2B5EF4-FFF2-40B4-BE49-F238E27FC236}">
                <a16:creationId xmlns:a16="http://schemas.microsoft.com/office/drawing/2014/main" id="{7ACFD606-5A29-4F1C-9553-EE0091AE2A19}"/>
              </a:ext>
            </a:extLst>
          </p:cNvPr>
          <p:cNvSpPr txBox="1"/>
          <p:nvPr/>
        </p:nvSpPr>
        <p:spPr>
          <a:xfrm>
            <a:off x="5357812" y="1985429"/>
            <a:ext cx="6369048" cy="603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39686" marR="39686">
              <a:lnSpc>
                <a:spcPct val="90000"/>
              </a:lnSpc>
              <a:buClr>
                <a:srgbClr val="DA273E"/>
              </a:buClr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b="1" dirty="0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As operações AND e OR resultam em valores no conjunto </a:t>
            </a:r>
            <a:r>
              <a:rPr lang="pt-BR" b="1" i="1" dirty="0" err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B</a:t>
            </a:r>
            <a:r>
              <a:rPr lang="pt-BR" b="1" dirty="0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, ou seja, em 0 ou 1.</a:t>
            </a:r>
          </a:p>
        </p:txBody>
      </p:sp>
      <p:sp>
        <p:nvSpPr>
          <p:cNvPr id="8" name="For primitive AND, OR of…">
            <a:extLst>
              <a:ext uri="{FF2B5EF4-FFF2-40B4-BE49-F238E27FC236}">
                <a16:creationId xmlns:a16="http://schemas.microsoft.com/office/drawing/2014/main" id="{50855FA5-B4A3-457D-9D0F-AA0CDD107AB6}"/>
              </a:ext>
            </a:extLst>
          </p:cNvPr>
          <p:cNvSpPr txBox="1"/>
          <p:nvPr/>
        </p:nvSpPr>
        <p:spPr>
          <a:xfrm>
            <a:off x="5359399" y="2953803"/>
            <a:ext cx="4975465" cy="603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39686" marR="39686">
              <a:lnSpc>
                <a:spcPct val="90000"/>
              </a:lnSpc>
              <a:buClr>
                <a:srgbClr val="DA273E"/>
              </a:buClr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b="1" dirty="0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Para operações AND, OR de 2 entradas, a ordem</a:t>
            </a:r>
          </a:p>
          <a:p>
            <a:pPr marL="39686" marR="39686">
              <a:lnSpc>
                <a:spcPct val="90000"/>
              </a:lnSpc>
              <a:buClr>
                <a:srgbClr val="DA273E"/>
              </a:buClr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b="1" dirty="0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não importa</a:t>
            </a:r>
          </a:p>
        </p:txBody>
      </p:sp>
      <p:sp>
        <p:nvSpPr>
          <p:cNvPr id="9" name="There are identity elements…">
            <a:extLst>
              <a:ext uri="{FF2B5EF4-FFF2-40B4-BE49-F238E27FC236}">
                <a16:creationId xmlns:a16="http://schemas.microsoft.com/office/drawing/2014/main" id="{49CFEA69-693C-49C7-BB44-51BB43C17F6D}"/>
              </a:ext>
            </a:extLst>
          </p:cNvPr>
          <p:cNvSpPr txBox="1"/>
          <p:nvPr/>
        </p:nvSpPr>
        <p:spPr>
          <a:xfrm>
            <a:off x="5305425" y="3830104"/>
            <a:ext cx="4105291" cy="603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39686" marR="39686">
              <a:lnSpc>
                <a:spcPct val="90000"/>
              </a:lnSpc>
              <a:buClr>
                <a:srgbClr val="DA273E"/>
              </a:buClr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b="1" dirty="0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1 é o elemento neutro da operação AND</a:t>
            </a:r>
          </a:p>
          <a:p>
            <a:pPr marL="39686" marR="39686">
              <a:lnSpc>
                <a:spcPct val="90000"/>
              </a:lnSpc>
              <a:buClr>
                <a:srgbClr val="DA273E"/>
              </a:buClr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b="1" dirty="0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0 é o elemento neutro da operação OR</a:t>
            </a:r>
          </a:p>
        </p:txBody>
      </p:sp>
      <p:sp>
        <p:nvSpPr>
          <p:cNvPr id="10" name="•  distributes over +, just like algebra…">
            <a:extLst>
              <a:ext uri="{FF2B5EF4-FFF2-40B4-BE49-F238E27FC236}">
                <a16:creationId xmlns:a16="http://schemas.microsoft.com/office/drawing/2014/main" id="{80307745-655E-41A7-9F85-30670B8B607B}"/>
              </a:ext>
            </a:extLst>
          </p:cNvPr>
          <p:cNvSpPr txBox="1"/>
          <p:nvPr/>
        </p:nvSpPr>
        <p:spPr>
          <a:xfrm>
            <a:off x="5319711" y="4792128"/>
            <a:ext cx="5405582" cy="65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39686" marR="39686">
              <a:lnSpc>
                <a:spcPct val="90000"/>
              </a:lnSpc>
              <a:buClr>
                <a:srgbClr val="DA273E"/>
              </a:buClr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b="1" dirty="0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•</a:t>
            </a:r>
            <a:r>
              <a:rPr lang="pt-BR" sz="2000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  </a:t>
            </a:r>
            <a:r>
              <a:rPr lang="pt-BR" b="1" dirty="0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distribui sobre +, tal como na álgebra convencional</a:t>
            </a:r>
          </a:p>
          <a:p>
            <a:pPr marL="39686" marR="39686">
              <a:lnSpc>
                <a:spcPct val="90000"/>
              </a:lnSpc>
              <a:buClr>
                <a:srgbClr val="DA273E"/>
              </a:buClr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b="1" dirty="0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…mas + distribui sobre </a:t>
            </a:r>
            <a:r>
              <a:rPr lang="pt-BR" sz="2000" b="1" dirty="0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• também</a:t>
            </a:r>
            <a:r>
              <a:rPr lang="pt-BR" b="1" dirty="0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 (!!)</a:t>
            </a:r>
          </a:p>
        </p:txBody>
      </p:sp>
      <p:sp>
        <p:nvSpPr>
          <p:cNvPr id="11" name="There is a complement element,…">
            <a:extLst>
              <a:ext uri="{FF2B5EF4-FFF2-40B4-BE49-F238E27FC236}">
                <a16:creationId xmlns:a16="http://schemas.microsoft.com/office/drawing/2014/main" id="{916B2295-EDC3-4CC2-8577-16877A01F070}"/>
              </a:ext>
            </a:extLst>
          </p:cNvPr>
          <p:cNvSpPr txBox="1"/>
          <p:nvPr/>
        </p:nvSpPr>
        <p:spPr>
          <a:xfrm>
            <a:off x="5305425" y="5811303"/>
            <a:ext cx="4462760" cy="354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39686" marR="39686">
              <a:lnSpc>
                <a:spcPct val="90000"/>
              </a:lnSpc>
              <a:buClr>
                <a:srgbClr val="DA273E"/>
              </a:buClr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b="1" dirty="0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AND/OR com elementos complementares.</a:t>
            </a:r>
          </a:p>
        </p:txBody>
      </p:sp>
      <p:sp>
        <p:nvSpPr>
          <p:cNvPr id="12" name="Line">
            <a:extLst>
              <a:ext uri="{FF2B5EF4-FFF2-40B4-BE49-F238E27FC236}">
                <a16:creationId xmlns:a16="http://schemas.microsoft.com/office/drawing/2014/main" id="{F8E492D6-EF87-4A7B-959C-D27EF7A8AC72}"/>
              </a:ext>
            </a:extLst>
          </p:cNvPr>
          <p:cNvSpPr/>
          <p:nvPr/>
        </p:nvSpPr>
        <p:spPr>
          <a:xfrm>
            <a:off x="5256212" y="958316"/>
            <a:ext cx="1588" cy="5276851"/>
          </a:xfrm>
          <a:prstGeom prst="line">
            <a:avLst/>
          </a:prstGeom>
          <a:ln w="12700">
            <a:solidFill>
              <a:srgbClr val="062B6B"/>
            </a:solidFill>
            <a:prstDash val="sysDot"/>
          </a:ln>
        </p:spPr>
        <p:txBody>
          <a:bodyPr lIns="0" tIns="0" rIns="0" bIns="0"/>
          <a:lstStyle/>
          <a:p>
            <a:pPr>
              <a:defRPr/>
            </a:pPr>
            <a:endParaRPr lang="pt-B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3" name="Line">
            <a:extLst>
              <a:ext uri="{FF2B5EF4-FFF2-40B4-BE49-F238E27FC236}">
                <a16:creationId xmlns:a16="http://schemas.microsoft.com/office/drawing/2014/main" id="{9B6F38C5-9D40-46EF-AEE1-C91B2AE54D78}"/>
              </a:ext>
            </a:extLst>
          </p:cNvPr>
          <p:cNvSpPr/>
          <p:nvPr/>
        </p:nvSpPr>
        <p:spPr>
          <a:xfrm>
            <a:off x="993774" y="1836203"/>
            <a:ext cx="10733086" cy="0"/>
          </a:xfrm>
          <a:prstGeom prst="line">
            <a:avLst/>
          </a:prstGeom>
          <a:ln w="12700">
            <a:solidFill>
              <a:srgbClr val="062B6B"/>
            </a:solidFill>
            <a:prstDash val="sysDot"/>
          </a:ln>
        </p:spPr>
        <p:txBody>
          <a:bodyPr lIns="0" tIns="0" rIns="0" bIns="0"/>
          <a:lstStyle/>
          <a:p>
            <a:pPr>
              <a:defRPr/>
            </a:pPr>
            <a:endParaRPr lang="pt-B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A3F3628B-AADE-45DA-B2E5-07F291EE670D}"/>
              </a:ext>
            </a:extLst>
          </p:cNvPr>
          <p:cNvSpPr/>
          <p:nvPr/>
        </p:nvSpPr>
        <p:spPr>
          <a:xfrm>
            <a:off x="962024" y="2839503"/>
            <a:ext cx="10733086" cy="0"/>
          </a:xfrm>
          <a:prstGeom prst="line">
            <a:avLst/>
          </a:prstGeom>
          <a:ln w="12700">
            <a:solidFill>
              <a:srgbClr val="062B6B"/>
            </a:solidFill>
            <a:prstDash val="sysDot"/>
          </a:ln>
        </p:spPr>
        <p:txBody>
          <a:bodyPr lIns="0" tIns="0" rIns="0" bIns="0"/>
          <a:lstStyle/>
          <a:p>
            <a:pPr>
              <a:defRPr/>
            </a:pPr>
            <a:endParaRPr lang="pt-B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5" name="Line">
            <a:extLst>
              <a:ext uri="{FF2B5EF4-FFF2-40B4-BE49-F238E27FC236}">
                <a16:creationId xmlns:a16="http://schemas.microsoft.com/office/drawing/2014/main" id="{B8257988-A318-480C-8D43-A05820001AE9}"/>
              </a:ext>
            </a:extLst>
          </p:cNvPr>
          <p:cNvSpPr/>
          <p:nvPr/>
        </p:nvSpPr>
        <p:spPr>
          <a:xfrm>
            <a:off x="962024" y="3753903"/>
            <a:ext cx="10733086" cy="0"/>
          </a:xfrm>
          <a:prstGeom prst="line">
            <a:avLst/>
          </a:prstGeom>
          <a:ln w="12700">
            <a:solidFill>
              <a:srgbClr val="062B6B"/>
            </a:solidFill>
            <a:prstDash val="sysDot"/>
          </a:ln>
        </p:spPr>
        <p:txBody>
          <a:bodyPr lIns="0" tIns="0" rIns="0" bIns="0"/>
          <a:lstStyle/>
          <a:p>
            <a:pPr>
              <a:defRPr/>
            </a:pPr>
            <a:endParaRPr lang="pt-B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6" name="Line">
            <a:extLst>
              <a:ext uri="{FF2B5EF4-FFF2-40B4-BE49-F238E27FC236}">
                <a16:creationId xmlns:a16="http://schemas.microsoft.com/office/drawing/2014/main" id="{DEDA668C-0CB9-44DA-9E59-2DE4C90E1246}"/>
              </a:ext>
            </a:extLst>
          </p:cNvPr>
          <p:cNvSpPr/>
          <p:nvPr/>
        </p:nvSpPr>
        <p:spPr>
          <a:xfrm>
            <a:off x="962023" y="4744503"/>
            <a:ext cx="10733087" cy="0"/>
          </a:xfrm>
          <a:prstGeom prst="line">
            <a:avLst/>
          </a:prstGeom>
          <a:ln w="12700">
            <a:solidFill>
              <a:srgbClr val="062B6B"/>
            </a:solidFill>
            <a:prstDash val="sysDot"/>
          </a:ln>
        </p:spPr>
        <p:txBody>
          <a:bodyPr lIns="0" tIns="0" rIns="0" bIns="0"/>
          <a:lstStyle/>
          <a:p>
            <a:pPr>
              <a:defRPr/>
            </a:pPr>
            <a:endParaRPr lang="pt-B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7" name="Line">
            <a:extLst>
              <a:ext uri="{FF2B5EF4-FFF2-40B4-BE49-F238E27FC236}">
                <a16:creationId xmlns:a16="http://schemas.microsoft.com/office/drawing/2014/main" id="{C39F455E-B447-4D9E-9740-5F5645B199BC}"/>
              </a:ext>
            </a:extLst>
          </p:cNvPr>
          <p:cNvSpPr/>
          <p:nvPr/>
        </p:nvSpPr>
        <p:spPr>
          <a:xfrm>
            <a:off x="1038223" y="5735103"/>
            <a:ext cx="10656887" cy="0"/>
          </a:xfrm>
          <a:prstGeom prst="line">
            <a:avLst/>
          </a:prstGeom>
          <a:ln w="12700">
            <a:solidFill>
              <a:srgbClr val="062B6B"/>
            </a:solidFill>
            <a:prstDash val="sysDot"/>
          </a:ln>
        </p:spPr>
        <p:txBody>
          <a:bodyPr lIns="0" tIns="0" rIns="0" bIns="0"/>
          <a:lstStyle/>
          <a:p>
            <a:pPr>
              <a:defRPr/>
            </a:pPr>
            <a:endParaRPr lang="pt-BR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8" name="Formal version">
            <a:extLst>
              <a:ext uri="{FF2B5EF4-FFF2-40B4-BE49-F238E27FC236}">
                <a16:creationId xmlns:a16="http://schemas.microsoft.com/office/drawing/2014/main" id="{81AED5DE-6FD1-442E-AC03-C43A23D8E85B}"/>
              </a:ext>
            </a:extLst>
          </p:cNvPr>
          <p:cNvSpPr txBox="1"/>
          <p:nvPr/>
        </p:nvSpPr>
        <p:spPr>
          <a:xfrm>
            <a:off x="2267013" y="887412"/>
            <a:ext cx="1507849" cy="354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062B6B"/>
              </a:buClr>
              <a:buFont typeface="Arial"/>
              <a:defRPr sz="1800" b="1" i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 lang="pt-BR" i="0" dirty="0">
                <a:latin typeface="Garamond"/>
              </a:rPr>
              <a:t>Formalmente</a:t>
            </a:r>
          </a:p>
        </p:txBody>
      </p:sp>
      <p:sp>
        <p:nvSpPr>
          <p:cNvPr id="19" name="Math formality...">
            <a:extLst>
              <a:ext uri="{FF2B5EF4-FFF2-40B4-BE49-F238E27FC236}">
                <a16:creationId xmlns:a16="http://schemas.microsoft.com/office/drawing/2014/main" id="{28FA0574-F5FA-4251-826B-4C1FABCC159A}"/>
              </a:ext>
            </a:extLst>
          </p:cNvPr>
          <p:cNvSpPr txBox="1"/>
          <p:nvPr/>
        </p:nvSpPr>
        <p:spPr>
          <a:xfrm>
            <a:off x="6129335" y="1363220"/>
            <a:ext cx="2822311" cy="354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DA273E"/>
              </a:buClr>
              <a:buFont typeface="Arial"/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 lang="pt-BR" dirty="0">
                <a:latin typeface="Garamond"/>
              </a:rPr>
              <a:t>Formalidade matemática...</a:t>
            </a:r>
          </a:p>
        </p:txBody>
      </p:sp>
      <p:sp>
        <p:nvSpPr>
          <p:cNvPr id="20" name="Rectangle">
            <a:extLst>
              <a:ext uri="{FF2B5EF4-FFF2-40B4-BE49-F238E27FC236}">
                <a16:creationId xmlns:a16="http://schemas.microsoft.com/office/drawing/2014/main" id="{F12CD67A-0B13-4B29-AB9E-584520DA0CBF}"/>
              </a:ext>
            </a:extLst>
          </p:cNvPr>
          <p:cNvSpPr/>
          <p:nvPr/>
        </p:nvSpPr>
        <p:spPr>
          <a:xfrm>
            <a:off x="990600" y="2869770"/>
            <a:ext cx="3073640" cy="787830"/>
          </a:xfrm>
          <a:prstGeom prst="rect">
            <a:avLst/>
          </a:prstGeom>
          <a:solidFill>
            <a:srgbClr val="FFFFFF"/>
          </a:solidFill>
          <a:ln w="25400"/>
        </p:spPr>
        <p:txBody>
          <a:bodyPr lIns="50800" tIns="50800" rIns="50800" bIns="50800" anchor="ctr"/>
          <a:lstStyle/>
          <a:p>
            <a:pPr marL="39686" marR="39686"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lang="pt-BR" sz="2400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Garamond"/>
              <a:sym typeface="Times"/>
            </a:endParaRPr>
          </a:p>
        </p:txBody>
      </p:sp>
      <p:sp>
        <p:nvSpPr>
          <p:cNvPr id="21" name="Rectangle">
            <a:extLst>
              <a:ext uri="{FF2B5EF4-FFF2-40B4-BE49-F238E27FC236}">
                <a16:creationId xmlns:a16="http://schemas.microsoft.com/office/drawing/2014/main" id="{2ABE4F09-5878-4535-83E8-7B8AB778A294}"/>
              </a:ext>
            </a:extLst>
          </p:cNvPr>
          <p:cNvSpPr/>
          <p:nvPr/>
        </p:nvSpPr>
        <p:spPr>
          <a:xfrm>
            <a:off x="1011236" y="3869790"/>
            <a:ext cx="2749550" cy="792698"/>
          </a:xfrm>
          <a:prstGeom prst="rect">
            <a:avLst/>
          </a:prstGeom>
          <a:solidFill>
            <a:srgbClr val="FFFFFF"/>
          </a:solidFill>
          <a:ln w="25400"/>
        </p:spPr>
        <p:txBody>
          <a:bodyPr lIns="50800" tIns="50800" rIns="50800" bIns="50800" anchor="ctr"/>
          <a:lstStyle/>
          <a:p>
            <a:pPr marL="39686" marR="39686"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lang="pt-BR" sz="2400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Garamond"/>
              <a:sym typeface="Times"/>
            </a:endParaRPr>
          </a:p>
        </p:txBody>
      </p:sp>
      <p:sp>
        <p:nvSpPr>
          <p:cNvPr id="22" name="Rectangle">
            <a:extLst>
              <a:ext uri="{FF2B5EF4-FFF2-40B4-BE49-F238E27FC236}">
                <a16:creationId xmlns:a16="http://schemas.microsoft.com/office/drawing/2014/main" id="{047FBA3A-0A0E-4496-8F2E-AF1E4F3747C4}"/>
              </a:ext>
            </a:extLst>
          </p:cNvPr>
          <p:cNvSpPr/>
          <p:nvPr/>
        </p:nvSpPr>
        <p:spPr>
          <a:xfrm>
            <a:off x="993774" y="4775811"/>
            <a:ext cx="3676650" cy="844994"/>
          </a:xfrm>
          <a:prstGeom prst="rect">
            <a:avLst/>
          </a:prstGeom>
          <a:solidFill>
            <a:srgbClr val="FFFFFF"/>
          </a:solidFill>
          <a:ln w="25400"/>
        </p:spPr>
        <p:txBody>
          <a:bodyPr lIns="50800" tIns="50800" rIns="50800" bIns="50800" anchor="ctr"/>
          <a:lstStyle/>
          <a:p>
            <a:pPr marL="39686" marR="39686"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lang="pt-BR" sz="2400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Garamond"/>
              <a:sym typeface="Times"/>
            </a:endParaRPr>
          </a:p>
        </p:txBody>
      </p:sp>
      <p:sp>
        <p:nvSpPr>
          <p:cNvPr id="23" name="Rectangle">
            <a:extLst>
              <a:ext uri="{FF2B5EF4-FFF2-40B4-BE49-F238E27FC236}">
                <a16:creationId xmlns:a16="http://schemas.microsoft.com/office/drawing/2014/main" id="{6654C6CC-CE80-442D-BF99-EB3EAA9BE83A}"/>
              </a:ext>
            </a:extLst>
          </p:cNvPr>
          <p:cNvSpPr/>
          <p:nvPr/>
        </p:nvSpPr>
        <p:spPr>
          <a:xfrm>
            <a:off x="993774" y="5743870"/>
            <a:ext cx="3517414" cy="732744"/>
          </a:xfrm>
          <a:prstGeom prst="rect">
            <a:avLst/>
          </a:prstGeom>
          <a:solidFill>
            <a:srgbClr val="FFFFFF"/>
          </a:solidFill>
          <a:ln w="25400"/>
        </p:spPr>
        <p:txBody>
          <a:bodyPr lIns="50800" tIns="50800" rIns="50800" bIns="50800" anchor="ctr"/>
          <a:lstStyle/>
          <a:p>
            <a:pPr marL="39686" marR="39686"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lang="pt-BR" sz="2400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Garamond"/>
              <a:sym typeface="Times"/>
            </a:endParaRPr>
          </a:p>
        </p:txBody>
      </p:sp>
      <p:sp>
        <p:nvSpPr>
          <p:cNvPr id="27" name="Rectangle">
            <a:extLst>
              <a:ext uri="{FF2B5EF4-FFF2-40B4-BE49-F238E27FC236}">
                <a16:creationId xmlns:a16="http://schemas.microsoft.com/office/drawing/2014/main" id="{709246C3-1249-3942-AA0C-AF12CE0330A3}"/>
              </a:ext>
            </a:extLst>
          </p:cNvPr>
          <p:cNvSpPr/>
          <p:nvPr/>
        </p:nvSpPr>
        <p:spPr>
          <a:xfrm>
            <a:off x="962023" y="1952090"/>
            <a:ext cx="2812839" cy="789500"/>
          </a:xfrm>
          <a:prstGeom prst="rect">
            <a:avLst/>
          </a:prstGeom>
          <a:solidFill>
            <a:srgbClr val="FFFFFF"/>
          </a:solidFill>
          <a:ln w="25400"/>
        </p:spPr>
        <p:txBody>
          <a:bodyPr lIns="50800" tIns="50800" rIns="50800" bIns="50800" anchor="ctr"/>
          <a:lstStyle/>
          <a:p>
            <a:pPr marL="39686" marR="39686"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lang="pt-BR" sz="2400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Garamond"/>
              <a:sym typeface="Times"/>
            </a:endParaRPr>
          </a:p>
        </p:txBody>
      </p:sp>
      <p:sp>
        <p:nvSpPr>
          <p:cNvPr id="28" name="Rectangle">
            <a:extLst>
              <a:ext uri="{FF2B5EF4-FFF2-40B4-BE49-F238E27FC236}">
                <a16:creationId xmlns:a16="http://schemas.microsoft.com/office/drawing/2014/main" id="{499BF3FC-02CE-444C-BE38-B500FE267FCE}"/>
              </a:ext>
            </a:extLst>
          </p:cNvPr>
          <p:cNvSpPr/>
          <p:nvPr/>
        </p:nvSpPr>
        <p:spPr>
          <a:xfrm>
            <a:off x="5403853" y="1972698"/>
            <a:ext cx="6097586" cy="541902"/>
          </a:xfrm>
          <a:prstGeom prst="rect">
            <a:avLst/>
          </a:prstGeom>
          <a:solidFill>
            <a:srgbClr val="FFFFFF"/>
          </a:solidFill>
          <a:ln w="25400"/>
        </p:spPr>
        <p:txBody>
          <a:bodyPr lIns="50800" tIns="50800" rIns="50800" bIns="50800" anchor="ctr"/>
          <a:lstStyle/>
          <a:p>
            <a:pPr marL="39686" marR="39686"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lang="pt-BR" sz="2400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Garamond"/>
              <a:sym typeface="Times"/>
            </a:endParaRPr>
          </a:p>
        </p:txBody>
      </p:sp>
      <p:sp>
        <p:nvSpPr>
          <p:cNvPr id="29" name="Rectangle">
            <a:extLst>
              <a:ext uri="{FF2B5EF4-FFF2-40B4-BE49-F238E27FC236}">
                <a16:creationId xmlns:a16="http://schemas.microsoft.com/office/drawing/2014/main" id="{A969AC6C-1644-6947-9C53-458B5D357929}"/>
              </a:ext>
            </a:extLst>
          </p:cNvPr>
          <p:cNvSpPr/>
          <p:nvPr/>
        </p:nvSpPr>
        <p:spPr>
          <a:xfrm>
            <a:off x="5381626" y="2984286"/>
            <a:ext cx="6097586" cy="541902"/>
          </a:xfrm>
          <a:prstGeom prst="rect">
            <a:avLst/>
          </a:prstGeom>
          <a:solidFill>
            <a:srgbClr val="FFFFFF"/>
          </a:solidFill>
          <a:ln w="25400"/>
        </p:spPr>
        <p:txBody>
          <a:bodyPr lIns="50800" tIns="50800" rIns="50800" bIns="50800" anchor="ctr"/>
          <a:lstStyle/>
          <a:p>
            <a:pPr marL="39686" marR="39686"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lang="pt-BR" sz="2400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Garamond"/>
              <a:sym typeface="Times"/>
            </a:endParaRPr>
          </a:p>
        </p:txBody>
      </p:sp>
      <p:sp>
        <p:nvSpPr>
          <p:cNvPr id="30" name="Rectangle">
            <a:extLst>
              <a:ext uri="{FF2B5EF4-FFF2-40B4-BE49-F238E27FC236}">
                <a16:creationId xmlns:a16="http://schemas.microsoft.com/office/drawing/2014/main" id="{826B2F23-4486-9541-A42D-F295773D48DB}"/>
              </a:ext>
            </a:extLst>
          </p:cNvPr>
          <p:cNvSpPr/>
          <p:nvPr/>
        </p:nvSpPr>
        <p:spPr>
          <a:xfrm>
            <a:off x="5266713" y="3887238"/>
            <a:ext cx="6097586" cy="541902"/>
          </a:xfrm>
          <a:prstGeom prst="rect">
            <a:avLst/>
          </a:prstGeom>
          <a:solidFill>
            <a:srgbClr val="FFFFFF"/>
          </a:solidFill>
          <a:ln w="25400"/>
        </p:spPr>
        <p:txBody>
          <a:bodyPr lIns="50800" tIns="50800" rIns="50800" bIns="50800" anchor="ctr"/>
          <a:lstStyle/>
          <a:p>
            <a:pPr marL="39686" marR="39686"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lang="pt-BR" sz="2400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Garamond"/>
              <a:sym typeface="Times"/>
            </a:endParaRPr>
          </a:p>
        </p:txBody>
      </p:sp>
      <p:sp>
        <p:nvSpPr>
          <p:cNvPr id="31" name="Rectangle">
            <a:extLst>
              <a:ext uri="{FF2B5EF4-FFF2-40B4-BE49-F238E27FC236}">
                <a16:creationId xmlns:a16="http://schemas.microsoft.com/office/drawing/2014/main" id="{AFF15D26-4663-5B47-929E-0459C49A0627}"/>
              </a:ext>
            </a:extLst>
          </p:cNvPr>
          <p:cNvSpPr/>
          <p:nvPr/>
        </p:nvSpPr>
        <p:spPr>
          <a:xfrm>
            <a:off x="5357812" y="4815339"/>
            <a:ext cx="6097586" cy="625907"/>
          </a:xfrm>
          <a:prstGeom prst="rect">
            <a:avLst/>
          </a:prstGeom>
          <a:solidFill>
            <a:srgbClr val="FFFFFF"/>
          </a:solidFill>
          <a:ln w="25400"/>
        </p:spPr>
        <p:txBody>
          <a:bodyPr lIns="50800" tIns="50800" rIns="50800" bIns="50800" anchor="ctr"/>
          <a:lstStyle/>
          <a:p>
            <a:pPr marL="39686" marR="39686"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lang="pt-BR" sz="2400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Garamond"/>
              <a:sym typeface="Times"/>
            </a:endParaRPr>
          </a:p>
        </p:txBody>
      </p:sp>
      <p:sp>
        <p:nvSpPr>
          <p:cNvPr id="32" name="Rectangle">
            <a:extLst>
              <a:ext uri="{FF2B5EF4-FFF2-40B4-BE49-F238E27FC236}">
                <a16:creationId xmlns:a16="http://schemas.microsoft.com/office/drawing/2014/main" id="{8F19232A-D64A-F84E-9F44-FC8042679985}"/>
              </a:ext>
            </a:extLst>
          </p:cNvPr>
          <p:cNvSpPr/>
          <p:nvPr/>
        </p:nvSpPr>
        <p:spPr>
          <a:xfrm>
            <a:off x="5342797" y="5776481"/>
            <a:ext cx="6097586" cy="625907"/>
          </a:xfrm>
          <a:prstGeom prst="rect">
            <a:avLst/>
          </a:prstGeom>
          <a:solidFill>
            <a:srgbClr val="FFFFFF"/>
          </a:solidFill>
          <a:ln w="25400"/>
        </p:spPr>
        <p:txBody>
          <a:bodyPr lIns="50800" tIns="50800" rIns="50800" bIns="50800" anchor="ctr"/>
          <a:lstStyle/>
          <a:p>
            <a:pPr marL="39686" marR="39686"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lang="pt-BR" sz="2400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Garamond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3458750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6" dur="1000" fill="hold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21" dur="1000" fill="hold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41" dur="1000" fill="hold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46" dur="1000" fill="hold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51" dur="1000" fill="hold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 advAuto="0"/>
      <p:bldP spid="21" grpId="0" animBg="1" advAuto="0"/>
      <p:bldP spid="22" grpId="0" animBg="1" advAuto="0"/>
      <p:bldP spid="23" grpId="0" animBg="1" advAuto="0"/>
      <p:bldP spid="27" grpId="0" animBg="1" advAuto="0"/>
      <p:bldP spid="28" grpId="0" animBg="1" advAuto="0"/>
      <p:bldP spid="29" grpId="0" animBg="1" advAuto="0"/>
      <p:bldP spid="30" grpId="0" animBg="1" advAuto="0"/>
      <p:bldP spid="31" grpId="0" animBg="1" advAuto="0"/>
      <p:bldP spid="32" grpId="0" animBg="1" advAuto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F1FE76-565A-47E1-ABA2-F18DBF442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399"/>
            <a:ext cx="11480800" cy="1106311"/>
          </a:xfrm>
        </p:spPr>
        <p:txBody>
          <a:bodyPr/>
          <a:lstStyle/>
          <a:p>
            <a:r>
              <a:rPr lang="pt-BR" dirty="0"/>
              <a:t>Álgebra Booleana: Dualidade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38FC84-B361-4C07-8128-8F65774A0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14400"/>
            <a:ext cx="11480800" cy="4267200"/>
          </a:xfrm>
        </p:spPr>
        <p:txBody>
          <a:bodyPr/>
          <a:lstStyle/>
          <a:p>
            <a:r>
              <a:rPr lang="pt-BR" dirty="0"/>
              <a:t>Todos os axiomas apresentam </a:t>
            </a:r>
            <a:r>
              <a:rPr lang="pt-BR" dirty="0">
                <a:solidFill>
                  <a:srgbClr val="0432FF"/>
                </a:solidFill>
              </a:rPr>
              <a:t>forma dual</a:t>
            </a:r>
            <a:r>
              <a:rPr lang="pt-BR" dirty="0"/>
              <a:t>. Isso significa que se uma expressão booleana é avaliada como verdadeira, o mesmo se sustenta para sua forma dual.</a:t>
            </a:r>
          </a:p>
          <a:p>
            <a:pPr marL="0" indent="0">
              <a:buNone/>
            </a:pPr>
            <a:r>
              <a:rPr lang="pt-BR" dirty="0"/>
              <a:t> </a:t>
            </a:r>
          </a:p>
          <a:p>
            <a:pPr>
              <a:spcBef>
                <a:spcPts val="1200"/>
              </a:spcBef>
            </a:pPr>
            <a:r>
              <a:rPr lang="pt-BR" dirty="0"/>
              <a:t>A forma dual de uma expressão Booleana é obtida substituindo: </a:t>
            </a:r>
          </a:p>
          <a:p>
            <a:pPr lvl="1">
              <a:spcBef>
                <a:spcPts val="1200"/>
              </a:spcBef>
            </a:pPr>
            <a:r>
              <a:rPr lang="pt-BR" sz="2000" dirty="0"/>
              <a:t>Toda operação AND por uma operação OR.</a:t>
            </a:r>
          </a:p>
          <a:p>
            <a:pPr lvl="1">
              <a:spcBef>
                <a:spcPts val="1200"/>
              </a:spcBef>
            </a:pPr>
            <a:r>
              <a:rPr lang="pt-BR" sz="2000" dirty="0"/>
              <a:t>Toda operação OR por uma operação AND.</a:t>
            </a:r>
          </a:p>
          <a:p>
            <a:pPr lvl="1">
              <a:spcBef>
                <a:spcPts val="1200"/>
              </a:spcBef>
            </a:pPr>
            <a:r>
              <a:rPr lang="pt-BR" dirty="0"/>
              <a:t>Toda constante 1 por 0.</a:t>
            </a:r>
          </a:p>
          <a:p>
            <a:pPr lvl="1">
              <a:spcBef>
                <a:spcPts val="1200"/>
              </a:spcBef>
            </a:pPr>
            <a:r>
              <a:rPr lang="pt-BR" dirty="0"/>
              <a:t>Toda constante 0 por 1.</a:t>
            </a:r>
          </a:p>
          <a:p>
            <a:pPr lvl="1">
              <a:spcBef>
                <a:spcPts val="1200"/>
              </a:spcBef>
            </a:pPr>
            <a:r>
              <a:rPr lang="pt-BR" dirty="0"/>
              <a:t>Mas, os literais e os complementos </a:t>
            </a:r>
            <a:r>
              <a:rPr lang="pt-BR" dirty="0">
                <a:solidFill>
                  <a:srgbClr val="C00000"/>
                </a:solidFill>
              </a:rPr>
              <a:t>não devem ser alterados</a:t>
            </a:r>
            <a:r>
              <a:rPr lang="pt-BR" dirty="0"/>
              <a:t>!</a:t>
            </a:r>
          </a:p>
          <a:p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94B0B0-624A-4346-B884-E58E8977C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737600" y="6243638"/>
            <a:ext cx="2844800" cy="474133"/>
          </a:xfrm>
        </p:spPr>
        <p:txBody>
          <a:bodyPr/>
          <a:lstStyle/>
          <a:p>
            <a:pPr eaLnBrk="1" hangingPunct="1">
              <a:defRPr/>
            </a:pPr>
            <a:fld id="{B279EF5C-C746-4084-8A0D-12DD977AB7F9}" type="slidenum">
              <a:rPr lang="pt-BR" altLang="en-US" smtClean="0">
                <a:solidFill>
                  <a:srgbClr val="000000"/>
                </a:solidFill>
                <a:cs typeface="Arial" panose="020B0604020202020204" pitchFamily="34" charset="0"/>
              </a:rPr>
              <a:pPr eaLnBrk="1" hangingPunct="1">
                <a:defRPr/>
              </a:pPr>
              <a:t>89</a:t>
            </a:fld>
            <a:endParaRPr lang="pt-BR" altLang="en-US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F944B5FE-0C2D-4E2D-A9B1-761025061429}"/>
              </a:ext>
            </a:extLst>
          </p:cNvPr>
          <p:cNvSpPr/>
          <p:nvPr/>
        </p:nvSpPr>
        <p:spPr>
          <a:xfrm>
            <a:off x="2312742" y="5383212"/>
            <a:ext cx="7172326" cy="976254"/>
          </a:xfrm>
          <a:prstGeom prst="rect">
            <a:avLst/>
          </a:prstGeom>
          <a:solidFill>
            <a:srgbClr val="FDFDC5"/>
          </a:solidFill>
          <a:ln w="12700">
            <a:miter lim="400000"/>
          </a:ln>
          <a:effectLst>
            <a:outerShdw blurRad="63500" dist="101600" dir="2700000" rotWithShape="0">
              <a:srgbClr val="9E9286">
                <a:alpha val="75000"/>
              </a:srgbClr>
            </a:outerShdw>
          </a:effectLst>
        </p:spPr>
        <p:txBody>
          <a:bodyPr lIns="12700" tIns="12700" rIns="12700" bIns="12700" anchor="ctr"/>
          <a:lstStyle/>
          <a:p>
            <a:pPr marL="38100" marR="39686">
              <a:lnSpc>
                <a:spcPct val="90000"/>
              </a:lnSpc>
              <a:defRPr sz="1800" b="1"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lang="pt-BR" b="1" dirty="0">
              <a:solidFill>
                <a:srgbClr val="2F2F2F"/>
              </a:solidFill>
              <a:uFill>
                <a:solidFill>
                  <a:srgbClr val="2F2F2F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7" name="➙  a + (b • c) = (a + b) • (a + c)">
            <a:extLst>
              <a:ext uri="{FF2B5EF4-FFF2-40B4-BE49-F238E27FC236}">
                <a16:creationId xmlns:a16="http://schemas.microsoft.com/office/drawing/2014/main" id="{8FBE5245-DB2A-45B3-A891-5D293231B373}"/>
              </a:ext>
            </a:extLst>
          </p:cNvPr>
          <p:cNvSpPr txBox="1"/>
          <p:nvPr/>
        </p:nvSpPr>
        <p:spPr>
          <a:xfrm>
            <a:off x="4478338" y="5883371"/>
            <a:ext cx="3394519" cy="33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39686" marR="39686">
              <a:lnSpc>
                <a:spcPct val="85000"/>
              </a:lnSpc>
              <a:buClr>
                <a:srgbClr val="062B6B"/>
              </a:buClr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➙  </a:t>
            </a:r>
            <a:r>
              <a:rPr lang="pt-BR" b="1" i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a</a:t>
            </a: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+ (</a:t>
            </a:r>
            <a:r>
              <a:rPr lang="pt-BR" b="1" i="1" dirty="0" err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b</a:t>
            </a: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• </a:t>
            </a:r>
            <a:r>
              <a:rPr lang="pt-BR" b="1" i="1" dirty="0" err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c</a:t>
            </a: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) = (</a:t>
            </a:r>
            <a:r>
              <a:rPr lang="pt-BR" b="1" i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a</a:t>
            </a: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+ </a:t>
            </a:r>
            <a:r>
              <a:rPr lang="pt-BR" b="1" i="1" dirty="0" err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b</a:t>
            </a: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) • (</a:t>
            </a:r>
            <a:r>
              <a:rPr lang="pt-BR" b="1" i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a</a:t>
            </a: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+ </a:t>
            </a:r>
            <a:r>
              <a:rPr lang="pt-BR" b="1" i="1" dirty="0" err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c</a:t>
            </a: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)</a:t>
            </a:r>
          </a:p>
        </p:txBody>
      </p:sp>
      <p:sp>
        <p:nvSpPr>
          <p:cNvPr id="8" name="a • (b + c) = (a • b) + (a • c)">
            <a:extLst>
              <a:ext uri="{FF2B5EF4-FFF2-40B4-BE49-F238E27FC236}">
                <a16:creationId xmlns:a16="http://schemas.microsoft.com/office/drawing/2014/main" id="{82D2FEE6-04C7-48AA-AC63-C21CA74F1876}"/>
              </a:ext>
            </a:extLst>
          </p:cNvPr>
          <p:cNvSpPr txBox="1"/>
          <p:nvPr/>
        </p:nvSpPr>
        <p:spPr>
          <a:xfrm>
            <a:off x="4739363" y="5510575"/>
            <a:ext cx="3045065" cy="351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9686" marR="39686" algn="ctr">
              <a:lnSpc>
                <a:spcPct val="90000"/>
              </a:lnSpc>
              <a:buClr>
                <a:srgbClr val="062B6B"/>
              </a:buClr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b="1" i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a</a:t>
            </a: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• (</a:t>
            </a:r>
            <a:r>
              <a:rPr lang="pt-BR" b="1" i="1" dirty="0" err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b</a:t>
            </a: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+ </a:t>
            </a:r>
            <a:r>
              <a:rPr lang="pt-BR" b="1" i="1" dirty="0" err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c</a:t>
            </a: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) = (</a:t>
            </a:r>
            <a:r>
              <a:rPr lang="pt-BR" b="1" i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a</a:t>
            </a: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• </a:t>
            </a:r>
            <a:r>
              <a:rPr lang="pt-BR" b="1" i="1" dirty="0" err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b</a:t>
            </a: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) + (</a:t>
            </a:r>
            <a:r>
              <a:rPr lang="pt-BR" b="1" i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a</a:t>
            </a: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• </a:t>
            </a:r>
            <a:r>
              <a:rPr lang="pt-BR" b="1" i="1" dirty="0" err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c</a:t>
            </a: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) </a:t>
            </a:r>
          </a:p>
        </p:txBody>
      </p:sp>
      <p:sp>
        <p:nvSpPr>
          <p:cNvPr id="9" name="Example">
            <a:extLst>
              <a:ext uri="{FF2B5EF4-FFF2-40B4-BE49-F238E27FC236}">
                <a16:creationId xmlns:a16="http://schemas.microsoft.com/office/drawing/2014/main" id="{F7CE0B71-F2DD-489F-B409-1A8AF5BC9788}"/>
              </a:ext>
            </a:extLst>
          </p:cNvPr>
          <p:cNvSpPr txBox="1"/>
          <p:nvPr/>
        </p:nvSpPr>
        <p:spPr>
          <a:xfrm>
            <a:off x="2671763" y="5486400"/>
            <a:ext cx="1220847" cy="351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062B6B"/>
              </a:buClr>
              <a:buFont typeface="Arial"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 lang="pt-BR" dirty="0"/>
              <a:t>Exemplo:</a:t>
            </a:r>
          </a:p>
        </p:txBody>
      </p:sp>
    </p:spTree>
    <p:extLst>
      <p:ext uri="{BB962C8B-B14F-4D97-AF65-F5344CB8AC3E}">
        <p14:creationId xmlns:p14="http://schemas.microsoft.com/office/powerpoint/2010/main" val="25595255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>
            <a:extLst>
              <a:ext uri="{FF2B5EF4-FFF2-40B4-BE49-F238E27FC236}">
                <a16:creationId xmlns:a16="http://schemas.microsoft.com/office/drawing/2014/main" id="{38C92A02-971A-2049-8EAD-6B23E79546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1" y="152400"/>
            <a:ext cx="11506194" cy="724326"/>
          </a:xfrm>
        </p:spPr>
        <p:txBody>
          <a:bodyPr/>
          <a:lstStyle/>
          <a:p>
            <a:r>
              <a:rPr lang="pt-BR" altLang="en-US" sz="3600" dirty="0">
                <a:ea typeface="ＭＳ Ｐゴシック" panose="020B0600070205080204" pitchFamily="34" charset="-128"/>
              </a:rPr>
              <a:t>Organização Geral de um Computador de Propósito Geral</a:t>
            </a:r>
          </a:p>
        </p:txBody>
      </p:sp>
      <p:sp>
        <p:nvSpPr>
          <p:cNvPr id="51202" name="Slide Number Placeholder 3">
            <a:extLst>
              <a:ext uri="{FF2B5EF4-FFF2-40B4-BE49-F238E27FC236}">
                <a16:creationId xmlns:a16="http://schemas.microsoft.com/office/drawing/2014/main" id="{1C547962-17B4-2A44-87F4-488ACA89FC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88F1B92-B34C-474A-A7FB-85C705ABDD7F}" type="slidenum">
              <a:rPr lang="pt-BR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pt-BR" altLang="en-US" sz="16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51203" name="Rectangle 4">
            <a:extLst>
              <a:ext uri="{FF2B5EF4-FFF2-40B4-BE49-F238E27FC236}">
                <a16:creationId xmlns:a16="http://schemas.microsoft.com/office/drawing/2014/main" id="{BE5E5F33-A17E-C94E-8CE8-B7DE11B61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5788" y="4959351"/>
            <a:ext cx="3390900" cy="138588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en-US" sz="1800" dirty="0">
              <a:latin typeface="Arial" panose="020B0604020202020204" pitchFamily="34" charset="0"/>
            </a:endParaRPr>
          </a:p>
        </p:txBody>
      </p:sp>
      <p:sp>
        <p:nvSpPr>
          <p:cNvPr id="51204" name="TextBox 7">
            <a:extLst>
              <a:ext uri="{FF2B5EF4-FFF2-40B4-BE49-F238E27FC236}">
                <a16:creationId xmlns:a16="http://schemas.microsoft.com/office/drawing/2014/main" id="{018247B9-66D3-1C4A-A5D6-3A4A6695D1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7617" y="5421312"/>
            <a:ext cx="32672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en-US" sz="2000" dirty="0">
                <a:latin typeface="Arial" panose="020B0604020202020204" pitchFamily="34" charset="0"/>
              </a:rPr>
              <a:t>UNIDADE DE CONTROLE</a:t>
            </a:r>
          </a:p>
        </p:txBody>
      </p:sp>
      <p:sp>
        <p:nvSpPr>
          <p:cNvPr id="51207" name="Rectangle 10">
            <a:extLst>
              <a:ext uri="{FF2B5EF4-FFF2-40B4-BE49-F238E27FC236}">
                <a16:creationId xmlns:a16="http://schemas.microsoft.com/office/drawing/2014/main" id="{9C541C9F-566A-014F-B8C5-07A187180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5788" y="3055937"/>
            <a:ext cx="3390900" cy="138588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en-US" sz="1800" dirty="0">
              <a:latin typeface="Arial" panose="020B0604020202020204" pitchFamily="34" charset="0"/>
            </a:endParaRPr>
          </a:p>
        </p:txBody>
      </p:sp>
      <p:sp>
        <p:nvSpPr>
          <p:cNvPr id="51208" name="TextBox 11">
            <a:extLst>
              <a:ext uri="{FF2B5EF4-FFF2-40B4-BE49-F238E27FC236}">
                <a16:creationId xmlns:a16="http://schemas.microsoft.com/office/drawing/2014/main" id="{276E08C1-BD4A-6147-9E74-56F4A3CFF6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5787" y="3074749"/>
            <a:ext cx="337733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en-US" sz="1600" dirty="0">
                <a:latin typeface="Arial" panose="020B0604020202020204" pitchFamily="34" charset="0"/>
              </a:rPr>
              <a:t>UNIDADE DE PROCESSAMENTO</a:t>
            </a:r>
          </a:p>
        </p:txBody>
      </p:sp>
      <p:sp>
        <p:nvSpPr>
          <p:cNvPr id="51212" name="Rectangle 16">
            <a:extLst>
              <a:ext uri="{FF2B5EF4-FFF2-40B4-BE49-F238E27FC236}">
                <a16:creationId xmlns:a16="http://schemas.microsoft.com/office/drawing/2014/main" id="{7E5CE385-EF77-FF42-B299-A82C830B0E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5788" y="1219200"/>
            <a:ext cx="3390900" cy="13843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en-US" sz="1800" dirty="0">
              <a:latin typeface="Arial" panose="020B0604020202020204" pitchFamily="34" charset="0"/>
            </a:endParaRPr>
          </a:p>
        </p:txBody>
      </p:sp>
      <p:sp>
        <p:nvSpPr>
          <p:cNvPr id="51213" name="TextBox 17">
            <a:extLst>
              <a:ext uri="{FF2B5EF4-FFF2-40B4-BE49-F238E27FC236}">
                <a16:creationId xmlns:a16="http://schemas.microsoft.com/office/drawing/2014/main" id="{DD52D638-B97C-284B-B46B-AF9A892B39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3380" y="1635061"/>
            <a:ext cx="165462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en-US" dirty="0">
                <a:latin typeface="Arial" panose="020B0604020202020204" pitchFamily="34" charset="0"/>
              </a:rPr>
              <a:t>MEMÓRIA</a:t>
            </a:r>
          </a:p>
        </p:txBody>
      </p:sp>
      <p:sp>
        <p:nvSpPr>
          <p:cNvPr id="51216" name="Rectangle 20">
            <a:extLst>
              <a:ext uri="{FF2B5EF4-FFF2-40B4-BE49-F238E27FC236}">
                <a16:creationId xmlns:a16="http://schemas.microsoft.com/office/drawing/2014/main" id="{53966684-9329-134E-8E94-5952A81944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9913" y="2632076"/>
            <a:ext cx="1604962" cy="20415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en-US" sz="1800" dirty="0">
              <a:latin typeface="Arial" panose="020B0604020202020204" pitchFamily="34" charset="0"/>
            </a:endParaRPr>
          </a:p>
        </p:txBody>
      </p:sp>
      <p:sp>
        <p:nvSpPr>
          <p:cNvPr id="51217" name="Rectangle 21">
            <a:extLst>
              <a:ext uri="{FF2B5EF4-FFF2-40B4-BE49-F238E27FC236}">
                <a16:creationId xmlns:a16="http://schemas.microsoft.com/office/drawing/2014/main" id="{FFF334D4-074A-ED4D-BF65-031729D960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9663" y="2632076"/>
            <a:ext cx="1606550" cy="20415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en-US" sz="1800" dirty="0">
              <a:latin typeface="Arial" panose="020B0604020202020204" pitchFamily="34" charset="0"/>
            </a:endParaRPr>
          </a:p>
        </p:txBody>
      </p:sp>
      <p:sp>
        <p:nvSpPr>
          <p:cNvPr id="51218" name="TextBox 22">
            <a:extLst>
              <a:ext uri="{FF2B5EF4-FFF2-40B4-BE49-F238E27FC236}">
                <a16:creationId xmlns:a16="http://schemas.microsoft.com/office/drawing/2014/main" id="{39CBC67B-6F4C-194D-A8BB-72F8AB1FBC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1" y="3089275"/>
            <a:ext cx="9157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en-US" sz="1800" dirty="0">
                <a:latin typeface="Arial" panose="020B0604020202020204" pitchFamily="34" charset="0"/>
              </a:rPr>
              <a:t>INPUT: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en-US" sz="1400" dirty="0">
                <a:latin typeface="Arial" panose="020B0604020202020204" pitchFamily="34" charset="0"/>
              </a:rPr>
              <a:t>Teclado,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en-US" sz="1400" dirty="0">
                <a:latin typeface="Arial" panose="020B0604020202020204" pitchFamily="34" charset="0"/>
              </a:rPr>
              <a:t>Mouse,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en-US" sz="1400" dirty="0">
                <a:latin typeface="Arial" panose="020B0604020202020204" pitchFamily="34" charset="0"/>
              </a:rPr>
              <a:t>Disco…</a:t>
            </a:r>
          </a:p>
        </p:txBody>
      </p:sp>
      <p:sp>
        <p:nvSpPr>
          <p:cNvPr id="51219" name="TextBox 23">
            <a:extLst>
              <a:ext uri="{FF2B5EF4-FFF2-40B4-BE49-F238E27FC236}">
                <a16:creationId xmlns:a16="http://schemas.microsoft.com/office/drawing/2014/main" id="{973C5EB7-9BF8-D445-8088-F7D078F300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1601" y="3089275"/>
            <a:ext cx="117852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en-US" sz="1800" dirty="0">
                <a:latin typeface="Arial" panose="020B0604020202020204" pitchFamily="34" charset="0"/>
              </a:rPr>
              <a:t>OUTPUT: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en-US" sz="1400" dirty="0">
                <a:latin typeface="Arial" panose="020B0604020202020204" pitchFamily="34" charset="0"/>
              </a:rPr>
              <a:t>Monitor,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en-US" sz="1400" dirty="0">
                <a:latin typeface="Arial" panose="020B0604020202020204" pitchFamily="34" charset="0"/>
              </a:rPr>
              <a:t>Impressora,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en-US" sz="1400" dirty="0">
                <a:latin typeface="Arial" panose="020B0604020202020204" pitchFamily="34" charset="0"/>
              </a:rPr>
              <a:t>Disk…</a:t>
            </a:r>
          </a:p>
        </p:txBody>
      </p:sp>
      <p:cxnSp>
        <p:nvCxnSpPr>
          <p:cNvPr id="51220" name="Straight Arrow Connector 25">
            <a:extLst>
              <a:ext uri="{FF2B5EF4-FFF2-40B4-BE49-F238E27FC236}">
                <a16:creationId xmlns:a16="http://schemas.microsoft.com/office/drawing/2014/main" id="{163B5AAF-749F-DD4D-8C93-6D0A6601B5DA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5227638" y="2830513"/>
            <a:ext cx="452438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21" name="Straight Arrow Connector 29">
            <a:extLst>
              <a:ext uri="{FF2B5EF4-FFF2-40B4-BE49-F238E27FC236}">
                <a16:creationId xmlns:a16="http://schemas.microsoft.com/office/drawing/2014/main" id="{AF968415-875B-4442-A080-2A645F2C6C99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6446838" y="2830513"/>
            <a:ext cx="452438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22" name="Straight Connector 31">
            <a:extLst>
              <a:ext uri="{FF2B5EF4-FFF2-40B4-BE49-F238E27FC236}">
                <a16:creationId xmlns:a16="http://schemas.microsoft.com/office/drawing/2014/main" id="{7522617D-8BCB-8440-A9CC-C029D8EED67A}"/>
              </a:ext>
            </a:extLst>
          </p:cNvPr>
          <p:cNvCxnSpPr>
            <a:cxnSpLocks noChangeShapeType="1"/>
            <a:stCxn id="51216" idx="0"/>
          </p:cNvCxnSpPr>
          <p:nvPr/>
        </p:nvCxnSpPr>
        <p:spPr bwMode="auto">
          <a:xfrm rot="16200000" flipV="1">
            <a:off x="2156619" y="2147094"/>
            <a:ext cx="9699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23" name="Straight Arrow Connector 33">
            <a:extLst>
              <a:ext uri="{FF2B5EF4-FFF2-40B4-BE49-F238E27FC236}">
                <a16:creationId xmlns:a16="http://schemas.microsoft.com/office/drawing/2014/main" id="{4376D0F7-47BE-054F-B300-BC7381935B6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641600" y="1662112"/>
            <a:ext cx="1754188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24" name="Straight Connector 35">
            <a:extLst>
              <a:ext uri="{FF2B5EF4-FFF2-40B4-BE49-F238E27FC236}">
                <a16:creationId xmlns:a16="http://schemas.microsoft.com/office/drawing/2014/main" id="{4F30B744-16C5-FD4A-B6D6-2B96B792B74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786688" y="1662112"/>
            <a:ext cx="17272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25" name="Straight Arrow Connector 37">
            <a:extLst>
              <a:ext uri="{FF2B5EF4-FFF2-40B4-BE49-F238E27FC236}">
                <a16:creationId xmlns:a16="http://schemas.microsoft.com/office/drawing/2014/main" id="{A3BCA913-175E-B846-AF25-4027E0083F74}"/>
              </a:ext>
            </a:extLst>
          </p:cNvPr>
          <p:cNvCxnSpPr>
            <a:cxnSpLocks noChangeShapeType="1"/>
            <a:endCxn id="51217" idx="0"/>
          </p:cNvCxnSpPr>
          <p:nvPr/>
        </p:nvCxnSpPr>
        <p:spPr bwMode="auto">
          <a:xfrm rot="16200000" flipH="1">
            <a:off x="9039226" y="2138363"/>
            <a:ext cx="968375" cy="190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26" name="Straight Arrow Connector 39">
            <a:extLst>
              <a:ext uri="{FF2B5EF4-FFF2-40B4-BE49-F238E27FC236}">
                <a16:creationId xmlns:a16="http://schemas.microsoft.com/office/drawing/2014/main" id="{32ABB3D2-455F-0448-830B-6051A654D01F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5227637" y="4700588"/>
            <a:ext cx="515938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27" name="Straight Arrow Connector 41">
            <a:extLst>
              <a:ext uri="{FF2B5EF4-FFF2-40B4-BE49-F238E27FC236}">
                <a16:creationId xmlns:a16="http://schemas.microsoft.com/office/drawing/2014/main" id="{1EC844E1-FC41-104F-856F-2D57FCDB0598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3325814" y="4673600"/>
            <a:ext cx="1069975" cy="747712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28" name="Straight Arrow Connector 43">
            <a:extLst>
              <a:ext uri="{FF2B5EF4-FFF2-40B4-BE49-F238E27FC236}">
                <a16:creationId xmlns:a16="http://schemas.microsoft.com/office/drawing/2014/main" id="{058B5FAC-DFCE-134C-B11F-DAD45A53175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786689" y="4673600"/>
            <a:ext cx="1062037" cy="747712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29" name="Straight Connector 45">
            <a:extLst>
              <a:ext uri="{FF2B5EF4-FFF2-40B4-BE49-F238E27FC236}">
                <a16:creationId xmlns:a16="http://schemas.microsoft.com/office/drawing/2014/main" id="{34AF3492-DE1F-A44B-A01F-E743533129A9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3892551" y="4456113"/>
            <a:ext cx="517525" cy="4889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30" name="Straight Connector 47">
            <a:extLst>
              <a:ext uri="{FF2B5EF4-FFF2-40B4-BE49-F238E27FC236}">
                <a16:creationId xmlns:a16="http://schemas.microsoft.com/office/drawing/2014/main" id="{F9E3B1E1-9A24-024E-9CC8-7F62AE4D6713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2942432" y="3477419"/>
            <a:ext cx="1930400" cy="15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31" name="Straight Arrow Connector 49">
            <a:extLst>
              <a:ext uri="{FF2B5EF4-FFF2-40B4-BE49-F238E27FC236}">
                <a16:creationId xmlns:a16="http://schemas.microsoft.com/office/drawing/2014/main" id="{07B30169-887D-EB4E-AF2A-DD4452E1197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908426" y="2373312"/>
            <a:ext cx="487363" cy="1397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32" name="Straight Arrow Connector 53">
            <a:extLst>
              <a:ext uri="{FF2B5EF4-FFF2-40B4-BE49-F238E27FC236}">
                <a16:creationId xmlns:a16="http://schemas.microsoft.com/office/drawing/2014/main" id="{8099A8CE-EB53-A545-B5E4-A16AE21B4CCD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6416675" y="4700587"/>
            <a:ext cx="515938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529AD9D-F61D-DB86-6D3F-E895A15AF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348" y="3454229"/>
            <a:ext cx="1551780" cy="7768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FA0200-7A1A-886B-10AA-AAD0FD787764}"/>
              </a:ext>
            </a:extLst>
          </p:cNvPr>
          <p:cNvSpPr txBox="1"/>
          <p:nvPr/>
        </p:nvSpPr>
        <p:spPr>
          <a:xfrm>
            <a:off x="5791200" y="3709987"/>
            <a:ext cx="63350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dirty="0"/>
              <a:t>ULA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6B2155-D8FB-0145-0CCF-22C814F0B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63526" y="1179908"/>
            <a:ext cx="1684338" cy="126325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60CEF-66E0-41CF-9A99-2D4910369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73834"/>
          </a:xfrm>
        </p:spPr>
        <p:txBody>
          <a:bodyPr/>
          <a:lstStyle/>
          <a:p>
            <a:r>
              <a:rPr lang="pt-BR" dirty="0"/>
              <a:t>Álgebra Booleana: Leis Úteis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BD672-D4BB-4425-95C4-CF9E9A6B27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1" hangingPunct="1">
              <a:defRPr/>
            </a:pPr>
            <a:fld id="{F4A640EF-F0E2-4E49-9455-7E266BCEBB78}" type="slidenum">
              <a:rPr lang="pt-BR" altLang="en-US" smtClean="0">
                <a:solidFill>
                  <a:srgbClr val="000000"/>
                </a:solidFill>
                <a:cs typeface="Arial" panose="020B0604020202020204" pitchFamily="34" charset="0"/>
              </a:rPr>
              <a:pPr eaLnBrk="1" hangingPunct="1">
                <a:defRPr/>
              </a:pPr>
              <a:t>90</a:t>
            </a:fld>
            <a:endParaRPr lang="pt-BR" altLang="en-US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Operations with 0 and 1:…">
            <a:extLst>
              <a:ext uri="{FF2B5EF4-FFF2-40B4-BE49-F238E27FC236}">
                <a16:creationId xmlns:a16="http://schemas.microsoft.com/office/drawing/2014/main" id="{06CBC9BD-BD19-4112-A82D-A9F5C9ECB3CA}"/>
              </a:ext>
            </a:extLst>
          </p:cNvPr>
          <p:cNvSpPr txBox="1"/>
          <p:nvPr/>
        </p:nvSpPr>
        <p:spPr>
          <a:xfrm>
            <a:off x="1600200" y="1524000"/>
            <a:ext cx="3061736" cy="4099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>
              <a:lnSpc>
                <a:spcPct val="85000"/>
              </a:lnSpc>
              <a:buClr>
                <a:srgbClr val="062B6B"/>
              </a:buClr>
              <a:defRPr sz="1800" b="1" i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sz="2000" b="1" i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Operações com 0 e 1:</a:t>
            </a:r>
          </a:p>
          <a:p>
            <a:pPr marL="38100" marR="38100">
              <a:lnSpc>
                <a:spcPct val="85000"/>
              </a:lnSpc>
              <a:buClr>
                <a:srgbClr val="062B6B"/>
              </a:buClr>
              <a:defRPr sz="1800" b="1" i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lang="pt-BR" sz="2000" b="1" i="1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Garamond"/>
              <a:cs typeface="Arial"/>
              <a:sym typeface="Arial"/>
            </a:endParaRPr>
          </a:p>
          <a:p>
            <a:pPr marL="38100" marR="38100">
              <a:lnSpc>
                <a:spcPct val="85000"/>
              </a:lnSpc>
              <a:buClr>
                <a:srgbClr val="062B6B"/>
              </a:buClr>
              <a:defRPr sz="1800" b="1" i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lang="pt-BR" sz="2000" b="1" i="1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Garamond"/>
              <a:cs typeface="Arial"/>
              <a:sym typeface="Arial"/>
            </a:endParaRPr>
          </a:p>
          <a:p>
            <a:pPr marL="38100" marR="38100">
              <a:lnSpc>
                <a:spcPct val="85000"/>
              </a:lnSpc>
              <a:buClr>
                <a:srgbClr val="062B6B"/>
              </a:buClr>
              <a:defRPr sz="1800" b="1" i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lang="pt-BR" sz="2000" b="1" i="1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Garamond"/>
              <a:cs typeface="Arial"/>
              <a:sym typeface="Arial"/>
            </a:endParaRPr>
          </a:p>
          <a:p>
            <a:pPr marL="38100" marR="38100">
              <a:lnSpc>
                <a:spcPct val="85000"/>
              </a:lnSpc>
              <a:buClr>
                <a:srgbClr val="062B6B"/>
              </a:buClr>
              <a:defRPr sz="1800" b="1" i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sz="2000" b="1" i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Lei Idempotente:</a:t>
            </a:r>
          </a:p>
          <a:p>
            <a:pPr marL="38100" marR="38100">
              <a:lnSpc>
                <a:spcPct val="85000"/>
              </a:lnSpc>
              <a:buClr>
                <a:srgbClr val="062B6B"/>
              </a:buClr>
              <a:defRPr sz="1800" b="1" i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lang="pt-BR" sz="2000" b="1" i="1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Garamond"/>
              <a:cs typeface="Arial"/>
              <a:sym typeface="Arial"/>
            </a:endParaRPr>
          </a:p>
          <a:p>
            <a:pPr marL="38100" marR="38100">
              <a:lnSpc>
                <a:spcPct val="85000"/>
              </a:lnSpc>
              <a:buClr>
                <a:srgbClr val="062B6B"/>
              </a:buClr>
              <a:defRPr sz="1800" b="1" i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lang="pt-BR" sz="2000" b="1" i="1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Garamond"/>
              <a:cs typeface="Arial"/>
              <a:sym typeface="Arial"/>
            </a:endParaRPr>
          </a:p>
          <a:p>
            <a:pPr marL="38100" marR="38100">
              <a:lnSpc>
                <a:spcPct val="85000"/>
              </a:lnSpc>
              <a:buClr>
                <a:srgbClr val="062B6B"/>
              </a:buClr>
              <a:defRPr sz="1800" b="1" i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sz="2000" b="1" i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Lei da Involução:</a:t>
            </a:r>
          </a:p>
          <a:p>
            <a:pPr marL="38100" marR="38100">
              <a:lnSpc>
                <a:spcPct val="85000"/>
              </a:lnSpc>
              <a:buClr>
                <a:srgbClr val="062B6B"/>
              </a:buClr>
              <a:defRPr sz="1800" b="1" i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lang="pt-BR" sz="2000" b="1" i="1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Garamond"/>
              <a:cs typeface="Arial"/>
              <a:sym typeface="Arial"/>
            </a:endParaRPr>
          </a:p>
          <a:p>
            <a:pPr marL="38100" marR="38100">
              <a:lnSpc>
                <a:spcPct val="85000"/>
              </a:lnSpc>
              <a:buClr>
                <a:srgbClr val="062B6B"/>
              </a:buClr>
              <a:defRPr sz="1800" b="1" i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lang="pt-BR" sz="2000" b="1" i="1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Garamond"/>
              <a:cs typeface="Arial"/>
              <a:sym typeface="Arial"/>
            </a:endParaRPr>
          </a:p>
          <a:p>
            <a:pPr marL="38100" marR="38100">
              <a:lnSpc>
                <a:spcPct val="85000"/>
              </a:lnSpc>
              <a:buClr>
                <a:srgbClr val="062B6B"/>
              </a:buClr>
              <a:defRPr sz="1800" b="1" i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lang="pt-BR" sz="2000" b="1" i="1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Garamond"/>
              <a:cs typeface="Arial"/>
              <a:sym typeface="Arial"/>
            </a:endParaRPr>
          </a:p>
          <a:p>
            <a:pPr marL="38100" marR="38100">
              <a:lnSpc>
                <a:spcPct val="85000"/>
              </a:lnSpc>
              <a:buClr>
                <a:srgbClr val="062B6B"/>
              </a:buClr>
              <a:defRPr sz="1800" b="1" i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sz="2000" b="1" i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Leis Complementariedade:</a:t>
            </a:r>
          </a:p>
          <a:p>
            <a:pPr marL="38100" marR="38100">
              <a:lnSpc>
                <a:spcPct val="85000"/>
              </a:lnSpc>
              <a:buClr>
                <a:srgbClr val="062B6B"/>
              </a:buClr>
              <a:defRPr sz="1800" b="1" i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lang="pt-BR" sz="2000" b="1" i="1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Garamond"/>
              <a:cs typeface="Arial"/>
              <a:sym typeface="Arial"/>
            </a:endParaRPr>
          </a:p>
          <a:p>
            <a:pPr marL="38100" marR="38100">
              <a:lnSpc>
                <a:spcPct val="85000"/>
              </a:lnSpc>
              <a:buClr>
                <a:srgbClr val="062B6B"/>
              </a:buClr>
              <a:defRPr sz="1800" b="1" i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lang="pt-BR" sz="2000" b="1" i="1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Garamond"/>
              <a:cs typeface="Arial"/>
              <a:sym typeface="Arial"/>
            </a:endParaRPr>
          </a:p>
          <a:p>
            <a:pPr marL="38100" marR="38100">
              <a:lnSpc>
                <a:spcPct val="85000"/>
              </a:lnSpc>
              <a:buClr>
                <a:srgbClr val="062B6B"/>
              </a:buClr>
              <a:defRPr sz="1800" b="1" i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lang="pt-BR" sz="900" b="1" i="1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Garamond"/>
              <a:cs typeface="Arial"/>
              <a:sym typeface="Arial"/>
            </a:endParaRPr>
          </a:p>
          <a:p>
            <a:pPr marL="38100" marR="38100">
              <a:lnSpc>
                <a:spcPct val="85000"/>
              </a:lnSpc>
              <a:buClr>
                <a:srgbClr val="062B6B"/>
              </a:buClr>
              <a:defRPr sz="1800" b="1" i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sz="2000" b="1" i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Lei Comutativa:</a:t>
            </a:r>
          </a:p>
        </p:txBody>
      </p:sp>
      <p:sp>
        <p:nvSpPr>
          <p:cNvPr id="6" name="1.  X + 0 = X…">
            <a:extLst>
              <a:ext uri="{FF2B5EF4-FFF2-40B4-BE49-F238E27FC236}">
                <a16:creationId xmlns:a16="http://schemas.microsoft.com/office/drawing/2014/main" id="{FE12F4D5-DDE4-40A5-A55E-8E9BF75B2B46}"/>
              </a:ext>
            </a:extLst>
          </p:cNvPr>
          <p:cNvSpPr txBox="1"/>
          <p:nvPr/>
        </p:nvSpPr>
        <p:spPr>
          <a:xfrm>
            <a:off x="2113392" y="1828800"/>
            <a:ext cx="1497205" cy="581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>
              <a:lnSpc>
                <a:spcPct val="85000"/>
              </a:lnSpc>
              <a:buClr>
                <a:srgbClr val="062B6B"/>
              </a:buClr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</a:defRPr>
            </a:pPr>
            <a:r>
              <a:rPr lang="pt-BR" sz="2000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Garamond"/>
              </a:rPr>
              <a:t>1.  </a:t>
            </a:r>
            <a:r>
              <a:rPr lang="pt-BR" sz="2000" b="1" dirty="0" err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Garamond"/>
              </a:rPr>
              <a:t>X</a:t>
            </a:r>
            <a:r>
              <a:rPr lang="pt-BR" sz="2000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Garamond"/>
              </a:rPr>
              <a:t> + 0 = </a:t>
            </a:r>
            <a:r>
              <a:rPr lang="pt-BR" sz="2000" b="1" dirty="0" err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Garamond"/>
              </a:rPr>
              <a:t>X</a:t>
            </a:r>
            <a:endParaRPr lang="pt-BR" sz="2000" b="1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Garamond"/>
            </a:endParaRPr>
          </a:p>
          <a:p>
            <a:pPr marL="38100" marR="38100">
              <a:lnSpc>
                <a:spcPct val="85000"/>
              </a:lnSpc>
              <a:buClr>
                <a:srgbClr val="062B6B"/>
              </a:buClr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</a:defRPr>
            </a:pPr>
            <a:r>
              <a:rPr lang="pt-BR" sz="2000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Garamond"/>
              </a:rPr>
              <a:t>2.  </a:t>
            </a:r>
            <a:r>
              <a:rPr lang="pt-BR" sz="2000" b="1" dirty="0" err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Garamond"/>
              </a:rPr>
              <a:t>X</a:t>
            </a:r>
            <a:r>
              <a:rPr lang="pt-BR" sz="2000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Garamond"/>
              </a:rPr>
              <a:t> + 1 = 1</a:t>
            </a:r>
          </a:p>
        </p:txBody>
      </p:sp>
      <p:sp>
        <p:nvSpPr>
          <p:cNvPr id="7" name="3.  X + X = X">
            <a:extLst>
              <a:ext uri="{FF2B5EF4-FFF2-40B4-BE49-F238E27FC236}">
                <a16:creationId xmlns:a16="http://schemas.microsoft.com/office/drawing/2014/main" id="{0DDBF5F2-6CD8-415F-8677-A53DF87259BC}"/>
              </a:ext>
            </a:extLst>
          </p:cNvPr>
          <p:cNvSpPr txBox="1"/>
          <p:nvPr/>
        </p:nvSpPr>
        <p:spPr>
          <a:xfrm>
            <a:off x="2127679" y="2869310"/>
            <a:ext cx="1572546" cy="319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 marL="38100" marR="38100" defTabSz="914400">
              <a:lnSpc>
                <a:spcPct val="85000"/>
              </a:lnSpc>
              <a:buClr>
                <a:srgbClr val="062B6B"/>
              </a:buClr>
              <a:buFont typeface="Helvetica"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</a:defRPr>
            </a:lvl1pPr>
          </a:lstStyle>
          <a:p>
            <a:pPr>
              <a:defRPr/>
            </a:pPr>
            <a:r>
              <a:rPr lang="pt-BR" sz="2000" dirty="0">
                <a:latin typeface="Garamond"/>
              </a:rPr>
              <a:t>3.  </a:t>
            </a:r>
            <a:r>
              <a:rPr lang="pt-BR" sz="2000" dirty="0" err="1">
                <a:latin typeface="Garamond"/>
              </a:rPr>
              <a:t>X</a:t>
            </a:r>
            <a:r>
              <a:rPr lang="pt-BR" sz="2000" dirty="0">
                <a:latin typeface="Garamond"/>
              </a:rPr>
              <a:t> + </a:t>
            </a:r>
            <a:r>
              <a:rPr lang="pt-BR" sz="2000" dirty="0" err="1">
                <a:latin typeface="Garamond"/>
              </a:rPr>
              <a:t>X</a:t>
            </a:r>
            <a:r>
              <a:rPr lang="pt-BR" sz="2000" dirty="0">
                <a:latin typeface="Garamond"/>
              </a:rPr>
              <a:t> = </a:t>
            </a:r>
            <a:r>
              <a:rPr lang="pt-BR" sz="2000" dirty="0" err="1">
                <a:latin typeface="Garamond"/>
              </a:rPr>
              <a:t>X</a:t>
            </a:r>
            <a:endParaRPr lang="pt-BR" sz="2000" dirty="0">
              <a:latin typeface="Garamond"/>
            </a:endParaRPr>
          </a:p>
        </p:txBody>
      </p:sp>
      <p:sp>
        <p:nvSpPr>
          <p:cNvPr id="8" name="4.  (X')' = X">
            <a:extLst>
              <a:ext uri="{FF2B5EF4-FFF2-40B4-BE49-F238E27FC236}">
                <a16:creationId xmlns:a16="http://schemas.microsoft.com/office/drawing/2014/main" id="{8D0B4CB1-FE7D-4EE9-931E-08E271D16B7E}"/>
              </a:ext>
            </a:extLst>
          </p:cNvPr>
          <p:cNvSpPr txBox="1"/>
          <p:nvPr/>
        </p:nvSpPr>
        <p:spPr>
          <a:xfrm>
            <a:off x="2113391" y="3791647"/>
            <a:ext cx="1240724" cy="319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 marL="38100" marR="38100" defTabSz="914400">
              <a:lnSpc>
                <a:spcPct val="85000"/>
              </a:lnSpc>
              <a:buClr>
                <a:srgbClr val="062B6B"/>
              </a:buClr>
              <a:buFont typeface="Helvetica"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</a:defRPr>
            </a:lvl1pPr>
          </a:lstStyle>
          <a:p>
            <a:pPr>
              <a:defRPr/>
            </a:pPr>
            <a:r>
              <a:rPr lang="pt-BR" sz="2000" dirty="0">
                <a:latin typeface="Garamond"/>
              </a:rPr>
              <a:t>4.        = </a:t>
            </a:r>
            <a:r>
              <a:rPr lang="pt-BR" sz="2000" dirty="0" err="1">
                <a:latin typeface="Garamond"/>
              </a:rPr>
              <a:t>X</a:t>
            </a:r>
            <a:endParaRPr lang="pt-BR" sz="2000" dirty="0">
              <a:latin typeface="Garamond"/>
            </a:endParaRPr>
          </a:p>
        </p:txBody>
      </p:sp>
      <p:sp>
        <p:nvSpPr>
          <p:cNvPr id="9" name="5.  X + X' = 1">
            <a:extLst>
              <a:ext uri="{FF2B5EF4-FFF2-40B4-BE49-F238E27FC236}">
                <a16:creationId xmlns:a16="http://schemas.microsoft.com/office/drawing/2014/main" id="{A94DE31D-BB1F-44E9-9F98-DD39E1DEC65D}"/>
              </a:ext>
            </a:extLst>
          </p:cNvPr>
          <p:cNvSpPr txBox="1"/>
          <p:nvPr/>
        </p:nvSpPr>
        <p:spPr>
          <a:xfrm>
            <a:off x="2113392" y="4724221"/>
            <a:ext cx="1384995" cy="319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 marL="38100" marR="38100" defTabSz="914400">
              <a:lnSpc>
                <a:spcPct val="85000"/>
              </a:lnSpc>
              <a:buClr>
                <a:srgbClr val="062B6B"/>
              </a:buClr>
              <a:buFont typeface="Helvetica"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</a:defRPr>
            </a:lvl1pPr>
          </a:lstStyle>
          <a:p>
            <a:pPr>
              <a:defRPr/>
            </a:pPr>
            <a:r>
              <a:rPr lang="pt-BR" sz="2000" dirty="0">
                <a:latin typeface="Garamond"/>
              </a:rPr>
              <a:t>5.  </a:t>
            </a:r>
            <a:r>
              <a:rPr lang="pt-BR" sz="2000" dirty="0" err="1">
                <a:latin typeface="Garamond"/>
              </a:rPr>
              <a:t>X</a:t>
            </a:r>
            <a:r>
              <a:rPr lang="pt-BR" sz="2000" dirty="0">
                <a:latin typeface="Garamond"/>
              </a:rPr>
              <a:t> +   = 1</a:t>
            </a:r>
          </a:p>
        </p:txBody>
      </p:sp>
      <p:sp>
        <p:nvSpPr>
          <p:cNvPr id="10" name="6.  X + Y = Y + X">
            <a:extLst>
              <a:ext uri="{FF2B5EF4-FFF2-40B4-BE49-F238E27FC236}">
                <a16:creationId xmlns:a16="http://schemas.microsoft.com/office/drawing/2014/main" id="{14780C8B-EF83-4FF0-86F3-EEDE90CCB716}"/>
              </a:ext>
            </a:extLst>
          </p:cNvPr>
          <p:cNvSpPr txBox="1"/>
          <p:nvPr/>
        </p:nvSpPr>
        <p:spPr>
          <a:xfrm>
            <a:off x="2113391" y="5618860"/>
            <a:ext cx="2032608" cy="319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 marL="38100" marR="38100" defTabSz="914400">
              <a:lnSpc>
                <a:spcPct val="85000"/>
              </a:lnSpc>
              <a:buClr>
                <a:srgbClr val="062B6B"/>
              </a:buClr>
              <a:buFont typeface="Helvetica"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</a:defRPr>
            </a:lvl1pPr>
          </a:lstStyle>
          <a:p>
            <a:pPr>
              <a:defRPr/>
            </a:pPr>
            <a:r>
              <a:rPr lang="pt-BR" sz="2000" dirty="0">
                <a:latin typeface="Garamond"/>
              </a:rPr>
              <a:t>6.  </a:t>
            </a:r>
            <a:r>
              <a:rPr lang="pt-BR" sz="2000" dirty="0" err="1">
                <a:latin typeface="Garamond"/>
              </a:rPr>
              <a:t>X</a:t>
            </a:r>
            <a:r>
              <a:rPr lang="pt-BR" sz="2000" dirty="0">
                <a:latin typeface="Garamond"/>
              </a:rPr>
              <a:t> + </a:t>
            </a:r>
            <a:r>
              <a:rPr lang="pt-BR" sz="2000" dirty="0" err="1">
                <a:latin typeface="Garamond"/>
              </a:rPr>
              <a:t>Y</a:t>
            </a:r>
            <a:r>
              <a:rPr lang="pt-BR" sz="2000" dirty="0">
                <a:latin typeface="Garamond"/>
              </a:rPr>
              <a:t> = </a:t>
            </a:r>
            <a:r>
              <a:rPr lang="pt-BR" sz="2000" dirty="0" err="1">
                <a:latin typeface="Garamond"/>
              </a:rPr>
              <a:t>Y</a:t>
            </a:r>
            <a:r>
              <a:rPr lang="pt-BR" sz="2000" dirty="0">
                <a:latin typeface="Garamond"/>
              </a:rPr>
              <a:t> + </a:t>
            </a:r>
            <a:r>
              <a:rPr lang="pt-BR" sz="2000" dirty="0" err="1">
                <a:latin typeface="Garamond"/>
              </a:rPr>
              <a:t>X</a:t>
            </a:r>
            <a:endParaRPr lang="pt-BR" sz="2000" dirty="0">
              <a:latin typeface="Garamond"/>
            </a:endParaRPr>
          </a:p>
        </p:txBody>
      </p:sp>
      <p:sp>
        <p:nvSpPr>
          <p:cNvPr id="11" name="AND, OR with identities…">
            <a:extLst>
              <a:ext uri="{FF2B5EF4-FFF2-40B4-BE49-F238E27FC236}">
                <a16:creationId xmlns:a16="http://schemas.microsoft.com/office/drawing/2014/main" id="{08858D16-8258-4B3B-8816-978BCC159A95}"/>
              </a:ext>
            </a:extLst>
          </p:cNvPr>
          <p:cNvSpPr txBox="1"/>
          <p:nvPr/>
        </p:nvSpPr>
        <p:spPr>
          <a:xfrm>
            <a:off x="7315629" y="1543747"/>
            <a:ext cx="4644482" cy="4454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39686" marR="39686">
              <a:lnSpc>
                <a:spcPct val="90000"/>
              </a:lnSpc>
              <a:buClr>
                <a:srgbClr val="73A4FE"/>
              </a:buClr>
              <a:defRPr sz="1800" b="1">
                <a:solidFill>
                  <a:srgbClr val="73A4FE"/>
                </a:solidFill>
                <a:uFill>
                  <a:solidFill>
                    <a:srgbClr val="73A4F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sz="2000" b="1" dirty="0">
                <a:solidFill>
                  <a:srgbClr val="73A4FE"/>
                </a:solidFill>
                <a:uFill>
                  <a:solidFill>
                    <a:srgbClr val="73A4FE"/>
                  </a:solidFill>
                </a:uFill>
                <a:latin typeface="Garamond"/>
                <a:cs typeface="Arial"/>
                <a:sym typeface="Arial"/>
              </a:rPr>
              <a:t>AND, OR de uma variável com o elemento neutro retorna a variável original</a:t>
            </a:r>
          </a:p>
          <a:p>
            <a:pPr marL="39686" marR="39686">
              <a:lnSpc>
                <a:spcPct val="90000"/>
              </a:lnSpc>
              <a:buClr>
                <a:srgbClr val="73A4FE"/>
              </a:buClr>
              <a:defRPr sz="1800" b="1">
                <a:solidFill>
                  <a:srgbClr val="73A4FE"/>
                </a:solidFill>
                <a:uFill>
                  <a:solidFill>
                    <a:srgbClr val="73A4F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lang="pt-BR" sz="2000" b="1" dirty="0">
              <a:solidFill>
                <a:srgbClr val="73A4FE"/>
              </a:solidFill>
              <a:uFill>
                <a:solidFill>
                  <a:srgbClr val="73A4FE"/>
                </a:solidFill>
              </a:uFill>
              <a:latin typeface="Garamond"/>
              <a:cs typeface="Arial"/>
              <a:sym typeface="Arial"/>
            </a:endParaRPr>
          </a:p>
          <a:p>
            <a:pPr marL="39686" marR="39686">
              <a:lnSpc>
                <a:spcPct val="90000"/>
              </a:lnSpc>
              <a:buClr>
                <a:srgbClr val="73A4FE"/>
              </a:buClr>
              <a:defRPr sz="1800" b="1">
                <a:solidFill>
                  <a:srgbClr val="73A4FE"/>
                </a:solidFill>
                <a:uFill>
                  <a:solidFill>
                    <a:srgbClr val="73A4F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sz="2000" b="1" dirty="0">
                <a:solidFill>
                  <a:srgbClr val="73A4FE"/>
                </a:solidFill>
                <a:uFill>
                  <a:solidFill>
                    <a:srgbClr val="73A4FE"/>
                  </a:solidFill>
                </a:uFill>
                <a:latin typeface="Garamond"/>
                <a:cs typeface="Arial"/>
                <a:sym typeface="Arial"/>
              </a:rPr>
              <a:t>AND, OR com uma mesma variável</a:t>
            </a:r>
          </a:p>
          <a:p>
            <a:pPr marL="39686" marR="39686">
              <a:lnSpc>
                <a:spcPct val="90000"/>
              </a:lnSpc>
              <a:buClr>
                <a:srgbClr val="73A4FE"/>
              </a:buClr>
              <a:defRPr sz="1800" b="1">
                <a:solidFill>
                  <a:srgbClr val="73A4FE"/>
                </a:solidFill>
                <a:uFill>
                  <a:solidFill>
                    <a:srgbClr val="73A4F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sz="2000" b="1" dirty="0">
                <a:solidFill>
                  <a:srgbClr val="73A4FE"/>
                </a:solidFill>
                <a:uFill>
                  <a:solidFill>
                    <a:srgbClr val="73A4FE"/>
                  </a:solidFill>
                </a:uFill>
                <a:latin typeface="Garamond"/>
                <a:cs typeface="Arial"/>
                <a:sym typeface="Arial"/>
              </a:rPr>
              <a:t>retorna a variável em questão </a:t>
            </a:r>
          </a:p>
          <a:p>
            <a:pPr marL="39686" marR="39686">
              <a:lnSpc>
                <a:spcPct val="90000"/>
              </a:lnSpc>
              <a:buClr>
                <a:srgbClr val="73A4FE"/>
              </a:buClr>
              <a:defRPr sz="1800" b="1">
                <a:solidFill>
                  <a:srgbClr val="73A4FE"/>
                </a:solidFill>
                <a:uFill>
                  <a:solidFill>
                    <a:srgbClr val="73A4F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lang="pt-BR" sz="1400" b="1" dirty="0">
              <a:solidFill>
                <a:srgbClr val="73A4FE"/>
              </a:solidFill>
              <a:uFill>
                <a:solidFill>
                  <a:srgbClr val="73A4FE"/>
                </a:solidFill>
              </a:uFill>
              <a:latin typeface="Garamond"/>
              <a:cs typeface="Arial"/>
              <a:sym typeface="Arial"/>
            </a:endParaRPr>
          </a:p>
          <a:p>
            <a:pPr marL="39686" marR="39686">
              <a:lnSpc>
                <a:spcPct val="90000"/>
              </a:lnSpc>
              <a:buClr>
                <a:srgbClr val="73A4FE"/>
              </a:buClr>
              <a:defRPr sz="1800" b="1">
                <a:solidFill>
                  <a:srgbClr val="73A4FE"/>
                </a:solidFill>
                <a:uFill>
                  <a:solidFill>
                    <a:srgbClr val="73A4F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sz="2000" b="1" dirty="0">
                <a:solidFill>
                  <a:srgbClr val="73A4FE"/>
                </a:solidFill>
                <a:uFill>
                  <a:solidFill>
                    <a:srgbClr val="73A4FE"/>
                  </a:solidFill>
                </a:uFill>
                <a:latin typeface="Garamond"/>
                <a:cs typeface="Arial"/>
                <a:sym typeface="Arial"/>
              </a:rPr>
              <a:t>Complementos duplos se cancelam </a:t>
            </a:r>
          </a:p>
          <a:p>
            <a:pPr marL="39686" marR="39686">
              <a:lnSpc>
                <a:spcPct val="90000"/>
              </a:lnSpc>
              <a:buClr>
                <a:srgbClr val="73A4FE"/>
              </a:buClr>
              <a:defRPr sz="1800" b="1">
                <a:solidFill>
                  <a:srgbClr val="73A4FE"/>
                </a:solidFill>
                <a:uFill>
                  <a:solidFill>
                    <a:srgbClr val="73A4F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lang="pt-BR" sz="2000" b="1" dirty="0">
              <a:solidFill>
                <a:srgbClr val="73A4FE"/>
              </a:solidFill>
              <a:uFill>
                <a:solidFill>
                  <a:srgbClr val="73A4FE"/>
                </a:solidFill>
              </a:uFill>
              <a:latin typeface="Garamond"/>
              <a:cs typeface="Arial"/>
              <a:sym typeface="Arial"/>
            </a:endParaRPr>
          </a:p>
          <a:p>
            <a:pPr marL="39686" marR="39686">
              <a:lnSpc>
                <a:spcPct val="90000"/>
              </a:lnSpc>
              <a:buClr>
                <a:srgbClr val="73A4FE"/>
              </a:buClr>
              <a:defRPr sz="1800" b="1">
                <a:solidFill>
                  <a:srgbClr val="73A4FE"/>
                </a:solidFill>
                <a:uFill>
                  <a:solidFill>
                    <a:srgbClr val="73A4F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lang="pt-BR" sz="2000" b="1" dirty="0">
              <a:solidFill>
                <a:srgbClr val="73A4FE"/>
              </a:solidFill>
              <a:uFill>
                <a:solidFill>
                  <a:srgbClr val="73A4FE"/>
                </a:solidFill>
              </a:uFill>
              <a:latin typeface="Garamond"/>
              <a:cs typeface="Arial"/>
              <a:sym typeface="Arial"/>
            </a:endParaRPr>
          </a:p>
          <a:p>
            <a:pPr marL="39686" marR="39686">
              <a:lnSpc>
                <a:spcPct val="90000"/>
              </a:lnSpc>
              <a:buClr>
                <a:srgbClr val="73A4FE"/>
              </a:buClr>
              <a:defRPr sz="1800" b="1">
                <a:solidFill>
                  <a:srgbClr val="73A4FE"/>
                </a:solidFill>
                <a:uFill>
                  <a:solidFill>
                    <a:srgbClr val="73A4F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sz="2000" b="1" dirty="0">
                <a:solidFill>
                  <a:srgbClr val="73A4FE"/>
                </a:solidFill>
                <a:uFill>
                  <a:solidFill>
                    <a:srgbClr val="73A4FE"/>
                  </a:solidFill>
                </a:uFill>
                <a:latin typeface="Garamond"/>
                <a:cs typeface="Arial"/>
                <a:sym typeface="Arial"/>
              </a:rPr>
              <a:t>AND, OR de uma variável e seu complemento devolve o complemento do elemento neutro da operação</a:t>
            </a:r>
          </a:p>
          <a:p>
            <a:pPr marL="39686" marR="39686">
              <a:lnSpc>
                <a:spcPct val="90000"/>
              </a:lnSpc>
              <a:buClr>
                <a:srgbClr val="73A4FE"/>
              </a:buClr>
              <a:defRPr sz="1800" b="1">
                <a:solidFill>
                  <a:srgbClr val="73A4FE"/>
                </a:solidFill>
                <a:uFill>
                  <a:solidFill>
                    <a:srgbClr val="73A4F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lang="pt-BR" sz="2000" b="1" dirty="0">
              <a:solidFill>
                <a:srgbClr val="73A4FE"/>
              </a:solidFill>
              <a:uFill>
                <a:solidFill>
                  <a:srgbClr val="73A4FE"/>
                </a:solidFill>
              </a:uFill>
              <a:latin typeface="Garamond"/>
              <a:cs typeface="Arial"/>
              <a:sym typeface="Arial"/>
            </a:endParaRPr>
          </a:p>
          <a:p>
            <a:pPr marL="39686" marR="39686">
              <a:lnSpc>
                <a:spcPct val="90000"/>
              </a:lnSpc>
              <a:buClr>
                <a:srgbClr val="73A4FE"/>
              </a:buClr>
              <a:defRPr sz="1800" b="1">
                <a:solidFill>
                  <a:srgbClr val="73A4FE"/>
                </a:solidFill>
                <a:uFill>
                  <a:solidFill>
                    <a:srgbClr val="73A4F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lang="pt-BR" sz="2000" b="1" dirty="0">
              <a:solidFill>
                <a:srgbClr val="73A4FE"/>
              </a:solidFill>
              <a:uFill>
                <a:solidFill>
                  <a:srgbClr val="73A4FE"/>
                </a:solidFill>
              </a:uFill>
              <a:latin typeface="Garamond"/>
              <a:cs typeface="Arial"/>
              <a:sym typeface="Arial"/>
            </a:endParaRPr>
          </a:p>
          <a:p>
            <a:pPr marL="39686" marR="39686">
              <a:lnSpc>
                <a:spcPct val="90000"/>
              </a:lnSpc>
              <a:buClr>
                <a:srgbClr val="73A4FE"/>
              </a:buClr>
              <a:defRPr sz="1800" b="1">
                <a:solidFill>
                  <a:srgbClr val="73A4FE"/>
                </a:solidFill>
                <a:uFill>
                  <a:solidFill>
                    <a:srgbClr val="73A4F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sz="2000" b="1" dirty="0">
                <a:solidFill>
                  <a:srgbClr val="73A4FE"/>
                </a:solidFill>
                <a:uFill>
                  <a:solidFill>
                    <a:srgbClr val="73A4FE"/>
                  </a:solidFill>
                </a:uFill>
                <a:latin typeface="Garamond"/>
                <a:cs typeface="Arial"/>
                <a:sym typeface="Arial"/>
              </a:rPr>
              <a:t>Apenas um axioma…</a:t>
            </a:r>
          </a:p>
        </p:txBody>
      </p:sp>
      <p:sp>
        <p:nvSpPr>
          <p:cNvPr id="12" name="Line">
            <a:extLst>
              <a:ext uri="{FF2B5EF4-FFF2-40B4-BE49-F238E27FC236}">
                <a16:creationId xmlns:a16="http://schemas.microsoft.com/office/drawing/2014/main" id="{8CA56385-E3FA-4837-A62E-147E6C3C7378}"/>
              </a:ext>
            </a:extLst>
          </p:cNvPr>
          <p:cNvSpPr/>
          <p:nvPr/>
        </p:nvSpPr>
        <p:spPr>
          <a:xfrm>
            <a:off x="1775254" y="2447034"/>
            <a:ext cx="8775700" cy="1588"/>
          </a:xfrm>
          <a:prstGeom prst="line">
            <a:avLst/>
          </a:prstGeom>
          <a:ln w="12700">
            <a:solidFill>
              <a:srgbClr val="062B6B"/>
            </a:solidFill>
            <a:prstDash val="sysDot"/>
          </a:ln>
        </p:spPr>
        <p:txBody>
          <a:bodyPr lIns="0" tIns="0" rIns="0" bIns="0"/>
          <a:lstStyle/>
          <a:p>
            <a:pPr>
              <a:defRPr/>
            </a:pPr>
            <a:endParaRPr lang="pt-BR" sz="2000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3" name="Line">
            <a:extLst>
              <a:ext uri="{FF2B5EF4-FFF2-40B4-BE49-F238E27FC236}">
                <a16:creationId xmlns:a16="http://schemas.microsoft.com/office/drawing/2014/main" id="{6DC41204-B37F-4806-8740-F912A1923852}"/>
              </a:ext>
            </a:extLst>
          </p:cNvPr>
          <p:cNvSpPr/>
          <p:nvPr/>
        </p:nvSpPr>
        <p:spPr>
          <a:xfrm>
            <a:off x="1775254" y="3323334"/>
            <a:ext cx="8775700" cy="1588"/>
          </a:xfrm>
          <a:prstGeom prst="line">
            <a:avLst/>
          </a:prstGeom>
          <a:ln w="12700">
            <a:solidFill>
              <a:srgbClr val="062B6B"/>
            </a:solidFill>
            <a:prstDash val="sysDot"/>
          </a:ln>
        </p:spPr>
        <p:txBody>
          <a:bodyPr lIns="0" tIns="0" rIns="0" bIns="0"/>
          <a:lstStyle/>
          <a:p>
            <a:pPr>
              <a:defRPr/>
            </a:pPr>
            <a:endParaRPr lang="pt-BR" sz="2000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0AF6B363-23C7-4D57-B2B4-C5C5C4A7B84A}"/>
              </a:ext>
            </a:extLst>
          </p:cNvPr>
          <p:cNvSpPr/>
          <p:nvPr/>
        </p:nvSpPr>
        <p:spPr>
          <a:xfrm>
            <a:off x="1775254" y="4237734"/>
            <a:ext cx="8775700" cy="1588"/>
          </a:xfrm>
          <a:prstGeom prst="line">
            <a:avLst/>
          </a:prstGeom>
          <a:ln w="12700">
            <a:solidFill>
              <a:srgbClr val="062B6B"/>
            </a:solidFill>
            <a:prstDash val="sysDot"/>
          </a:ln>
        </p:spPr>
        <p:txBody>
          <a:bodyPr lIns="0" tIns="0" rIns="0" bIns="0"/>
          <a:lstStyle/>
          <a:p>
            <a:pPr>
              <a:defRPr/>
            </a:pPr>
            <a:endParaRPr lang="pt-BR" sz="2000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5" name="Line">
            <a:extLst>
              <a:ext uri="{FF2B5EF4-FFF2-40B4-BE49-F238E27FC236}">
                <a16:creationId xmlns:a16="http://schemas.microsoft.com/office/drawing/2014/main" id="{5E86D608-4F87-470B-8356-6BEC98CE487F}"/>
              </a:ext>
            </a:extLst>
          </p:cNvPr>
          <p:cNvSpPr/>
          <p:nvPr/>
        </p:nvSpPr>
        <p:spPr>
          <a:xfrm>
            <a:off x="1775254" y="5177534"/>
            <a:ext cx="8775700" cy="1588"/>
          </a:xfrm>
          <a:prstGeom prst="line">
            <a:avLst/>
          </a:prstGeom>
          <a:ln w="12700">
            <a:solidFill>
              <a:srgbClr val="062B6B"/>
            </a:solidFill>
            <a:prstDash val="sysDot"/>
          </a:ln>
        </p:spPr>
        <p:txBody>
          <a:bodyPr lIns="0" tIns="0" rIns="0" bIns="0"/>
          <a:lstStyle/>
          <a:p>
            <a:pPr>
              <a:defRPr/>
            </a:pPr>
            <a:endParaRPr lang="pt-BR" sz="2000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6" name="1D.  X • 1 = X…">
            <a:extLst>
              <a:ext uri="{FF2B5EF4-FFF2-40B4-BE49-F238E27FC236}">
                <a16:creationId xmlns:a16="http://schemas.microsoft.com/office/drawing/2014/main" id="{68D2B570-B5D1-4F0F-870A-B8A0D904CC84}"/>
              </a:ext>
            </a:extLst>
          </p:cNvPr>
          <p:cNvSpPr txBox="1"/>
          <p:nvPr/>
        </p:nvSpPr>
        <p:spPr>
          <a:xfrm>
            <a:off x="4669572" y="1857516"/>
            <a:ext cx="1854228" cy="533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/>
          <a:lstStyle/>
          <a:p>
            <a:pPr marL="38100" marR="38100">
              <a:lnSpc>
                <a:spcPct val="85000"/>
              </a:lnSpc>
              <a:buClr>
                <a:srgbClr val="DA273E"/>
              </a:buClr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sz="2000" b="1" dirty="0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1D.  </a:t>
            </a:r>
            <a:r>
              <a:rPr lang="pt-BR" sz="2000" b="1" dirty="0" err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 • 1 = </a:t>
            </a:r>
            <a:r>
              <a:rPr lang="pt-BR" sz="2000" b="1" dirty="0" err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X</a:t>
            </a:r>
            <a:endParaRPr lang="pt-BR" sz="2000" b="1" dirty="0">
              <a:solidFill>
                <a:srgbClr val="DA273E"/>
              </a:solidFill>
              <a:uFill>
                <a:solidFill>
                  <a:srgbClr val="DA273E"/>
                </a:solidFill>
              </a:uFill>
              <a:latin typeface="Garamond"/>
              <a:cs typeface="Arial"/>
              <a:sym typeface="Arial"/>
            </a:endParaRPr>
          </a:p>
          <a:p>
            <a:pPr marL="38100" marR="38100">
              <a:lnSpc>
                <a:spcPct val="85000"/>
              </a:lnSpc>
              <a:buClr>
                <a:srgbClr val="DA273E"/>
              </a:buClr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sz="2000" b="1" dirty="0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2D.  </a:t>
            </a:r>
            <a:r>
              <a:rPr lang="pt-BR" sz="2000" b="1" dirty="0" err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 • 0 = 0</a:t>
            </a:r>
          </a:p>
        </p:txBody>
      </p:sp>
      <p:sp>
        <p:nvSpPr>
          <p:cNvPr id="17" name="3D.  X • X = X">
            <a:extLst>
              <a:ext uri="{FF2B5EF4-FFF2-40B4-BE49-F238E27FC236}">
                <a16:creationId xmlns:a16="http://schemas.microsoft.com/office/drawing/2014/main" id="{696C2171-DDA7-498E-9CFB-C55D7AA2165C}"/>
              </a:ext>
            </a:extLst>
          </p:cNvPr>
          <p:cNvSpPr txBox="1"/>
          <p:nvPr/>
        </p:nvSpPr>
        <p:spPr>
          <a:xfrm>
            <a:off x="4669573" y="2883383"/>
            <a:ext cx="1908398" cy="304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/>
          <a:lstStyle>
            <a:lvl1pPr marL="38100" marR="38100" defTabSz="914400">
              <a:lnSpc>
                <a:spcPct val="85000"/>
              </a:lnSpc>
              <a:buClr>
                <a:srgbClr val="DA273E"/>
              </a:buClr>
              <a:buFont typeface="Arial"/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 lang="pt-BR" sz="2000" dirty="0">
                <a:latin typeface="Garamond"/>
              </a:rPr>
              <a:t>3D.  </a:t>
            </a:r>
            <a:r>
              <a:rPr lang="pt-BR" sz="2000" dirty="0" err="1">
                <a:latin typeface="Garamond"/>
              </a:rPr>
              <a:t>X</a:t>
            </a:r>
            <a:r>
              <a:rPr lang="pt-BR" sz="2000" dirty="0">
                <a:latin typeface="Garamond"/>
              </a:rPr>
              <a:t> • </a:t>
            </a:r>
            <a:r>
              <a:rPr lang="pt-BR" sz="2000" dirty="0" err="1">
                <a:latin typeface="Garamond"/>
              </a:rPr>
              <a:t>X</a:t>
            </a:r>
            <a:r>
              <a:rPr lang="pt-BR" sz="2000" dirty="0">
                <a:latin typeface="Garamond"/>
              </a:rPr>
              <a:t> = </a:t>
            </a:r>
            <a:r>
              <a:rPr lang="pt-BR" sz="2000" dirty="0" err="1">
                <a:latin typeface="Garamond"/>
              </a:rPr>
              <a:t>X</a:t>
            </a:r>
            <a:endParaRPr lang="pt-BR" sz="2000" dirty="0">
              <a:latin typeface="Garamond"/>
            </a:endParaRPr>
          </a:p>
        </p:txBody>
      </p:sp>
      <p:sp>
        <p:nvSpPr>
          <p:cNvPr id="18" name="5D.  X • X' = 0">
            <a:extLst>
              <a:ext uri="{FF2B5EF4-FFF2-40B4-BE49-F238E27FC236}">
                <a16:creationId xmlns:a16="http://schemas.microsoft.com/office/drawing/2014/main" id="{85515CF4-C321-4D42-B45C-91757414D402}"/>
              </a:ext>
            </a:extLst>
          </p:cNvPr>
          <p:cNvSpPr txBox="1"/>
          <p:nvPr/>
        </p:nvSpPr>
        <p:spPr>
          <a:xfrm>
            <a:off x="4669573" y="4724220"/>
            <a:ext cx="1951489" cy="533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/>
          <a:lstStyle>
            <a:lvl1pPr marL="38100" marR="38100" defTabSz="914400">
              <a:lnSpc>
                <a:spcPct val="85000"/>
              </a:lnSpc>
              <a:buClr>
                <a:srgbClr val="DA273E"/>
              </a:buClr>
              <a:buFont typeface="Arial"/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 lang="pt-BR" sz="2000" dirty="0">
                <a:latin typeface="Garamond"/>
              </a:rPr>
              <a:t>5D.  </a:t>
            </a:r>
            <a:r>
              <a:rPr lang="pt-BR" sz="2000" dirty="0" err="1">
                <a:latin typeface="Garamond"/>
              </a:rPr>
              <a:t>X</a:t>
            </a:r>
            <a:r>
              <a:rPr lang="pt-BR" sz="2000" dirty="0">
                <a:latin typeface="Garamond"/>
              </a:rPr>
              <a:t> •    = 0</a:t>
            </a:r>
          </a:p>
        </p:txBody>
      </p:sp>
      <p:sp>
        <p:nvSpPr>
          <p:cNvPr id="19" name="6D.  X • Y = Y • X">
            <a:extLst>
              <a:ext uri="{FF2B5EF4-FFF2-40B4-BE49-F238E27FC236}">
                <a16:creationId xmlns:a16="http://schemas.microsoft.com/office/drawing/2014/main" id="{C9DC87E0-E51D-4B04-960F-289D69B88BA8}"/>
              </a:ext>
            </a:extLst>
          </p:cNvPr>
          <p:cNvSpPr txBox="1"/>
          <p:nvPr/>
        </p:nvSpPr>
        <p:spPr>
          <a:xfrm>
            <a:off x="4626846" y="5626863"/>
            <a:ext cx="2258572" cy="3049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/>
          <a:lstStyle>
            <a:lvl1pPr marL="38100" marR="38100" defTabSz="914400">
              <a:lnSpc>
                <a:spcPct val="85000"/>
              </a:lnSpc>
              <a:buClr>
                <a:srgbClr val="DA273E"/>
              </a:buClr>
              <a:buFont typeface="Arial"/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 lang="pt-BR" sz="2000" dirty="0">
                <a:latin typeface="Garamond"/>
              </a:rPr>
              <a:t>6D.  </a:t>
            </a:r>
            <a:r>
              <a:rPr lang="pt-BR" sz="2000" dirty="0" err="1">
                <a:latin typeface="Garamond"/>
              </a:rPr>
              <a:t>X</a:t>
            </a:r>
            <a:r>
              <a:rPr lang="pt-BR" sz="2000" dirty="0">
                <a:latin typeface="Garamond"/>
              </a:rPr>
              <a:t> • </a:t>
            </a:r>
            <a:r>
              <a:rPr lang="pt-BR" sz="2000" dirty="0" err="1">
                <a:latin typeface="Garamond"/>
              </a:rPr>
              <a:t>Y</a:t>
            </a:r>
            <a:r>
              <a:rPr lang="pt-BR" sz="2000" dirty="0">
                <a:latin typeface="Garamond"/>
              </a:rPr>
              <a:t> = </a:t>
            </a:r>
            <a:r>
              <a:rPr lang="pt-BR" sz="2000" dirty="0" err="1">
                <a:latin typeface="Garamond"/>
              </a:rPr>
              <a:t>Y</a:t>
            </a:r>
            <a:r>
              <a:rPr lang="pt-BR" sz="2000" dirty="0">
                <a:latin typeface="Garamond"/>
              </a:rPr>
              <a:t> • </a:t>
            </a:r>
            <a:r>
              <a:rPr lang="pt-BR" sz="2000" dirty="0" err="1">
                <a:latin typeface="Garamond"/>
              </a:rPr>
              <a:t>X</a:t>
            </a:r>
            <a:endParaRPr lang="pt-BR" sz="2000" dirty="0">
              <a:latin typeface="Garamond"/>
            </a:endParaRPr>
          </a:p>
        </p:txBody>
      </p:sp>
      <p:sp>
        <p:nvSpPr>
          <p:cNvPr id="20" name="Dual">
            <a:extLst>
              <a:ext uri="{FF2B5EF4-FFF2-40B4-BE49-F238E27FC236}">
                <a16:creationId xmlns:a16="http://schemas.microsoft.com/office/drawing/2014/main" id="{488CE8F6-E099-47C9-A8EA-61AE6A05AF5B}"/>
              </a:ext>
            </a:extLst>
          </p:cNvPr>
          <p:cNvSpPr txBox="1"/>
          <p:nvPr/>
        </p:nvSpPr>
        <p:spPr>
          <a:xfrm>
            <a:off x="5164935" y="1123917"/>
            <a:ext cx="100330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 marL="39686" marR="39686" defTabSz="914400">
              <a:lnSpc>
                <a:spcPct val="90000"/>
              </a:lnSpc>
              <a:buClr>
                <a:srgbClr val="DA273E"/>
              </a:buClr>
              <a:buFont typeface="Helvetica"/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</a:defRPr>
            </a:lvl1pPr>
          </a:lstStyle>
          <a:p>
            <a:pPr>
              <a:defRPr/>
            </a:pPr>
            <a:r>
              <a:rPr lang="pt-BR" sz="2000" dirty="0">
                <a:latin typeface="Garamond"/>
              </a:rPr>
              <a:t>Dual</a:t>
            </a: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63316899-2CB4-4915-B4F9-AB3B2CCDB1AC}"/>
              </a:ext>
            </a:extLst>
          </p:cNvPr>
          <p:cNvSpPr/>
          <p:nvPr/>
        </p:nvSpPr>
        <p:spPr>
          <a:xfrm>
            <a:off x="5534717" y="1443038"/>
            <a:ext cx="1644" cy="317608"/>
          </a:xfrm>
          <a:prstGeom prst="line">
            <a:avLst/>
          </a:prstGeom>
          <a:ln w="25400">
            <a:solidFill>
              <a:srgbClr val="DA273E"/>
            </a:solidFill>
            <a:tailEnd type="triangle"/>
          </a:ln>
        </p:spPr>
        <p:txBody>
          <a:bodyPr lIns="0" tIns="0" rIns="0" bIns="0"/>
          <a:lstStyle/>
          <a:p>
            <a:pPr>
              <a:defRPr/>
            </a:pPr>
            <a:endParaRPr lang="pt-BR" sz="2000" dirty="0">
              <a:solidFill>
                <a:srgbClr val="000000"/>
              </a:solidFill>
              <a:latin typeface="Garamon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355B150-F5F9-4A98-8475-F555A1F50796}"/>
                  </a:ext>
                </a:extLst>
              </p:cNvPr>
              <p:cNvSpPr/>
              <p:nvPr/>
            </p:nvSpPr>
            <p:spPr>
              <a:xfrm>
                <a:off x="5497088" y="4660554"/>
                <a:ext cx="40748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t-BR" sz="2000" b="1" i="1" smtClean="0">
                              <a:solidFill>
                                <a:srgbClr val="DA273E"/>
                              </a:solidFill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</a:rPr>
                          </m:ctrlPr>
                        </m:accPr>
                        <m:e>
                          <m:r>
                            <a:rPr lang="pt-BR" sz="2000" b="1">
                              <a:solidFill>
                                <a:srgbClr val="DA273E"/>
                              </a:solidFill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</a:rPr>
                            <m:t>𝐗</m:t>
                          </m:r>
                        </m:e>
                      </m:acc>
                    </m:oMath>
                  </m:oMathPara>
                </a14:m>
                <a:endParaRPr lang="pt-BR" sz="2000" b="1" dirty="0">
                  <a:solidFill>
                    <a:srgbClr val="DA273E"/>
                  </a:solidFill>
                  <a:uFill>
                    <a:solidFill>
                      <a:srgbClr val="DA273E"/>
                    </a:solidFill>
                  </a:uFill>
                  <a:latin typeface="Garamond"/>
                  <a:ea typeface="Arial"/>
                  <a:cs typeface="Arial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355B150-F5F9-4A98-8475-F555A1F507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7088" y="4660554"/>
                <a:ext cx="407484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D4ABF98-0176-45DC-B6ED-D5C6587E8772}"/>
                  </a:ext>
                </a:extLst>
              </p:cNvPr>
              <p:cNvSpPr/>
              <p:nvPr/>
            </p:nvSpPr>
            <p:spPr>
              <a:xfrm>
                <a:off x="2793970" y="4664746"/>
                <a:ext cx="40748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t-BR" sz="2000" b="1" i="1" smtClean="0">
                              <a:solidFill>
                                <a:srgbClr val="062B6B"/>
                              </a:solidFill>
                              <a:uFill>
                                <a:solidFill>
                                  <a:srgbClr val="062B6B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b="1">
                              <a:solidFill>
                                <a:srgbClr val="062B6B"/>
                              </a:solidFill>
                              <a:uFill>
                                <a:solidFill>
                                  <a:srgbClr val="062B6B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acc>
                    </m:oMath>
                  </m:oMathPara>
                </a14:m>
                <a:endParaRPr lang="pt-BR" sz="2000" b="1" dirty="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Garamond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D4ABF98-0176-45DC-B6ED-D5C6587E87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970" y="4664746"/>
                <a:ext cx="407484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3191593-1AA4-4C1E-9166-925BC58B66EF}"/>
                  </a:ext>
                </a:extLst>
              </p:cNvPr>
              <p:cNvSpPr/>
              <p:nvPr/>
            </p:nvSpPr>
            <p:spPr>
              <a:xfrm>
                <a:off x="2286000" y="3669017"/>
                <a:ext cx="638316" cy="4398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t-BR" sz="2000" b="1" i="1" smtClean="0">
                              <a:solidFill>
                                <a:srgbClr val="062B6B"/>
                              </a:solidFill>
                              <a:uFill>
                                <a:solidFill>
                                  <a:srgbClr val="062B6B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b="1" i="1">
                              <a:solidFill>
                                <a:srgbClr val="062B6B"/>
                              </a:solidFill>
                              <a:uFill>
                                <a:solidFill>
                                  <a:srgbClr val="062B6B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lang="pt-BR" sz="2000" b="1" i="1">
                                  <a:solidFill>
                                    <a:srgbClr val="062B6B"/>
                                  </a:solidFill>
                                  <a:uFill>
                                    <a:solidFill>
                                      <a:srgbClr val="062B6B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1" i="1">
                                  <a:solidFill>
                                    <a:srgbClr val="062B6B"/>
                                  </a:solidFill>
                                  <a:uFill>
                                    <a:solidFill>
                                      <a:srgbClr val="062B6B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acc>
                          <m:r>
                            <a:rPr lang="pt-BR" sz="2000" b="1" i="1">
                              <a:solidFill>
                                <a:srgbClr val="062B6B"/>
                              </a:solidFill>
                              <a:uFill>
                                <a:solidFill>
                                  <a:srgbClr val="062B6B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acc>
                    </m:oMath>
                  </m:oMathPara>
                </a14:m>
                <a:endParaRPr lang="pt-BR" sz="2000" b="1" dirty="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Garamond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3191593-1AA4-4C1E-9166-925BC58B6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669017"/>
                <a:ext cx="638316" cy="439800"/>
              </a:xfrm>
              <a:prstGeom prst="rect">
                <a:avLst/>
              </a:prstGeom>
              <a:blipFill>
                <a:blip r:embed="rId4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837264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34801726-4190-45F5-9E56-DC129AC70C38}"/>
              </a:ext>
            </a:extLst>
          </p:cNvPr>
          <p:cNvSpPr/>
          <p:nvPr/>
        </p:nvSpPr>
        <p:spPr>
          <a:xfrm>
            <a:off x="1912938" y="3160253"/>
            <a:ext cx="9599098" cy="2078038"/>
          </a:xfrm>
          <a:prstGeom prst="rect">
            <a:avLst/>
          </a:prstGeom>
          <a:solidFill>
            <a:srgbClr val="FDFDC5"/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 marL="39686" marR="39686"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lang="pt-BR" sz="2800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Garamond"/>
              <a:sym typeface="Times"/>
            </a:endParaRPr>
          </a:p>
        </p:txBody>
      </p:sp>
      <p:sp>
        <p:nvSpPr>
          <p:cNvPr id="5" name="Distributive Laws:…">
            <a:extLst>
              <a:ext uri="{FF2B5EF4-FFF2-40B4-BE49-F238E27FC236}">
                <a16:creationId xmlns:a16="http://schemas.microsoft.com/office/drawing/2014/main" id="{9FA4BA5A-3DC1-4DA1-B0BF-0B6B17118299}"/>
              </a:ext>
            </a:extLst>
          </p:cNvPr>
          <p:cNvSpPr txBox="1"/>
          <p:nvPr/>
        </p:nvSpPr>
        <p:spPr>
          <a:xfrm>
            <a:off x="1865313" y="1905000"/>
            <a:ext cx="3897349" cy="1627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>
              <a:lnSpc>
                <a:spcPct val="85000"/>
              </a:lnSpc>
              <a:buClr>
                <a:srgbClr val="062B6B"/>
              </a:buClr>
              <a:defRPr sz="1800" b="1" i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lang="pt-BR" sz="2000" b="1" i="1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Garamond"/>
              <a:cs typeface="Arial"/>
              <a:sym typeface="Arial"/>
            </a:endParaRPr>
          </a:p>
          <a:p>
            <a:pPr marL="38100" marR="38100">
              <a:lnSpc>
                <a:spcPct val="85000"/>
              </a:lnSpc>
              <a:buClr>
                <a:srgbClr val="062B6B"/>
              </a:buClr>
              <a:defRPr sz="1800" b="1" i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sz="2000" b="1" i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Lei Distributiva:</a:t>
            </a:r>
          </a:p>
          <a:p>
            <a:pPr marL="38100" marR="38100">
              <a:lnSpc>
                <a:spcPct val="85000"/>
              </a:lnSpc>
              <a:buClr>
                <a:srgbClr val="062B6B"/>
              </a:buClr>
              <a:defRPr sz="1800" b="1" i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lang="pt-BR" sz="2000" b="1" i="1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Garamond"/>
              <a:cs typeface="Arial"/>
              <a:sym typeface="Arial"/>
            </a:endParaRPr>
          </a:p>
          <a:p>
            <a:pPr marL="38100" marR="38100">
              <a:lnSpc>
                <a:spcPct val="85000"/>
              </a:lnSpc>
              <a:buClr>
                <a:srgbClr val="062B6B"/>
              </a:buClr>
              <a:defRPr sz="1800" b="1" i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lang="pt-BR" sz="2000" b="1" i="1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Garamond"/>
              <a:cs typeface="Arial"/>
              <a:sym typeface="Arial"/>
            </a:endParaRPr>
          </a:p>
          <a:p>
            <a:pPr marL="38100" marR="38100">
              <a:lnSpc>
                <a:spcPct val="85000"/>
              </a:lnSpc>
              <a:buClr>
                <a:srgbClr val="062B6B"/>
              </a:buClr>
              <a:defRPr sz="1800" b="1" i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lang="pt-BR" sz="2000" b="1" i="1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Garamond"/>
              <a:cs typeface="Arial"/>
              <a:sym typeface="Arial"/>
            </a:endParaRPr>
          </a:p>
          <a:p>
            <a:pPr marL="38100" marR="38100">
              <a:lnSpc>
                <a:spcPct val="85000"/>
              </a:lnSpc>
              <a:buClr>
                <a:srgbClr val="062B6B"/>
              </a:buClr>
              <a:defRPr sz="1800" b="1" i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sz="2000" b="1" i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Teoremas úteis para simplificação:</a:t>
            </a:r>
          </a:p>
        </p:txBody>
      </p:sp>
      <p:sp>
        <p:nvSpPr>
          <p:cNvPr id="8" name="9.   X • Y  +  X • Y' = X…">
            <a:extLst>
              <a:ext uri="{FF2B5EF4-FFF2-40B4-BE49-F238E27FC236}">
                <a16:creationId xmlns:a16="http://schemas.microsoft.com/office/drawing/2014/main" id="{E6CE9AA2-3AB4-42BC-ABE3-B412AB0073B2}"/>
              </a:ext>
            </a:extLst>
          </p:cNvPr>
          <p:cNvSpPr txBox="1"/>
          <p:nvPr/>
        </p:nvSpPr>
        <p:spPr>
          <a:xfrm>
            <a:off x="1981200" y="3579354"/>
            <a:ext cx="2319546" cy="122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>
              <a:lnSpc>
                <a:spcPct val="85000"/>
              </a:lnSpc>
              <a:buClr>
                <a:srgbClr val="062B6B"/>
              </a:buClr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9.   </a:t>
            </a:r>
            <a:r>
              <a:rPr lang="pt-BR" b="1" dirty="0" err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X</a:t>
            </a: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 • </a:t>
            </a:r>
            <a:r>
              <a:rPr lang="pt-BR" b="1" dirty="0" err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Y</a:t>
            </a: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  +  </a:t>
            </a:r>
            <a:r>
              <a:rPr lang="pt-BR" b="1" dirty="0" err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X</a:t>
            </a: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 •    = </a:t>
            </a:r>
            <a:r>
              <a:rPr lang="pt-BR" b="1" dirty="0" err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X</a:t>
            </a:r>
            <a:endParaRPr lang="pt-BR" b="1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Garamond"/>
              <a:cs typeface="Arial"/>
              <a:sym typeface="Arial"/>
            </a:endParaRPr>
          </a:p>
          <a:p>
            <a:pPr marL="38100" marR="38100">
              <a:lnSpc>
                <a:spcPct val="85000"/>
              </a:lnSpc>
              <a:buClr>
                <a:srgbClr val="062B6B"/>
              </a:buClr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lang="pt-BR" b="1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Garamond"/>
              <a:cs typeface="Arial"/>
              <a:sym typeface="Arial"/>
            </a:endParaRPr>
          </a:p>
          <a:p>
            <a:pPr marL="38100" marR="38100">
              <a:lnSpc>
                <a:spcPct val="85000"/>
              </a:lnSpc>
              <a:buClr>
                <a:srgbClr val="062B6B"/>
              </a:buClr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10.  </a:t>
            </a:r>
            <a:r>
              <a:rPr lang="pt-BR" b="1" dirty="0" err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X</a:t>
            </a: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 + </a:t>
            </a:r>
            <a:r>
              <a:rPr lang="pt-BR" b="1" dirty="0" err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X</a:t>
            </a: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 • </a:t>
            </a:r>
            <a:r>
              <a:rPr lang="pt-BR" b="1" dirty="0" err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Y</a:t>
            </a: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 = </a:t>
            </a:r>
            <a:r>
              <a:rPr lang="pt-BR" b="1" dirty="0" err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X</a:t>
            </a:r>
            <a:endParaRPr lang="pt-BR" b="1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Garamond"/>
              <a:cs typeface="Arial"/>
              <a:sym typeface="Arial"/>
            </a:endParaRPr>
          </a:p>
          <a:p>
            <a:pPr marL="38100" marR="38100">
              <a:lnSpc>
                <a:spcPct val="85000"/>
              </a:lnSpc>
              <a:buClr>
                <a:srgbClr val="062B6B"/>
              </a:buClr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lang="pt-BR" b="1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Garamond"/>
              <a:cs typeface="Arial"/>
              <a:sym typeface="Arial"/>
            </a:endParaRPr>
          </a:p>
          <a:p>
            <a:pPr marL="38100" marR="38100">
              <a:lnSpc>
                <a:spcPct val="85000"/>
              </a:lnSpc>
              <a:buClr>
                <a:srgbClr val="062B6B"/>
              </a:buClr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11.  (</a:t>
            </a:r>
            <a:r>
              <a:rPr lang="pt-BR" b="1" dirty="0" err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X</a:t>
            </a: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 +   ) • </a:t>
            </a:r>
            <a:r>
              <a:rPr lang="pt-BR" b="1" dirty="0" err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Y</a:t>
            </a: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 = </a:t>
            </a:r>
            <a:r>
              <a:rPr lang="pt-BR" b="1" dirty="0" err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X</a:t>
            </a: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 • </a:t>
            </a:r>
            <a:r>
              <a:rPr lang="pt-BR" b="1" dirty="0" err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Y</a:t>
            </a:r>
            <a:endParaRPr lang="pt-BR" b="1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Garamond"/>
              <a:cs typeface="Arial"/>
              <a:sym typeface="Arial"/>
            </a:endParaRPr>
          </a:p>
        </p:txBody>
      </p:sp>
      <p:sp>
        <p:nvSpPr>
          <p:cNvPr id="9" name="9D.   (X + Y)  •  (X + Y') = X…">
            <a:extLst>
              <a:ext uri="{FF2B5EF4-FFF2-40B4-BE49-F238E27FC236}">
                <a16:creationId xmlns:a16="http://schemas.microsoft.com/office/drawing/2014/main" id="{AC35306F-4C4D-476E-9EEB-64F438C4A0F2}"/>
              </a:ext>
            </a:extLst>
          </p:cNvPr>
          <p:cNvSpPr txBox="1"/>
          <p:nvPr/>
        </p:nvSpPr>
        <p:spPr>
          <a:xfrm>
            <a:off x="5334001" y="3579354"/>
            <a:ext cx="2835713" cy="122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>
              <a:lnSpc>
                <a:spcPct val="85000"/>
              </a:lnSpc>
              <a:buClr>
                <a:srgbClr val="DA273E"/>
              </a:buClr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b="1" dirty="0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9D.   (</a:t>
            </a:r>
            <a:r>
              <a:rPr lang="pt-BR" b="1" dirty="0" err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X</a:t>
            </a:r>
            <a:r>
              <a:rPr lang="pt-BR" b="1" dirty="0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 + </a:t>
            </a:r>
            <a:r>
              <a:rPr lang="pt-BR" b="1" dirty="0" err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Y</a:t>
            </a:r>
            <a:r>
              <a:rPr lang="pt-BR" b="1" dirty="0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)  •  (</a:t>
            </a:r>
            <a:r>
              <a:rPr lang="pt-BR" b="1" dirty="0" err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X</a:t>
            </a:r>
            <a:r>
              <a:rPr lang="pt-BR" b="1" dirty="0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 +   ) = </a:t>
            </a:r>
            <a:r>
              <a:rPr lang="pt-BR" b="1" dirty="0" err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X</a:t>
            </a:r>
            <a:endParaRPr lang="pt-BR" b="1" dirty="0">
              <a:solidFill>
                <a:srgbClr val="DA273E"/>
              </a:solidFill>
              <a:uFill>
                <a:solidFill>
                  <a:srgbClr val="DA273E"/>
                </a:solidFill>
              </a:uFill>
              <a:latin typeface="Garamond"/>
              <a:cs typeface="Arial"/>
              <a:sym typeface="Arial"/>
            </a:endParaRPr>
          </a:p>
          <a:p>
            <a:pPr marL="38100" marR="38100">
              <a:lnSpc>
                <a:spcPct val="85000"/>
              </a:lnSpc>
              <a:buClr>
                <a:srgbClr val="DA273E"/>
              </a:buClr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lang="pt-BR" b="1" dirty="0">
              <a:solidFill>
                <a:srgbClr val="DA273E"/>
              </a:solidFill>
              <a:uFill>
                <a:solidFill>
                  <a:srgbClr val="DA273E"/>
                </a:solidFill>
              </a:uFill>
              <a:latin typeface="Garamond"/>
              <a:cs typeface="Arial"/>
              <a:sym typeface="Arial"/>
            </a:endParaRPr>
          </a:p>
          <a:p>
            <a:pPr marL="38100" marR="38100">
              <a:lnSpc>
                <a:spcPct val="85000"/>
              </a:lnSpc>
              <a:buClr>
                <a:srgbClr val="DA273E"/>
              </a:buClr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b="1" dirty="0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10D.  </a:t>
            </a:r>
            <a:r>
              <a:rPr lang="pt-BR" b="1" dirty="0" err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X</a:t>
            </a:r>
            <a:r>
              <a:rPr lang="pt-BR" b="1" dirty="0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 • (</a:t>
            </a:r>
            <a:r>
              <a:rPr lang="pt-BR" b="1" dirty="0" err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X</a:t>
            </a:r>
            <a:r>
              <a:rPr lang="pt-BR" b="1" dirty="0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 + </a:t>
            </a:r>
            <a:r>
              <a:rPr lang="pt-BR" b="1" dirty="0" err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Y</a:t>
            </a:r>
            <a:r>
              <a:rPr lang="pt-BR" b="1" dirty="0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) = </a:t>
            </a:r>
            <a:r>
              <a:rPr lang="pt-BR" b="1" dirty="0" err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X</a:t>
            </a:r>
            <a:endParaRPr lang="pt-BR" b="1" dirty="0">
              <a:solidFill>
                <a:srgbClr val="DA273E"/>
              </a:solidFill>
              <a:uFill>
                <a:solidFill>
                  <a:srgbClr val="DA273E"/>
                </a:solidFill>
              </a:uFill>
              <a:latin typeface="Garamond"/>
              <a:cs typeface="Arial"/>
              <a:sym typeface="Arial"/>
            </a:endParaRPr>
          </a:p>
          <a:p>
            <a:pPr marL="38100" marR="38100">
              <a:lnSpc>
                <a:spcPct val="85000"/>
              </a:lnSpc>
              <a:buClr>
                <a:srgbClr val="DA273E"/>
              </a:buClr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lang="pt-BR" b="1" dirty="0">
              <a:solidFill>
                <a:srgbClr val="DA273E"/>
              </a:solidFill>
              <a:uFill>
                <a:solidFill>
                  <a:srgbClr val="DA273E"/>
                </a:solidFill>
              </a:uFill>
              <a:latin typeface="Garamond"/>
              <a:cs typeface="Arial"/>
              <a:sym typeface="Arial"/>
            </a:endParaRPr>
          </a:p>
          <a:p>
            <a:pPr marL="38100" marR="38100">
              <a:lnSpc>
                <a:spcPct val="85000"/>
              </a:lnSpc>
              <a:buClr>
                <a:srgbClr val="DA273E"/>
              </a:buClr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b="1" dirty="0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11D.  (</a:t>
            </a:r>
            <a:r>
              <a:rPr lang="pt-BR" b="1" dirty="0" err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X</a:t>
            </a:r>
            <a:r>
              <a:rPr lang="pt-BR" b="1" dirty="0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 •   ) + </a:t>
            </a:r>
            <a:r>
              <a:rPr lang="pt-BR" b="1" dirty="0" err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Y</a:t>
            </a:r>
            <a:r>
              <a:rPr lang="pt-BR" b="1" dirty="0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 = </a:t>
            </a:r>
            <a:r>
              <a:rPr lang="pt-BR" b="1" dirty="0" err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X</a:t>
            </a:r>
            <a:r>
              <a:rPr lang="pt-BR" b="1" dirty="0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 + </a:t>
            </a:r>
            <a:r>
              <a:rPr lang="pt-BR" b="1" dirty="0" err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Y</a:t>
            </a:r>
            <a:endParaRPr lang="pt-BR" b="1" dirty="0">
              <a:solidFill>
                <a:srgbClr val="DA273E"/>
              </a:solidFill>
              <a:uFill>
                <a:solidFill>
                  <a:srgbClr val="DA273E"/>
                </a:solidFill>
              </a:uFill>
              <a:latin typeface="Garamond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95D9B61-FF89-40B2-A96B-ADCB2265FDFF}"/>
                  </a:ext>
                </a:extLst>
              </p:cNvPr>
              <p:cNvSpPr/>
              <p:nvPr/>
            </p:nvSpPr>
            <p:spPr>
              <a:xfrm>
                <a:off x="3493272" y="3505200"/>
                <a:ext cx="3946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t-BR" b="1" i="1" smtClean="0">
                              <a:solidFill>
                                <a:srgbClr val="062B6B"/>
                              </a:solidFill>
                              <a:uFill>
                                <a:solidFill>
                                  <a:srgbClr val="062B6B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</a:rPr>
                          </m:ctrlPr>
                        </m:accPr>
                        <m:e>
                          <m:r>
                            <a:rPr lang="pt-BR" b="1">
                              <a:solidFill>
                                <a:srgbClr val="062B6B"/>
                              </a:solidFill>
                              <a:uFill>
                                <a:solidFill>
                                  <a:srgbClr val="062B6B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</a:rPr>
                            <m:t>𝒀</m:t>
                          </m:r>
                        </m:e>
                      </m:acc>
                    </m:oMath>
                  </m:oMathPara>
                </a14:m>
                <a:endParaRPr lang="pt-BR" b="1" dirty="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Garamond"/>
                  <a:ea typeface="Arial"/>
                  <a:cs typeface="Arial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95D9B61-FF89-40B2-A96B-ADCB2265FD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272" y="3505200"/>
                <a:ext cx="39465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9D06BB0-809B-4C25-BAA4-4E18EAE420CB}"/>
                  </a:ext>
                </a:extLst>
              </p:cNvPr>
              <p:cNvSpPr/>
              <p:nvPr/>
            </p:nvSpPr>
            <p:spPr>
              <a:xfrm>
                <a:off x="2735040" y="4463379"/>
                <a:ext cx="3946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t-BR" b="1" i="1" smtClean="0">
                              <a:solidFill>
                                <a:srgbClr val="062B6B"/>
                              </a:solidFill>
                              <a:uFill>
                                <a:solidFill>
                                  <a:srgbClr val="062B6B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</a:rPr>
                          </m:ctrlPr>
                        </m:accPr>
                        <m:e>
                          <m:r>
                            <a:rPr lang="pt-BR" b="1">
                              <a:solidFill>
                                <a:srgbClr val="062B6B"/>
                              </a:solidFill>
                              <a:uFill>
                                <a:solidFill>
                                  <a:srgbClr val="062B6B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</a:rPr>
                            <m:t>𝒀</m:t>
                          </m:r>
                        </m:e>
                      </m:acc>
                    </m:oMath>
                  </m:oMathPara>
                </a14:m>
                <a:endParaRPr lang="pt-BR" b="1" dirty="0">
                  <a:solidFill>
                    <a:srgbClr val="062B6B"/>
                  </a:solidFill>
                  <a:uFill>
                    <a:solidFill>
                      <a:srgbClr val="062B6B"/>
                    </a:solidFill>
                  </a:uFill>
                  <a:latin typeface="Garamond"/>
                  <a:ea typeface="Arial"/>
                  <a:cs typeface="Arial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9D06BB0-809B-4C25-BAA4-4E18EAE420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040" y="4463379"/>
                <a:ext cx="39465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6E0C3F2-62B4-4D92-A867-B04C077B64E5}"/>
                  </a:ext>
                </a:extLst>
              </p:cNvPr>
              <p:cNvSpPr/>
              <p:nvPr/>
            </p:nvSpPr>
            <p:spPr>
              <a:xfrm>
                <a:off x="7313982" y="3528224"/>
                <a:ext cx="3946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t-BR" b="1" i="1" smtClean="0">
                              <a:solidFill>
                                <a:srgbClr val="DA273E"/>
                              </a:solidFill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</a:rPr>
                          </m:ctrlPr>
                        </m:accPr>
                        <m:e>
                          <m:r>
                            <a:rPr lang="pt-BR" b="1">
                              <a:solidFill>
                                <a:srgbClr val="DA273E"/>
                              </a:solidFill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</a:rPr>
                            <m:t>𝒀</m:t>
                          </m:r>
                        </m:e>
                      </m:acc>
                    </m:oMath>
                  </m:oMathPara>
                </a14:m>
                <a:endParaRPr lang="pt-BR" b="1" dirty="0">
                  <a:solidFill>
                    <a:srgbClr val="DA273E"/>
                  </a:solidFill>
                  <a:uFill>
                    <a:solidFill>
                      <a:srgbClr val="DA273E"/>
                    </a:solidFill>
                  </a:uFill>
                  <a:latin typeface="Garamond"/>
                  <a:ea typeface="Arial"/>
                  <a:cs typeface="Arial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6E0C3F2-62B4-4D92-A867-B04C077B64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982" y="3528224"/>
                <a:ext cx="39465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6ACC32F-0FA8-418C-840E-FFEEC9BC8C9D}"/>
                  </a:ext>
                </a:extLst>
              </p:cNvPr>
              <p:cNvSpPr/>
              <p:nvPr/>
            </p:nvSpPr>
            <p:spPr>
              <a:xfrm>
                <a:off x="6172201" y="4473539"/>
                <a:ext cx="3946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t-BR" b="1" i="1" smtClean="0">
                              <a:solidFill>
                                <a:srgbClr val="DA273E"/>
                              </a:solidFill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</a:rPr>
                          </m:ctrlPr>
                        </m:accPr>
                        <m:e>
                          <m:r>
                            <a:rPr lang="pt-BR" b="1">
                              <a:solidFill>
                                <a:srgbClr val="DA273E"/>
                              </a:solidFill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</a:rPr>
                            <m:t>𝒀</m:t>
                          </m:r>
                        </m:e>
                      </m:acc>
                    </m:oMath>
                  </m:oMathPara>
                </a14:m>
                <a:endParaRPr lang="pt-BR" b="1" dirty="0">
                  <a:solidFill>
                    <a:srgbClr val="DA273E"/>
                  </a:solidFill>
                  <a:uFill>
                    <a:solidFill>
                      <a:srgbClr val="DA273E"/>
                    </a:solidFill>
                  </a:uFill>
                  <a:latin typeface="Garamond"/>
                  <a:ea typeface="Arial"/>
                  <a:cs typeface="Arial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6ACC32F-0FA8-418C-840E-FFEEC9BC8C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1" y="4473539"/>
                <a:ext cx="39465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">
            <a:extLst>
              <a:ext uri="{FF2B5EF4-FFF2-40B4-BE49-F238E27FC236}">
                <a16:creationId xmlns:a16="http://schemas.microsoft.com/office/drawing/2014/main" id="{EC764908-372D-4319-8F1C-AB1BCC77B1FA}"/>
              </a:ext>
            </a:extLst>
          </p:cNvPr>
          <p:cNvSpPr/>
          <p:nvPr/>
        </p:nvSpPr>
        <p:spPr>
          <a:xfrm>
            <a:off x="5867401" y="3424572"/>
            <a:ext cx="2476501" cy="1447801"/>
          </a:xfrm>
          <a:prstGeom prst="rect">
            <a:avLst/>
          </a:prstGeom>
          <a:solidFill>
            <a:srgbClr val="FDFDC5"/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 marL="39686" marR="39686"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lang="pt-BR" sz="2800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Garamond"/>
              <a:sym typeface="Times"/>
            </a:endParaRPr>
          </a:p>
        </p:txBody>
      </p:sp>
      <p:sp>
        <p:nvSpPr>
          <p:cNvPr id="19" name="Rectangle">
            <a:extLst>
              <a:ext uri="{FF2B5EF4-FFF2-40B4-BE49-F238E27FC236}">
                <a16:creationId xmlns:a16="http://schemas.microsoft.com/office/drawing/2014/main" id="{94D0E456-BFC9-4ABE-8606-5000B778D5DD}"/>
              </a:ext>
            </a:extLst>
          </p:cNvPr>
          <p:cNvSpPr/>
          <p:nvPr/>
        </p:nvSpPr>
        <p:spPr>
          <a:xfrm>
            <a:off x="2362201" y="3505200"/>
            <a:ext cx="2476501" cy="1447801"/>
          </a:xfrm>
          <a:prstGeom prst="rect">
            <a:avLst/>
          </a:prstGeom>
          <a:solidFill>
            <a:srgbClr val="FDFDC5"/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 marL="39686" marR="39686"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lang="pt-BR" sz="2800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Garamond"/>
              <a:sym typeface="Time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C56383-2152-4C50-9EEE-F80B40702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77176"/>
          </a:xfrm>
        </p:spPr>
        <p:txBody>
          <a:bodyPr/>
          <a:lstStyle/>
          <a:p>
            <a:r>
              <a:rPr lang="pt-BR" dirty="0"/>
              <a:t>Álgebra Booleana: Leis Úteis (Cont.)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A4E62D-29B3-4D2D-8953-2E41DC0EA3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1" hangingPunct="1">
              <a:defRPr/>
            </a:pPr>
            <a:fld id="{B279EF5C-C746-4084-8A0D-12DD977AB7F9}" type="slidenum">
              <a:rPr lang="pt-BR" altLang="en-US" smtClean="0">
                <a:solidFill>
                  <a:srgbClr val="000000"/>
                </a:solidFill>
                <a:cs typeface="Arial" panose="020B0604020202020204" pitchFamily="34" charset="0"/>
              </a:rPr>
              <a:pPr eaLnBrk="1" hangingPunct="1">
                <a:defRPr/>
              </a:pPr>
              <a:t>91</a:t>
            </a:fld>
            <a:endParaRPr lang="pt-BR" altLang="en-US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6" name="8.  X • (Y+ Z) = (X • Y) + (X • Z)">
            <a:extLst>
              <a:ext uri="{FF2B5EF4-FFF2-40B4-BE49-F238E27FC236}">
                <a16:creationId xmlns:a16="http://schemas.microsoft.com/office/drawing/2014/main" id="{912A42D4-4623-4D20-AA54-B9B985AC5013}"/>
              </a:ext>
            </a:extLst>
          </p:cNvPr>
          <p:cNvSpPr txBox="1"/>
          <p:nvPr/>
        </p:nvSpPr>
        <p:spPr>
          <a:xfrm>
            <a:off x="1828800" y="2566528"/>
            <a:ext cx="3332644" cy="292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 marL="38100" marR="38100" defTabSz="914400">
              <a:lnSpc>
                <a:spcPct val="85000"/>
              </a:lnSpc>
              <a:buClr>
                <a:srgbClr val="062B6B"/>
              </a:buClr>
              <a:buFont typeface="Arial"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 lang="pt-BR" dirty="0">
                <a:latin typeface="Garamond"/>
              </a:rPr>
              <a:t>8.  </a:t>
            </a:r>
            <a:r>
              <a:rPr lang="pt-BR" dirty="0" err="1">
                <a:latin typeface="Garamond"/>
              </a:rPr>
              <a:t>X</a:t>
            </a:r>
            <a:r>
              <a:rPr lang="pt-BR" dirty="0">
                <a:latin typeface="Garamond"/>
              </a:rPr>
              <a:t> • (</a:t>
            </a:r>
            <a:r>
              <a:rPr lang="pt-BR" dirty="0" err="1">
                <a:latin typeface="Garamond"/>
              </a:rPr>
              <a:t>Y</a:t>
            </a:r>
            <a:r>
              <a:rPr lang="pt-BR" dirty="0">
                <a:latin typeface="Garamond"/>
              </a:rPr>
              <a:t>+ </a:t>
            </a:r>
            <a:r>
              <a:rPr lang="pt-BR" dirty="0" err="1">
                <a:latin typeface="Garamond"/>
              </a:rPr>
              <a:t>Z</a:t>
            </a:r>
            <a:r>
              <a:rPr lang="pt-BR" dirty="0">
                <a:latin typeface="Garamond"/>
              </a:rPr>
              <a:t>) = (</a:t>
            </a:r>
            <a:r>
              <a:rPr lang="pt-BR" dirty="0" err="1">
                <a:latin typeface="Garamond"/>
              </a:rPr>
              <a:t>X</a:t>
            </a:r>
            <a:r>
              <a:rPr lang="pt-BR" dirty="0">
                <a:latin typeface="Garamond"/>
              </a:rPr>
              <a:t> • </a:t>
            </a:r>
            <a:r>
              <a:rPr lang="pt-BR" dirty="0" err="1">
                <a:latin typeface="Garamond"/>
              </a:rPr>
              <a:t>Y</a:t>
            </a:r>
            <a:r>
              <a:rPr lang="pt-BR" dirty="0">
                <a:latin typeface="Garamond"/>
              </a:rPr>
              <a:t>) + (</a:t>
            </a:r>
            <a:r>
              <a:rPr lang="pt-BR" dirty="0" err="1">
                <a:latin typeface="Garamond"/>
              </a:rPr>
              <a:t>X</a:t>
            </a:r>
            <a:r>
              <a:rPr lang="pt-BR" dirty="0">
                <a:latin typeface="Garamond"/>
              </a:rPr>
              <a:t> • </a:t>
            </a:r>
            <a:r>
              <a:rPr lang="pt-BR" dirty="0" err="1">
                <a:latin typeface="Garamond"/>
              </a:rPr>
              <a:t>Z</a:t>
            </a:r>
            <a:r>
              <a:rPr lang="pt-BR" dirty="0">
                <a:latin typeface="Garamond"/>
              </a:rPr>
              <a:t>)</a:t>
            </a:r>
          </a:p>
        </p:txBody>
      </p:sp>
      <p:sp>
        <p:nvSpPr>
          <p:cNvPr id="7" name="8D.  X + (Y• Z) = (X + Y) • (X + Z)">
            <a:extLst>
              <a:ext uri="{FF2B5EF4-FFF2-40B4-BE49-F238E27FC236}">
                <a16:creationId xmlns:a16="http://schemas.microsoft.com/office/drawing/2014/main" id="{2FD0B12D-2D23-410C-B17D-6F78B35C86C5}"/>
              </a:ext>
            </a:extLst>
          </p:cNvPr>
          <p:cNvSpPr txBox="1"/>
          <p:nvPr/>
        </p:nvSpPr>
        <p:spPr>
          <a:xfrm>
            <a:off x="5334000" y="2579228"/>
            <a:ext cx="3579506" cy="292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 marL="38100" marR="38100" defTabSz="914400">
              <a:lnSpc>
                <a:spcPct val="85000"/>
              </a:lnSpc>
              <a:buClr>
                <a:srgbClr val="DA273E"/>
              </a:buClr>
              <a:buFont typeface="Arial"/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 lang="pt-BR" dirty="0">
                <a:latin typeface="Garamond"/>
              </a:rPr>
              <a:t>8D.  </a:t>
            </a:r>
            <a:r>
              <a:rPr lang="pt-BR" dirty="0" err="1">
                <a:latin typeface="Garamond"/>
              </a:rPr>
              <a:t>X</a:t>
            </a:r>
            <a:r>
              <a:rPr lang="pt-BR" dirty="0">
                <a:latin typeface="Garamond"/>
              </a:rPr>
              <a:t> + (</a:t>
            </a:r>
            <a:r>
              <a:rPr lang="pt-BR" dirty="0" err="1">
                <a:latin typeface="Garamond"/>
              </a:rPr>
              <a:t>Y</a:t>
            </a:r>
            <a:r>
              <a:rPr lang="pt-BR" dirty="0">
                <a:latin typeface="Garamond"/>
              </a:rPr>
              <a:t>• </a:t>
            </a:r>
            <a:r>
              <a:rPr lang="pt-BR" dirty="0" err="1">
                <a:latin typeface="Garamond"/>
              </a:rPr>
              <a:t>Z</a:t>
            </a:r>
            <a:r>
              <a:rPr lang="pt-BR" dirty="0">
                <a:latin typeface="Garamond"/>
              </a:rPr>
              <a:t>) = (</a:t>
            </a:r>
            <a:r>
              <a:rPr lang="pt-BR" dirty="0" err="1">
                <a:latin typeface="Garamond"/>
              </a:rPr>
              <a:t>X</a:t>
            </a:r>
            <a:r>
              <a:rPr lang="pt-BR" dirty="0">
                <a:latin typeface="Garamond"/>
              </a:rPr>
              <a:t> + </a:t>
            </a:r>
            <a:r>
              <a:rPr lang="pt-BR" dirty="0" err="1">
                <a:latin typeface="Garamond"/>
              </a:rPr>
              <a:t>Y</a:t>
            </a:r>
            <a:r>
              <a:rPr lang="pt-BR" dirty="0">
                <a:latin typeface="Garamond"/>
              </a:rPr>
              <a:t>) • (</a:t>
            </a:r>
            <a:r>
              <a:rPr lang="pt-BR" dirty="0" err="1">
                <a:latin typeface="Garamond"/>
              </a:rPr>
              <a:t>X</a:t>
            </a:r>
            <a:r>
              <a:rPr lang="pt-BR" dirty="0">
                <a:latin typeface="Garamond"/>
              </a:rPr>
              <a:t> + </a:t>
            </a:r>
            <a:r>
              <a:rPr lang="pt-BR" dirty="0" err="1">
                <a:latin typeface="Garamond"/>
              </a:rPr>
              <a:t>Z</a:t>
            </a:r>
            <a:r>
              <a:rPr lang="pt-BR" dirty="0">
                <a:latin typeface="Garamond"/>
              </a:rPr>
              <a:t>)</a:t>
            </a:r>
          </a:p>
        </p:txBody>
      </p:sp>
      <p:sp>
        <p:nvSpPr>
          <p:cNvPr id="10" name="Associative Laws:">
            <a:extLst>
              <a:ext uri="{FF2B5EF4-FFF2-40B4-BE49-F238E27FC236}">
                <a16:creationId xmlns:a16="http://schemas.microsoft.com/office/drawing/2014/main" id="{C3CC51CE-AEF2-4A56-80AD-2FA155598EA8}"/>
              </a:ext>
            </a:extLst>
          </p:cNvPr>
          <p:cNvSpPr txBox="1"/>
          <p:nvPr/>
        </p:nvSpPr>
        <p:spPr>
          <a:xfrm>
            <a:off x="1903412" y="990600"/>
            <a:ext cx="1829219" cy="319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 marL="38100" marR="38100" defTabSz="914400">
              <a:lnSpc>
                <a:spcPct val="85000"/>
              </a:lnSpc>
              <a:buClr>
                <a:srgbClr val="062B6B"/>
              </a:buClr>
              <a:buFont typeface="Arial"/>
              <a:defRPr sz="1800" b="1" i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 lang="pt-BR" sz="2000" dirty="0">
                <a:latin typeface="Garamond"/>
              </a:rPr>
              <a:t>Lei Associativa:</a:t>
            </a:r>
          </a:p>
        </p:txBody>
      </p:sp>
      <p:sp>
        <p:nvSpPr>
          <p:cNvPr id="11" name="7.  (X + Y) + Z = X + (Y + Z)…">
            <a:extLst>
              <a:ext uri="{FF2B5EF4-FFF2-40B4-BE49-F238E27FC236}">
                <a16:creationId xmlns:a16="http://schemas.microsoft.com/office/drawing/2014/main" id="{EB9A9FB7-CC9C-499B-91DE-24B2AD340BD2}"/>
              </a:ext>
            </a:extLst>
          </p:cNvPr>
          <p:cNvSpPr txBox="1"/>
          <p:nvPr/>
        </p:nvSpPr>
        <p:spPr>
          <a:xfrm>
            <a:off x="1828801" y="1461629"/>
            <a:ext cx="3015249" cy="528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>
              <a:lnSpc>
                <a:spcPct val="85000"/>
              </a:lnSpc>
              <a:buClr>
                <a:srgbClr val="062B6B"/>
              </a:buClr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7.  (</a:t>
            </a:r>
            <a:r>
              <a:rPr lang="pt-BR" b="1" dirty="0" err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X</a:t>
            </a: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 + </a:t>
            </a:r>
            <a:r>
              <a:rPr lang="pt-BR" b="1" dirty="0" err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Y</a:t>
            </a: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) + </a:t>
            </a:r>
            <a:r>
              <a:rPr lang="pt-BR" b="1" dirty="0" err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Z</a:t>
            </a: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 = </a:t>
            </a:r>
            <a:r>
              <a:rPr lang="pt-BR" b="1" dirty="0" err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X</a:t>
            </a: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 + (</a:t>
            </a:r>
            <a:r>
              <a:rPr lang="pt-BR" b="1" dirty="0" err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Y</a:t>
            </a: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 + </a:t>
            </a:r>
            <a:r>
              <a:rPr lang="pt-BR" b="1" dirty="0" err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Z</a:t>
            </a: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)</a:t>
            </a:r>
          </a:p>
          <a:p>
            <a:pPr marL="38100" marR="38100">
              <a:lnSpc>
                <a:spcPct val="85000"/>
              </a:lnSpc>
              <a:buClr>
                <a:srgbClr val="062B6B"/>
              </a:buClr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                          = </a:t>
            </a:r>
            <a:r>
              <a:rPr lang="pt-BR" b="1" dirty="0" err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X</a:t>
            </a: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 + </a:t>
            </a:r>
            <a:r>
              <a:rPr lang="pt-BR" b="1" dirty="0" err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Y</a:t>
            </a: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 + </a:t>
            </a:r>
            <a:r>
              <a:rPr lang="pt-BR" b="1" dirty="0" err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Garamond"/>
                <a:cs typeface="Arial"/>
                <a:sym typeface="Arial"/>
              </a:rPr>
              <a:t>Z</a:t>
            </a:r>
            <a:endParaRPr lang="pt-BR" b="1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Garamond"/>
              <a:cs typeface="Arial"/>
              <a:sym typeface="Arial"/>
            </a:endParaRPr>
          </a:p>
        </p:txBody>
      </p:sp>
      <p:sp>
        <p:nvSpPr>
          <p:cNvPr id="12" name="7D.  (X • Y) • Z = X • (Y • Z)…">
            <a:extLst>
              <a:ext uri="{FF2B5EF4-FFF2-40B4-BE49-F238E27FC236}">
                <a16:creationId xmlns:a16="http://schemas.microsoft.com/office/drawing/2014/main" id="{5EA6AAB7-0954-41A2-9F0D-C6F0B902E6D4}"/>
              </a:ext>
            </a:extLst>
          </p:cNvPr>
          <p:cNvSpPr txBox="1"/>
          <p:nvPr/>
        </p:nvSpPr>
        <p:spPr>
          <a:xfrm>
            <a:off x="5334001" y="1423529"/>
            <a:ext cx="2901435" cy="528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>
              <a:lnSpc>
                <a:spcPct val="85000"/>
              </a:lnSpc>
              <a:buClr>
                <a:srgbClr val="DA273E"/>
              </a:buClr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b="1" dirty="0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7D.  (</a:t>
            </a:r>
            <a:r>
              <a:rPr lang="pt-BR" b="1" dirty="0" err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X</a:t>
            </a:r>
            <a:r>
              <a:rPr lang="pt-BR" b="1" dirty="0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 • </a:t>
            </a:r>
            <a:r>
              <a:rPr lang="pt-BR" b="1" dirty="0" err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Y</a:t>
            </a:r>
            <a:r>
              <a:rPr lang="pt-BR" b="1" dirty="0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) • </a:t>
            </a:r>
            <a:r>
              <a:rPr lang="pt-BR" b="1" dirty="0" err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Z</a:t>
            </a:r>
            <a:r>
              <a:rPr lang="pt-BR" b="1" dirty="0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 = </a:t>
            </a:r>
            <a:r>
              <a:rPr lang="pt-BR" b="1" dirty="0" err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X</a:t>
            </a:r>
            <a:r>
              <a:rPr lang="pt-BR" b="1" dirty="0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 • (</a:t>
            </a:r>
            <a:r>
              <a:rPr lang="pt-BR" b="1" dirty="0" err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Y</a:t>
            </a:r>
            <a:r>
              <a:rPr lang="pt-BR" b="1" dirty="0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 • </a:t>
            </a:r>
            <a:r>
              <a:rPr lang="pt-BR" b="1" dirty="0" err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Z</a:t>
            </a:r>
            <a:r>
              <a:rPr lang="pt-BR" b="1" dirty="0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)</a:t>
            </a:r>
          </a:p>
          <a:p>
            <a:pPr marL="38100" marR="38100">
              <a:lnSpc>
                <a:spcPct val="85000"/>
              </a:lnSpc>
              <a:buClr>
                <a:srgbClr val="DA273E"/>
              </a:buClr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b="1" dirty="0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                           = </a:t>
            </a:r>
            <a:r>
              <a:rPr lang="pt-BR" b="1" dirty="0" err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X</a:t>
            </a:r>
            <a:r>
              <a:rPr lang="pt-BR" b="1" dirty="0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 • </a:t>
            </a:r>
            <a:r>
              <a:rPr lang="pt-BR" b="1" dirty="0" err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Y</a:t>
            </a:r>
            <a:r>
              <a:rPr lang="pt-BR" b="1" dirty="0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 • </a:t>
            </a:r>
            <a:r>
              <a:rPr lang="pt-BR" b="1" dirty="0" err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Garamond"/>
                <a:cs typeface="Arial"/>
                <a:sym typeface="Arial"/>
              </a:rPr>
              <a:t>Z</a:t>
            </a:r>
            <a:endParaRPr lang="pt-BR" b="1" dirty="0">
              <a:solidFill>
                <a:srgbClr val="DA273E"/>
              </a:solidFill>
              <a:uFill>
                <a:solidFill>
                  <a:srgbClr val="DA273E"/>
                </a:solidFill>
              </a:uFill>
              <a:latin typeface="Garamond"/>
              <a:cs typeface="Arial"/>
              <a:sym typeface="Arial"/>
            </a:endParaRPr>
          </a:p>
        </p:txBody>
      </p:sp>
      <p:sp>
        <p:nvSpPr>
          <p:cNvPr id="13" name="Paren order…">
            <a:extLst>
              <a:ext uri="{FF2B5EF4-FFF2-40B4-BE49-F238E27FC236}">
                <a16:creationId xmlns:a16="http://schemas.microsoft.com/office/drawing/2014/main" id="{841432FA-63BD-40D3-A999-C935BD2EAA63}"/>
              </a:ext>
            </a:extLst>
          </p:cNvPr>
          <p:cNvSpPr txBox="1"/>
          <p:nvPr/>
        </p:nvSpPr>
        <p:spPr>
          <a:xfrm>
            <a:off x="8610601" y="1347328"/>
            <a:ext cx="2901435" cy="65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39686" marR="39686">
              <a:lnSpc>
                <a:spcPct val="90000"/>
              </a:lnSpc>
              <a:buClr>
                <a:srgbClr val="73A4FE"/>
              </a:buClr>
              <a:defRPr sz="1800" b="1">
                <a:solidFill>
                  <a:srgbClr val="73A4FE"/>
                </a:solidFill>
                <a:uFill>
                  <a:solidFill>
                    <a:srgbClr val="73A4F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sz="2000" b="1" dirty="0">
                <a:solidFill>
                  <a:srgbClr val="73A4FE"/>
                </a:solidFill>
                <a:uFill>
                  <a:solidFill>
                    <a:srgbClr val="73A4FE"/>
                  </a:solidFill>
                </a:uFill>
                <a:latin typeface="Garamond"/>
                <a:cs typeface="Arial"/>
                <a:sym typeface="Arial"/>
              </a:rPr>
              <a:t>A ordem dos parêntesis não importa</a:t>
            </a:r>
          </a:p>
        </p:txBody>
      </p:sp>
      <p:sp>
        <p:nvSpPr>
          <p:cNvPr id="14" name="Axiom">
            <a:extLst>
              <a:ext uri="{FF2B5EF4-FFF2-40B4-BE49-F238E27FC236}">
                <a16:creationId xmlns:a16="http://schemas.microsoft.com/office/drawing/2014/main" id="{15F3C08C-3E8B-4131-88F7-FC1E08CECF34}"/>
              </a:ext>
            </a:extLst>
          </p:cNvPr>
          <p:cNvSpPr txBox="1"/>
          <p:nvPr/>
        </p:nvSpPr>
        <p:spPr>
          <a:xfrm>
            <a:off x="8915400" y="2544304"/>
            <a:ext cx="1023678" cy="382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73A4FE"/>
              </a:buClr>
              <a:buFont typeface="Arial"/>
              <a:defRPr sz="1800" b="1">
                <a:solidFill>
                  <a:srgbClr val="73A4FE"/>
                </a:solidFill>
                <a:uFill>
                  <a:solidFill>
                    <a:srgbClr val="73A4FE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 lang="pt-BR" sz="2000" dirty="0">
                <a:latin typeface="Garamond"/>
              </a:rPr>
              <a:t>Axioma</a:t>
            </a:r>
          </a:p>
        </p:txBody>
      </p:sp>
      <p:sp>
        <p:nvSpPr>
          <p:cNvPr id="15" name="Useful for…">
            <a:extLst>
              <a:ext uri="{FF2B5EF4-FFF2-40B4-BE49-F238E27FC236}">
                <a16:creationId xmlns:a16="http://schemas.microsoft.com/office/drawing/2014/main" id="{07EE658E-1D67-411C-BD51-C92C51C7F0A5}"/>
              </a:ext>
            </a:extLst>
          </p:cNvPr>
          <p:cNvSpPr txBox="1"/>
          <p:nvPr/>
        </p:nvSpPr>
        <p:spPr>
          <a:xfrm>
            <a:off x="8932863" y="3722229"/>
            <a:ext cx="2583400" cy="65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39686" marR="39686">
              <a:lnSpc>
                <a:spcPct val="90000"/>
              </a:lnSpc>
              <a:buClr>
                <a:srgbClr val="73A4FE"/>
              </a:buClr>
              <a:defRPr sz="1800" b="1">
                <a:solidFill>
                  <a:srgbClr val="73A4FE"/>
                </a:solidFill>
                <a:uFill>
                  <a:solidFill>
                    <a:srgbClr val="73A4F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sz="2000" b="1" dirty="0">
                <a:solidFill>
                  <a:srgbClr val="73A4FE"/>
                </a:solidFill>
                <a:uFill>
                  <a:solidFill>
                    <a:srgbClr val="73A4FE"/>
                  </a:solidFill>
                </a:uFill>
                <a:latin typeface="Garamond"/>
                <a:cs typeface="Arial"/>
                <a:sym typeface="Arial"/>
              </a:rPr>
              <a:t>Úteis para simplificar </a:t>
            </a:r>
          </a:p>
          <a:p>
            <a:pPr marL="39686" marR="39686">
              <a:lnSpc>
                <a:spcPct val="90000"/>
              </a:lnSpc>
              <a:buClr>
                <a:srgbClr val="73A4FE"/>
              </a:buClr>
              <a:defRPr sz="1800" b="1">
                <a:solidFill>
                  <a:srgbClr val="73A4FE"/>
                </a:solidFill>
                <a:uFill>
                  <a:solidFill>
                    <a:srgbClr val="73A4F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sz="2000" b="1" dirty="0">
                <a:solidFill>
                  <a:srgbClr val="73A4FE"/>
                </a:solidFill>
                <a:uFill>
                  <a:solidFill>
                    <a:srgbClr val="73A4FE"/>
                  </a:solidFill>
                </a:uFill>
                <a:latin typeface="Garamond"/>
                <a:cs typeface="Arial"/>
                <a:sym typeface="Arial"/>
              </a:rPr>
              <a:t>expressões</a:t>
            </a:r>
          </a:p>
        </p:txBody>
      </p:sp>
      <p:sp>
        <p:nvSpPr>
          <p:cNvPr id="16" name="Actually worth remembering — they show up a lot in real designs…">
            <a:extLst>
              <a:ext uri="{FF2B5EF4-FFF2-40B4-BE49-F238E27FC236}">
                <a16:creationId xmlns:a16="http://schemas.microsoft.com/office/drawing/2014/main" id="{A51AC717-7A5D-49B9-AB97-567BE9D37B17}"/>
              </a:ext>
            </a:extLst>
          </p:cNvPr>
          <p:cNvSpPr txBox="1"/>
          <p:nvPr/>
        </p:nvSpPr>
        <p:spPr>
          <a:xfrm>
            <a:off x="2479676" y="5963779"/>
            <a:ext cx="6959598" cy="382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062B6B"/>
              </a:buClr>
              <a:buFont typeface="Arial"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 lang="pt-BR" sz="2000" dirty="0">
                <a:latin typeface="Garamond"/>
              </a:rPr>
              <a:t>Vale a pena lembrá-los, pois aparecem muito em projetos reais!</a:t>
            </a:r>
          </a:p>
        </p:txBody>
      </p:sp>
      <p:sp>
        <p:nvSpPr>
          <p:cNvPr id="17" name="Line">
            <a:extLst>
              <a:ext uri="{FF2B5EF4-FFF2-40B4-BE49-F238E27FC236}">
                <a16:creationId xmlns:a16="http://schemas.microsoft.com/office/drawing/2014/main" id="{C24AD1DC-ACC2-45EF-86DF-A1EAE2F74F06}"/>
              </a:ext>
            </a:extLst>
          </p:cNvPr>
          <p:cNvSpPr/>
          <p:nvPr/>
        </p:nvSpPr>
        <p:spPr>
          <a:xfrm rot="10800000">
            <a:off x="1684327" y="4192743"/>
            <a:ext cx="795348" cy="1939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0800" y="0"/>
                  <a:pt x="21600" y="5380"/>
                  <a:pt x="21600" y="10759"/>
                </a:cubicBezTo>
                <a:cubicBezTo>
                  <a:pt x="21600" y="16139"/>
                  <a:pt x="18495" y="21518"/>
                  <a:pt x="15391" y="21518"/>
                </a:cubicBezTo>
                <a:lnTo>
                  <a:pt x="13027" y="21600"/>
                </a:lnTo>
              </a:path>
            </a:pathLst>
          </a:custGeom>
          <a:ln w="25400">
            <a:solidFill>
              <a:srgbClr val="062B6B"/>
            </a:solidFill>
            <a:tailEnd type="triangle"/>
          </a:ln>
        </p:spPr>
        <p:txBody>
          <a:bodyPr lIns="50800" tIns="50800" rIns="50800" bIns="50800" anchor="ctr"/>
          <a:lstStyle/>
          <a:p>
            <a:pPr marL="39686" marR="39686"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lang="pt-BR" sz="2800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Garamond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1137132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 advAuto="0"/>
      <p:bldP spid="19" grpId="0" animBg="1" advAuto="0"/>
      <p:bldP spid="15" grpId="0" animBg="1"/>
      <p:bldP spid="16" grpId="0" animBg="1"/>
      <p:bldP spid="1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527E835-2A56-4662-B184-13EDE797CCF2}"/>
                  </a:ext>
                </a:extLst>
              </p:cNvPr>
              <p:cNvSpPr/>
              <p:nvPr/>
            </p:nvSpPr>
            <p:spPr>
              <a:xfrm>
                <a:off x="6269804" y="1944024"/>
                <a:ext cx="4651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t-BR" sz="2400" b="1" i="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</a:rPr>
                          </m:ctrlPr>
                        </m:accPr>
                        <m:e>
                          <m:r>
                            <a:rPr lang="pt-BR" sz="2400" b="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</a:rPr>
                            <m:t>𝐘</m:t>
                          </m:r>
                        </m:e>
                      </m:acc>
                    </m:oMath>
                  </m:oMathPara>
                </a14:m>
                <a:endParaRPr lang="pt-BR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527E835-2A56-4662-B184-13EDE797C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804" y="1944024"/>
                <a:ext cx="465191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">
            <a:extLst>
              <a:ext uri="{FF2B5EF4-FFF2-40B4-BE49-F238E27FC236}">
                <a16:creationId xmlns:a16="http://schemas.microsoft.com/office/drawing/2014/main" id="{11B1B6A0-334B-4313-92A1-A024526809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6999847"/>
              </p:ext>
            </p:extLst>
          </p:nvPr>
        </p:nvGraphicFramePr>
        <p:xfrm>
          <a:off x="2819401" y="1930402"/>
          <a:ext cx="7365999" cy="1498599"/>
        </p:xfrm>
        <a:graphic>
          <a:graphicData uri="http://schemas.openxmlformats.org/drawingml/2006/table">
            <a:tbl>
              <a:tblPr/>
              <a:tblGrid>
                <a:gridCol w="4000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0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5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9533"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chemeClr val="tx1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X • ( Y +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 </a:t>
                      </a:r>
                      <a:r>
                        <a:rPr sz="2000" b="1">
                          <a:solidFill>
                            <a:schemeClr val="tx1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  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chemeClr val="tx1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= X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 dirty="0" err="1">
                          <a:solidFill>
                            <a:schemeClr val="tx1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Distributi</a:t>
                      </a:r>
                      <a:r>
                        <a:rPr lang="en-US" sz="2000" b="1" dirty="0" err="1">
                          <a:solidFill>
                            <a:schemeClr val="tx1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va</a:t>
                      </a:r>
                      <a:r>
                        <a:rPr sz="2000" b="1" dirty="0">
                          <a:solidFill>
                            <a:schemeClr val="tx1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 (5)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9533"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chemeClr val="tx1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X • 1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chemeClr val="tx1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= X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 dirty="0" err="1">
                          <a:solidFill>
                            <a:schemeClr val="tx1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Complement</a:t>
                      </a:r>
                      <a:r>
                        <a:rPr lang="en-US" sz="2000" b="1" dirty="0" err="1">
                          <a:solidFill>
                            <a:schemeClr val="tx1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o</a:t>
                      </a:r>
                      <a:r>
                        <a:rPr sz="2000" b="1" dirty="0">
                          <a:solidFill>
                            <a:schemeClr val="tx1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 (6)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533"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chemeClr val="tx1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chemeClr val="tx1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= X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Elem. </a:t>
                      </a:r>
                      <a:r>
                        <a:rPr lang="en-US" sz="2000" b="1" dirty="0" err="1">
                          <a:solidFill>
                            <a:schemeClr val="tx1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neutro</a:t>
                      </a:r>
                      <a:r>
                        <a:rPr sz="2000" b="1" dirty="0">
                          <a:solidFill>
                            <a:schemeClr val="tx1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 (4)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A80D4FD-63ED-4894-92E8-8350AECC8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Álgebra Booleana: Provando Teoremas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6F610C-96EA-40E4-A574-72B6E6F793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1" hangingPunct="1">
              <a:defRPr/>
            </a:pPr>
            <a:fld id="{B279EF5C-C746-4084-8A0D-12DD977AB7F9}" type="slidenum">
              <a:rPr lang="pt-BR" altLang="en-US" smtClean="0">
                <a:solidFill>
                  <a:srgbClr val="000000"/>
                </a:solidFill>
                <a:cs typeface="Arial" panose="020B0604020202020204" pitchFamily="34" charset="0"/>
              </a:rPr>
              <a:pPr eaLnBrk="1" hangingPunct="1">
                <a:defRPr/>
              </a:pPr>
              <a:t>92</a:t>
            </a:fld>
            <a:endParaRPr lang="pt-BR" altLang="en-US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7" name="Proving theorems via axioms of Boolean Algebra:">
            <a:extLst>
              <a:ext uri="{FF2B5EF4-FFF2-40B4-BE49-F238E27FC236}">
                <a16:creationId xmlns:a16="http://schemas.microsoft.com/office/drawing/2014/main" id="{0DA2B713-0BC3-4525-BE38-7970B5FB7A9F}"/>
              </a:ext>
            </a:extLst>
          </p:cNvPr>
          <p:cNvSpPr txBox="1"/>
          <p:nvPr/>
        </p:nvSpPr>
        <p:spPr>
          <a:xfrm>
            <a:off x="1828802" y="1043942"/>
            <a:ext cx="7004610" cy="373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 marL="38100" marR="38100" defTabSz="914400">
              <a:lnSpc>
                <a:spcPct val="85000"/>
              </a:lnSpc>
              <a:buClr>
                <a:srgbClr val="062B6B"/>
              </a:buClr>
              <a:buFont typeface="Arial"/>
              <a:defRPr sz="1800" b="1" i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 lang="pt-BR" sz="2400" i="0" dirty="0">
                <a:latin typeface="Garamond"/>
              </a:rPr>
              <a:t>Provando teoremas via axiomas da álgebra booleana:</a:t>
            </a:r>
          </a:p>
        </p:txBody>
      </p:sp>
      <p:sp>
        <p:nvSpPr>
          <p:cNvPr id="8" name="EX: Prove the theorem:   X • Y  +  X • Y' = X">
            <a:extLst>
              <a:ext uri="{FF2B5EF4-FFF2-40B4-BE49-F238E27FC236}">
                <a16:creationId xmlns:a16="http://schemas.microsoft.com/office/drawing/2014/main" id="{69BDC0C7-9BAE-4D2C-981B-B39FD3E7559E}"/>
              </a:ext>
            </a:extLst>
          </p:cNvPr>
          <p:cNvSpPr txBox="1"/>
          <p:nvPr/>
        </p:nvSpPr>
        <p:spPr>
          <a:xfrm>
            <a:off x="2006601" y="1564642"/>
            <a:ext cx="5753498" cy="373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 marL="38100" marR="38100" defTabSz="914400">
              <a:lnSpc>
                <a:spcPct val="85000"/>
              </a:lnSpc>
              <a:buClr>
                <a:srgbClr val="DA273E"/>
              </a:buClr>
              <a:buFont typeface="Arial"/>
              <a:defRPr sz="20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/>
            </a:pPr>
            <a:r>
              <a:rPr lang="pt-BR" sz="2400" dirty="0">
                <a:latin typeface="Garamond"/>
              </a:rPr>
              <a:t>EX: Prove o teorema:      </a:t>
            </a:r>
            <a:r>
              <a:rPr lang="pt-BR" sz="2400" dirty="0" err="1">
                <a:latin typeface="Garamond"/>
              </a:rPr>
              <a:t>X</a:t>
            </a:r>
            <a:r>
              <a:rPr lang="pt-BR" sz="2400" dirty="0">
                <a:latin typeface="Garamond"/>
              </a:rPr>
              <a:t> • </a:t>
            </a:r>
            <a:r>
              <a:rPr lang="pt-BR" sz="2400" dirty="0" err="1">
                <a:latin typeface="Garamond"/>
              </a:rPr>
              <a:t>Y</a:t>
            </a:r>
            <a:r>
              <a:rPr lang="pt-BR" sz="2400" dirty="0">
                <a:latin typeface="Garamond"/>
              </a:rPr>
              <a:t>  +  </a:t>
            </a:r>
            <a:r>
              <a:rPr lang="pt-BR" sz="2400" dirty="0" err="1">
                <a:latin typeface="Garamond"/>
              </a:rPr>
              <a:t>X</a:t>
            </a:r>
            <a:r>
              <a:rPr lang="pt-BR" sz="2400" dirty="0">
                <a:latin typeface="Garamond"/>
              </a:rPr>
              <a:t> •    = </a:t>
            </a:r>
            <a:r>
              <a:rPr lang="pt-BR" sz="2400" dirty="0" err="1">
                <a:latin typeface="Garamond"/>
              </a:rPr>
              <a:t>X</a:t>
            </a:r>
            <a:endParaRPr lang="pt-BR" sz="2400" dirty="0">
              <a:latin typeface="Garamond"/>
            </a:endParaRPr>
          </a:p>
        </p:txBody>
      </p:sp>
      <p:sp>
        <p:nvSpPr>
          <p:cNvPr id="9" name="EX2: Prove the theorem:       X  +  X • Y  =  X">
            <a:extLst>
              <a:ext uri="{FF2B5EF4-FFF2-40B4-BE49-F238E27FC236}">
                <a16:creationId xmlns:a16="http://schemas.microsoft.com/office/drawing/2014/main" id="{67CE0481-E677-43A1-AAC2-39D620AB5613}"/>
              </a:ext>
            </a:extLst>
          </p:cNvPr>
          <p:cNvSpPr txBox="1"/>
          <p:nvPr/>
        </p:nvSpPr>
        <p:spPr>
          <a:xfrm>
            <a:off x="2044702" y="3660142"/>
            <a:ext cx="5734262" cy="373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 marL="38100" marR="38100" defTabSz="914400">
              <a:lnSpc>
                <a:spcPct val="85000"/>
              </a:lnSpc>
              <a:buClr>
                <a:srgbClr val="DA273E"/>
              </a:buClr>
              <a:buFont typeface="Arial"/>
              <a:defRPr sz="20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/>
            </a:pPr>
            <a:r>
              <a:rPr lang="pt-BR" sz="2400" dirty="0">
                <a:latin typeface="Garamond"/>
              </a:rPr>
              <a:t>EX2: Prove o teorema:       </a:t>
            </a:r>
            <a:r>
              <a:rPr lang="pt-BR" sz="2400" dirty="0" err="1">
                <a:latin typeface="Garamond"/>
              </a:rPr>
              <a:t>X</a:t>
            </a:r>
            <a:r>
              <a:rPr lang="pt-BR" sz="2400" dirty="0">
                <a:latin typeface="Garamond"/>
              </a:rPr>
              <a:t>  +  </a:t>
            </a:r>
            <a:r>
              <a:rPr lang="pt-BR" sz="2400" dirty="0" err="1">
                <a:latin typeface="Garamond"/>
              </a:rPr>
              <a:t>X</a:t>
            </a:r>
            <a:r>
              <a:rPr lang="pt-BR" sz="2400" dirty="0">
                <a:latin typeface="Garamond"/>
              </a:rPr>
              <a:t> • </a:t>
            </a:r>
            <a:r>
              <a:rPr lang="pt-BR" sz="2400" dirty="0" err="1">
                <a:latin typeface="Garamond"/>
              </a:rPr>
              <a:t>Y</a:t>
            </a:r>
            <a:r>
              <a:rPr lang="pt-BR" sz="2400" dirty="0">
                <a:latin typeface="Garamond"/>
              </a:rPr>
              <a:t>  =  </a:t>
            </a:r>
            <a:r>
              <a:rPr lang="pt-BR" sz="2400" dirty="0" err="1">
                <a:latin typeface="Garamond"/>
              </a:rPr>
              <a:t>X</a:t>
            </a:r>
            <a:endParaRPr lang="pt-BR" sz="2400" dirty="0">
              <a:latin typeface="Garamond"/>
            </a:endParaRPr>
          </a:p>
        </p:txBody>
      </p:sp>
      <p:graphicFrame>
        <p:nvGraphicFramePr>
          <p:cNvPr id="11" name="Table">
            <a:extLst>
              <a:ext uri="{FF2B5EF4-FFF2-40B4-BE49-F238E27FC236}">
                <a16:creationId xmlns:a16="http://schemas.microsoft.com/office/drawing/2014/main" id="{3888C020-842E-4796-980E-C0DFDED9E5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8430463"/>
              </p:ext>
            </p:extLst>
          </p:nvPr>
        </p:nvGraphicFramePr>
        <p:xfrm>
          <a:off x="2832102" y="4053841"/>
          <a:ext cx="7365999" cy="1981200"/>
        </p:xfrm>
        <a:graphic>
          <a:graphicData uri="http://schemas.openxmlformats.org/drawingml/2006/table">
            <a:tbl>
              <a:tblPr/>
              <a:tblGrid>
                <a:gridCol w="4000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0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5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chemeClr val="tx1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X • 1 + X • Y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chemeClr val="tx1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= X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Elem. </a:t>
                      </a:r>
                      <a:r>
                        <a:rPr lang="en-US" sz="2000" b="1" dirty="0" err="1">
                          <a:solidFill>
                            <a:schemeClr val="tx1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neutro</a:t>
                      </a:r>
                      <a:r>
                        <a:rPr sz="2000" b="1" dirty="0">
                          <a:solidFill>
                            <a:schemeClr val="tx1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 (4)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chemeClr val="tx1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X • ( 1 + Y 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chemeClr val="tx1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= X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 dirty="0" err="1">
                          <a:solidFill>
                            <a:schemeClr val="tx1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Distributiv</a:t>
                      </a:r>
                      <a:r>
                        <a:rPr lang="en-US" sz="2000" b="1" dirty="0" err="1">
                          <a:solidFill>
                            <a:schemeClr val="tx1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a</a:t>
                      </a:r>
                      <a:r>
                        <a:rPr sz="2000" b="1" dirty="0">
                          <a:solidFill>
                            <a:schemeClr val="tx1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 (5)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chemeClr val="tx1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X • 1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chemeClr val="tx1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= X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 dirty="0" err="1">
                          <a:solidFill>
                            <a:schemeClr val="tx1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Identi</a:t>
                      </a:r>
                      <a:r>
                        <a:rPr lang="en-US" sz="2000" b="1" dirty="0" err="1">
                          <a:solidFill>
                            <a:schemeClr val="tx1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dade</a:t>
                      </a:r>
                      <a:r>
                        <a:rPr sz="2000" b="1" dirty="0">
                          <a:solidFill>
                            <a:schemeClr val="tx1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 (2)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R="39686" algn="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chemeClr val="tx1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2000" b="1">
                          <a:solidFill>
                            <a:schemeClr val="tx1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= X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39686" algn="l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Elem. </a:t>
                      </a:r>
                      <a:r>
                        <a:rPr lang="en-US" sz="2000" b="1" dirty="0" err="1">
                          <a:solidFill>
                            <a:schemeClr val="tx1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neutro</a:t>
                      </a:r>
                      <a:r>
                        <a:rPr sz="2000" b="1" dirty="0">
                          <a:solidFill>
                            <a:schemeClr val="tx1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 (4)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Rectangle">
            <a:extLst>
              <a:ext uri="{FF2B5EF4-FFF2-40B4-BE49-F238E27FC236}">
                <a16:creationId xmlns:a16="http://schemas.microsoft.com/office/drawing/2014/main" id="{60BF233C-3DD0-4F09-BC7A-FD4A6F469531}"/>
              </a:ext>
            </a:extLst>
          </p:cNvPr>
          <p:cNvSpPr/>
          <p:nvPr/>
        </p:nvSpPr>
        <p:spPr>
          <a:xfrm>
            <a:off x="4682656" y="4164166"/>
            <a:ext cx="5375744" cy="316078"/>
          </a:xfrm>
          <a:prstGeom prst="rect">
            <a:avLst/>
          </a:prstGeom>
          <a:solidFill>
            <a:srgbClr val="FFFFFF"/>
          </a:solidFill>
          <a:ln w="12700">
            <a:noFill/>
          </a:ln>
          <a:effectLst/>
        </p:spPr>
        <p:txBody>
          <a:bodyPr lIns="50800" tIns="50800" rIns="50800" bIns="50800" anchor="ctr"/>
          <a:lstStyle/>
          <a:p>
            <a:pPr marL="39686" marR="39686"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lang="pt-BR" sz="2800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Garamond"/>
              <a:sym typeface="Times"/>
            </a:endParaRPr>
          </a:p>
        </p:txBody>
      </p:sp>
      <p:sp>
        <p:nvSpPr>
          <p:cNvPr id="14" name="Rectangle">
            <a:extLst>
              <a:ext uri="{FF2B5EF4-FFF2-40B4-BE49-F238E27FC236}">
                <a16:creationId xmlns:a16="http://schemas.microsoft.com/office/drawing/2014/main" id="{BDC8702D-C1AC-40C3-B7C9-C549AFE9C06C}"/>
              </a:ext>
            </a:extLst>
          </p:cNvPr>
          <p:cNvSpPr/>
          <p:nvPr/>
        </p:nvSpPr>
        <p:spPr>
          <a:xfrm>
            <a:off x="4648111" y="5185306"/>
            <a:ext cx="5257889" cy="258895"/>
          </a:xfrm>
          <a:prstGeom prst="rect">
            <a:avLst/>
          </a:prstGeom>
          <a:solidFill>
            <a:srgbClr val="FFFFFF"/>
          </a:solidFill>
          <a:ln w="12700">
            <a:noFill/>
          </a:ln>
          <a:effectLst/>
        </p:spPr>
        <p:txBody>
          <a:bodyPr lIns="50800" tIns="50800" rIns="50800" bIns="50800" anchor="ctr"/>
          <a:lstStyle/>
          <a:p>
            <a:pPr marL="39686" marR="39686"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lang="pt-BR" sz="2800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Garamond"/>
              <a:sym typeface="Times"/>
            </a:endParaRPr>
          </a:p>
        </p:txBody>
      </p:sp>
      <p:sp>
        <p:nvSpPr>
          <p:cNvPr id="15" name="Rectangle">
            <a:extLst>
              <a:ext uri="{FF2B5EF4-FFF2-40B4-BE49-F238E27FC236}">
                <a16:creationId xmlns:a16="http://schemas.microsoft.com/office/drawing/2014/main" id="{CB661186-4CCB-4FCB-922C-C7F8DE99F90E}"/>
              </a:ext>
            </a:extLst>
          </p:cNvPr>
          <p:cNvSpPr/>
          <p:nvPr/>
        </p:nvSpPr>
        <p:spPr>
          <a:xfrm>
            <a:off x="4661965" y="5652798"/>
            <a:ext cx="5396435" cy="448641"/>
          </a:xfrm>
          <a:prstGeom prst="rect">
            <a:avLst/>
          </a:prstGeom>
          <a:solidFill>
            <a:srgbClr val="FFFFFF"/>
          </a:solidFill>
          <a:ln w="12700">
            <a:noFill/>
          </a:ln>
          <a:effectLst/>
        </p:spPr>
        <p:txBody>
          <a:bodyPr lIns="50800" tIns="50800" rIns="50800" bIns="50800" anchor="ctr"/>
          <a:lstStyle/>
          <a:p>
            <a:pPr marL="39686" marR="39686"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lang="pt-BR" sz="2800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Garamond"/>
              <a:sym typeface="Time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99D1837-FAE9-4054-A535-92EFD9D2AECD}"/>
                  </a:ext>
                </a:extLst>
              </p:cNvPr>
              <p:cNvSpPr/>
              <p:nvPr/>
            </p:nvSpPr>
            <p:spPr>
              <a:xfrm>
                <a:off x="6781801" y="1492898"/>
                <a:ext cx="4651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t-BR" sz="2400" b="1" i="1" smtClean="0">
                              <a:solidFill>
                                <a:srgbClr val="DA273E"/>
                              </a:solidFill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</a:rPr>
                          </m:ctrlPr>
                        </m:accPr>
                        <m:e>
                          <m:r>
                            <a:rPr lang="pt-BR" sz="2400" b="1" i="1">
                              <a:solidFill>
                                <a:srgbClr val="DA273E"/>
                              </a:solidFill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</a:rPr>
                            <m:t>𝒀</m:t>
                          </m:r>
                        </m:e>
                      </m:acc>
                    </m:oMath>
                  </m:oMathPara>
                </a14:m>
                <a:endParaRPr lang="pt-BR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99D1837-FAE9-4054-A535-92EFD9D2AE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1" y="1492898"/>
                <a:ext cx="465191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">
            <a:extLst>
              <a:ext uri="{FF2B5EF4-FFF2-40B4-BE49-F238E27FC236}">
                <a16:creationId xmlns:a16="http://schemas.microsoft.com/office/drawing/2014/main" id="{C12BD226-C720-9645-967C-1371062DA477}"/>
              </a:ext>
            </a:extLst>
          </p:cNvPr>
          <p:cNvSpPr/>
          <p:nvPr/>
        </p:nvSpPr>
        <p:spPr>
          <a:xfrm>
            <a:off x="5098110" y="1975147"/>
            <a:ext cx="4655490" cy="387053"/>
          </a:xfrm>
          <a:prstGeom prst="rect">
            <a:avLst/>
          </a:prstGeom>
          <a:solidFill>
            <a:srgbClr val="FFFFFF"/>
          </a:solidFill>
          <a:ln w="12700">
            <a:noFill/>
          </a:ln>
          <a:effectLst/>
        </p:spPr>
        <p:txBody>
          <a:bodyPr lIns="50800" tIns="50800" rIns="50800" bIns="50800" anchor="ctr"/>
          <a:lstStyle/>
          <a:p>
            <a:pPr marL="39686" marR="39686"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lang="pt-BR" sz="2800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Garamond"/>
              <a:sym typeface="Times"/>
            </a:endParaRPr>
          </a:p>
        </p:txBody>
      </p:sp>
      <p:sp>
        <p:nvSpPr>
          <p:cNvPr id="25" name="Rectangle">
            <a:extLst>
              <a:ext uri="{FF2B5EF4-FFF2-40B4-BE49-F238E27FC236}">
                <a16:creationId xmlns:a16="http://schemas.microsoft.com/office/drawing/2014/main" id="{6DAD7925-B66A-B74C-BCAC-EA66A56FB44A}"/>
              </a:ext>
            </a:extLst>
          </p:cNvPr>
          <p:cNvSpPr/>
          <p:nvPr/>
        </p:nvSpPr>
        <p:spPr>
          <a:xfrm>
            <a:off x="5402910" y="2508547"/>
            <a:ext cx="4655490" cy="387053"/>
          </a:xfrm>
          <a:prstGeom prst="rect">
            <a:avLst/>
          </a:prstGeom>
          <a:solidFill>
            <a:srgbClr val="FFFFFF"/>
          </a:solidFill>
          <a:ln w="12700">
            <a:noFill/>
          </a:ln>
          <a:effectLst/>
        </p:spPr>
        <p:txBody>
          <a:bodyPr lIns="50800" tIns="50800" rIns="50800" bIns="50800" anchor="ctr"/>
          <a:lstStyle/>
          <a:p>
            <a:pPr marL="39686" marR="39686"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lang="pt-BR" sz="2800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Garamond"/>
              <a:sym typeface="Times"/>
            </a:endParaRPr>
          </a:p>
        </p:txBody>
      </p:sp>
      <p:sp>
        <p:nvSpPr>
          <p:cNvPr id="26" name="Rectangle">
            <a:extLst>
              <a:ext uri="{FF2B5EF4-FFF2-40B4-BE49-F238E27FC236}">
                <a16:creationId xmlns:a16="http://schemas.microsoft.com/office/drawing/2014/main" id="{A1994D06-859B-7F4B-A636-54C6BF0DA9E1}"/>
              </a:ext>
            </a:extLst>
          </p:cNvPr>
          <p:cNvSpPr/>
          <p:nvPr/>
        </p:nvSpPr>
        <p:spPr>
          <a:xfrm>
            <a:off x="5555310" y="2965747"/>
            <a:ext cx="4655490" cy="387053"/>
          </a:xfrm>
          <a:prstGeom prst="rect">
            <a:avLst/>
          </a:prstGeom>
          <a:solidFill>
            <a:srgbClr val="FFFFFF"/>
          </a:solidFill>
          <a:ln w="12700">
            <a:noFill/>
          </a:ln>
          <a:effectLst/>
        </p:spPr>
        <p:txBody>
          <a:bodyPr lIns="50800" tIns="50800" rIns="50800" bIns="50800" anchor="ctr"/>
          <a:lstStyle/>
          <a:p>
            <a:pPr marL="39686" marR="39686"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lang="pt-BR" sz="2800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Garamond"/>
              <a:sym typeface="Times"/>
            </a:endParaRPr>
          </a:p>
        </p:txBody>
      </p:sp>
      <p:sp>
        <p:nvSpPr>
          <p:cNvPr id="30" name="Rectangle">
            <a:extLst>
              <a:ext uri="{FF2B5EF4-FFF2-40B4-BE49-F238E27FC236}">
                <a16:creationId xmlns:a16="http://schemas.microsoft.com/office/drawing/2014/main" id="{8BEABB9B-5860-014D-8D96-B5DBA3D5CDFE}"/>
              </a:ext>
            </a:extLst>
          </p:cNvPr>
          <p:cNvSpPr/>
          <p:nvPr/>
        </p:nvSpPr>
        <p:spPr>
          <a:xfrm>
            <a:off x="4807438" y="4616817"/>
            <a:ext cx="5257889" cy="387053"/>
          </a:xfrm>
          <a:prstGeom prst="rect">
            <a:avLst/>
          </a:prstGeom>
          <a:solidFill>
            <a:srgbClr val="FFFFFF"/>
          </a:solidFill>
          <a:ln w="12700">
            <a:noFill/>
          </a:ln>
          <a:effectLst/>
        </p:spPr>
        <p:txBody>
          <a:bodyPr lIns="50800" tIns="50800" rIns="50800" bIns="50800" anchor="ctr"/>
          <a:lstStyle/>
          <a:p>
            <a:pPr marL="39686" marR="39686">
              <a:defRPr sz="24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lang="pt-BR" sz="2800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Garamond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2028064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4" grpId="0" animBg="1"/>
      <p:bldP spid="25" grpId="0" animBg="1"/>
      <p:bldP spid="26" grpId="0" animBg="1"/>
      <p:bldP spid="30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96614-9F41-402E-95E6-E8B68962A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0363200" cy="1066800"/>
          </a:xfrm>
        </p:spPr>
        <p:txBody>
          <a:bodyPr/>
          <a:lstStyle/>
          <a:p>
            <a:r>
              <a:rPr lang="pt-BR" dirty="0"/>
              <a:t>Lei de </a:t>
            </a:r>
            <a:r>
              <a:rPr lang="pt-BR" dirty="0" err="1"/>
              <a:t>DeMorgan</a:t>
            </a: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935720-9B35-48B9-966A-D817250CD7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1" hangingPunct="1">
              <a:defRPr/>
            </a:pPr>
            <a:fld id="{B279EF5C-C746-4084-8A0D-12DD977AB7F9}" type="slidenum">
              <a:rPr lang="pt-BR" altLang="en-US" smtClean="0">
                <a:solidFill>
                  <a:srgbClr val="000000"/>
                </a:solidFill>
                <a:cs typeface="Arial" panose="020B0604020202020204" pitchFamily="34" charset="0"/>
              </a:rPr>
              <a:pPr eaLnBrk="1" hangingPunct="1">
                <a:defRPr/>
              </a:pPr>
              <a:t>93</a:t>
            </a:fld>
            <a:endParaRPr lang="pt-BR" altLang="en-US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hink of this as a transformation…">
                <a:extLst>
                  <a:ext uri="{FF2B5EF4-FFF2-40B4-BE49-F238E27FC236}">
                    <a16:creationId xmlns:a16="http://schemas.microsoft.com/office/drawing/2014/main" id="{3B563A68-44C2-4489-805C-7214CF50EC8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057400" y="2568576"/>
                <a:ext cx="8077200" cy="36798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lnSpc>
                    <a:spcPct val="100000"/>
                  </a:lnSpc>
                  <a:spcBef>
                    <a:spcPts val="2400"/>
                  </a:spcBef>
                  <a:spcAft>
                    <a:spcPct val="0"/>
                  </a:spcAft>
                  <a:buClr>
                    <a:schemeClr val="accent1">
                      <a:lumMod val="75000"/>
                      <a:lumOff val="25000"/>
                    </a:schemeClr>
                  </a:buClr>
                  <a:buSzPct val="60000"/>
                  <a:buFont typeface="Wingdings 2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Clr>
                    <a:schemeClr val="accent1">
                      <a:lumMod val="75000"/>
                      <a:lumOff val="25000"/>
                    </a:schemeClr>
                  </a:buClr>
                  <a:buSzPct val="11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>
                  <a:buClr>
                    <a:srgbClr val="CC9900">
                      <a:lumMod val="75000"/>
                      <a:lumOff val="25000"/>
                    </a:srgbClr>
                  </a:buClr>
                  <a:defRPr/>
                </a:pPr>
                <a:r>
                  <a:rPr lang="pt-BR" sz="2800" kern="0" dirty="0">
                    <a:solidFill>
                      <a:srgbClr val="000000"/>
                    </a:solidFill>
                    <a:latin typeface="Garamond"/>
                  </a:rPr>
                  <a:t>Trata-se de uma transformação</a:t>
                </a:r>
                <a:endParaRPr lang="pt-BR" kern="0" dirty="0">
                  <a:solidFill>
                    <a:srgbClr val="000000"/>
                  </a:solidFill>
                  <a:latin typeface="Garamond"/>
                </a:endParaRPr>
              </a:p>
              <a:p>
                <a:pPr marL="0" indent="0">
                  <a:buClr>
                    <a:srgbClr val="CC9900">
                      <a:lumMod val="75000"/>
                      <a:lumOff val="25000"/>
                    </a:srgbClr>
                  </a:buClr>
                  <a:buNone/>
                  <a:defRPr/>
                </a:pPr>
                <a:r>
                  <a:rPr lang="pt-BR" sz="2400" kern="0" dirty="0">
                    <a:solidFill>
                      <a:srgbClr val="000000"/>
                    </a:solidFill>
                    <a:latin typeface="Garamond"/>
                  </a:rPr>
                  <a:t>		</a:t>
                </a:r>
                <a:r>
                  <a:rPr lang="pt-BR" sz="2400" kern="0" dirty="0" err="1">
                    <a:solidFill>
                      <a:srgbClr val="000000"/>
                    </a:solidFill>
                    <a:latin typeface="Garamond"/>
                  </a:rPr>
                  <a:t>F</a:t>
                </a:r>
                <a:r>
                  <a:rPr lang="pt-BR" sz="2400" kern="0" dirty="0">
                    <a:solidFill>
                      <a:srgbClr val="000000"/>
                    </a:solidFill>
                    <a:latin typeface="Garamond"/>
                  </a:rPr>
                  <a:t> 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2400" i="1" kern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kern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kern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kern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400" b="0" i="1" kern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kern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</m:oMath>
                </a14:m>
                <a:endParaRPr lang="pt-BR" sz="2400" kern="0" dirty="0">
                  <a:solidFill>
                    <a:srgbClr val="000000"/>
                  </a:solidFill>
                  <a:latin typeface="Garamond"/>
                </a:endParaRPr>
              </a:p>
              <a:p>
                <a:pPr>
                  <a:buClr>
                    <a:srgbClr val="CC9900">
                      <a:lumMod val="75000"/>
                      <a:lumOff val="25000"/>
                    </a:srgbClr>
                  </a:buClr>
                  <a:defRPr/>
                </a:pPr>
                <a:r>
                  <a:rPr lang="pt-BR" sz="2800" kern="0" dirty="0">
                    <a:solidFill>
                      <a:srgbClr val="000000"/>
                    </a:solidFill>
                    <a:latin typeface="Garamond"/>
                  </a:rPr>
                  <a:t>Aplicando a lei de </a:t>
                </a:r>
                <a:r>
                  <a:rPr lang="pt-BR" sz="2800" kern="0" dirty="0" err="1">
                    <a:solidFill>
                      <a:srgbClr val="000000"/>
                    </a:solidFill>
                    <a:latin typeface="Garamond"/>
                  </a:rPr>
                  <a:t>DeMorgan</a:t>
                </a:r>
                <a:r>
                  <a:rPr lang="pt-BR" sz="2800" kern="0" dirty="0">
                    <a:solidFill>
                      <a:srgbClr val="000000"/>
                    </a:solidFill>
                    <a:latin typeface="Garamond"/>
                  </a:rPr>
                  <a:t> (12):</a:t>
                </a:r>
              </a:p>
              <a:p>
                <a:pPr>
                  <a:buClr>
                    <a:srgbClr val="CC9900">
                      <a:lumMod val="75000"/>
                      <a:lumOff val="25000"/>
                    </a:srgbClr>
                  </a:buClr>
                  <a:defRPr/>
                </a:pPr>
                <a:endParaRPr lang="pt-BR" sz="2800" kern="0" dirty="0">
                  <a:solidFill>
                    <a:srgbClr val="000000"/>
                  </a:solidFill>
                  <a:latin typeface="Garamond"/>
                </a:endParaRPr>
              </a:p>
              <a:p>
                <a:pPr>
                  <a:buClr>
                    <a:srgbClr val="CC9900">
                      <a:lumMod val="75000"/>
                      <a:lumOff val="25000"/>
                    </a:srgbClr>
                  </a:buClr>
                  <a:defRPr/>
                </a:pPr>
                <a:r>
                  <a:rPr lang="pt-BR" sz="2800" kern="0" dirty="0">
                    <a:solidFill>
                      <a:srgbClr val="000000"/>
                    </a:solidFill>
                    <a:latin typeface="Garamond"/>
                  </a:rPr>
                  <a:t>Ou seja, uma NOR é equivalente a uma AND com entradas invertidas.</a:t>
                </a:r>
              </a:p>
            </p:txBody>
          </p:sp>
        </mc:Choice>
        <mc:Fallback xmlns="">
          <p:sp>
            <p:nvSpPr>
              <p:cNvPr id="4" name="Think of this as a transformation…">
                <a:extLst>
                  <a:ext uri="{FF2B5EF4-FFF2-40B4-BE49-F238E27FC236}">
                    <a16:creationId xmlns:a16="http://schemas.microsoft.com/office/drawing/2014/main" id="{3B563A68-44C2-4489-805C-7214CF50E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7400" y="2568576"/>
                <a:ext cx="8077200" cy="3679825"/>
              </a:xfrm>
              <a:prstGeom prst="rect">
                <a:avLst/>
              </a:prstGeom>
              <a:blipFill>
                <a:blip r:embed="rId2"/>
                <a:stretch>
                  <a:fillRect l="-472" t="-1724" b="-827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12.  (X + Y + Z + ...)' = X' • Y' • Z' • ...">
            <a:extLst>
              <a:ext uri="{FF2B5EF4-FFF2-40B4-BE49-F238E27FC236}">
                <a16:creationId xmlns:a16="http://schemas.microsoft.com/office/drawing/2014/main" id="{C5E84321-B117-491D-91A1-C62BB0D626C1}"/>
              </a:ext>
            </a:extLst>
          </p:cNvPr>
          <p:cNvSpPr txBox="1"/>
          <p:nvPr/>
        </p:nvSpPr>
        <p:spPr>
          <a:xfrm>
            <a:off x="2209801" y="1314332"/>
            <a:ext cx="474489" cy="373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 marL="38100" marR="38100" defTabSz="914400">
              <a:lnSpc>
                <a:spcPct val="85000"/>
              </a:lnSpc>
              <a:buClr>
                <a:srgbClr val="062B6B"/>
              </a:buClr>
              <a:buFont typeface="Arial"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 lang="pt-BR" sz="2400" dirty="0">
                <a:latin typeface="Garamond"/>
              </a:rPr>
              <a:t>12.</a:t>
            </a:r>
          </a:p>
        </p:txBody>
      </p:sp>
      <p:sp>
        <p:nvSpPr>
          <p:cNvPr id="9" name="12D.  (X • Y • Z • ...) ' = X' + Y' + Z' + ...">
            <a:extLst>
              <a:ext uri="{FF2B5EF4-FFF2-40B4-BE49-F238E27FC236}">
                <a16:creationId xmlns:a16="http://schemas.microsoft.com/office/drawing/2014/main" id="{CF0EE5F0-2EB7-4D60-BD60-DA42342254CD}"/>
              </a:ext>
            </a:extLst>
          </p:cNvPr>
          <p:cNvSpPr txBox="1"/>
          <p:nvPr/>
        </p:nvSpPr>
        <p:spPr>
          <a:xfrm>
            <a:off x="2057401" y="1771429"/>
            <a:ext cx="860235" cy="373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 marL="38100" marR="38100" defTabSz="914400">
              <a:lnSpc>
                <a:spcPct val="85000"/>
              </a:lnSpc>
              <a:buClr>
                <a:srgbClr val="DA273E"/>
              </a:buClr>
              <a:buFont typeface="Arial"/>
              <a:defRPr sz="1800" b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 lang="pt-BR" sz="2400" dirty="0">
                <a:latin typeface="Garamond"/>
              </a:rPr>
              <a:t>12D.  </a:t>
            </a: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CE44706E-2604-4230-9EE8-44D25219B2A3}"/>
              </a:ext>
            </a:extLst>
          </p:cNvPr>
          <p:cNvSpPr/>
          <p:nvPr/>
        </p:nvSpPr>
        <p:spPr>
          <a:xfrm>
            <a:off x="1965325" y="2437060"/>
            <a:ext cx="8396288" cy="1341"/>
          </a:xfrm>
          <a:prstGeom prst="line">
            <a:avLst/>
          </a:prstGeom>
          <a:ln w="76200">
            <a:solidFill>
              <a:srgbClr val="A2A2A2"/>
            </a:solidFill>
          </a:ln>
        </p:spPr>
        <p:txBody>
          <a:bodyPr lIns="0" tIns="0" rIns="0" bIns="0"/>
          <a:lstStyle/>
          <a:p>
            <a:pPr>
              <a:defRPr/>
            </a:pPr>
            <a:endParaRPr lang="pt-BR" sz="2000" dirty="0">
              <a:solidFill>
                <a:srgbClr val="000000"/>
              </a:solidFill>
              <a:latin typeface="Garamon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4C151F1-B5C8-4FD7-8D51-3A1BEABC2E94}"/>
                  </a:ext>
                </a:extLst>
              </p:cNvPr>
              <p:cNvSpPr/>
              <p:nvPr/>
            </p:nvSpPr>
            <p:spPr>
              <a:xfrm>
                <a:off x="2548459" y="1652176"/>
                <a:ext cx="4332788" cy="472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t-BR" sz="2400" b="1" i="1" smtClean="0">
                              <a:solidFill>
                                <a:srgbClr val="DA273E"/>
                              </a:solidFill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</a:rPr>
                          </m:ctrlPr>
                        </m:accPr>
                        <m:e>
                          <m:r>
                            <a:rPr lang="pt-BR" sz="2400" b="1" i="1">
                              <a:solidFill>
                                <a:srgbClr val="DA273E"/>
                              </a:solidFill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</a:rPr>
                            <m:t>(</m:t>
                          </m:r>
                          <m:r>
                            <a:rPr lang="pt-BR" sz="2400" b="1" i="1">
                              <a:solidFill>
                                <a:srgbClr val="DA273E"/>
                              </a:solidFill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</a:rPr>
                            <m:t>𝑿</m:t>
                          </m:r>
                          <m:r>
                            <a:rPr lang="pt-BR" sz="2400" b="1" i="1">
                              <a:solidFill>
                                <a:srgbClr val="DA273E"/>
                              </a:solidFill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</a:rPr>
                            <m:t> . </m:t>
                          </m:r>
                          <m:r>
                            <a:rPr lang="pt-BR" sz="2400" b="1" i="1">
                              <a:solidFill>
                                <a:srgbClr val="DA273E"/>
                              </a:solidFill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</a:rPr>
                            <m:t>𝒀</m:t>
                          </m:r>
                          <m:r>
                            <a:rPr lang="pt-BR" sz="2400" b="1" i="1">
                              <a:solidFill>
                                <a:srgbClr val="DA273E"/>
                              </a:solidFill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</a:rPr>
                            <m:t>.</m:t>
                          </m:r>
                          <m:r>
                            <a:rPr lang="pt-BR" sz="2400" b="1" i="1">
                              <a:solidFill>
                                <a:srgbClr val="DA273E"/>
                              </a:solidFill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</a:rPr>
                            <m:t>𝒁</m:t>
                          </m:r>
                          <m:r>
                            <a:rPr lang="pt-BR" sz="2400" b="1" i="1">
                              <a:solidFill>
                                <a:srgbClr val="DA273E"/>
                              </a:solidFill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</a:rPr>
                            <m:t>. …)</m:t>
                          </m:r>
                        </m:e>
                      </m:acc>
                      <m:r>
                        <a:rPr lang="pt-BR" sz="2400" b="1" i="1">
                          <a:solidFill>
                            <a:srgbClr val="DA273E"/>
                          </a:solidFill>
                          <a:uFill>
                            <a:solidFill>
                              <a:srgbClr val="DA273E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pt-BR" sz="2400" b="1" i="1">
                              <a:solidFill>
                                <a:srgbClr val="DA273E"/>
                              </a:solidFill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accPr>
                        <m:e>
                          <m:r>
                            <a:rPr lang="pt-BR" sz="2400" b="1" i="1">
                              <a:solidFill>
                                <a:srgbClr val="DA273E"/>
                              </a:solidFill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</a:rPr>
                            <m:t>𝑿</m:t>
                          </m:r>
                        </m:e>
                      </m:acc>
                      <m:r>
                        <a:rPr lang="pt-BR" sz="2400" b="1" i="1">
                          <a:solidFill>
                            <a:srgbClr val="DA273E"/>
                          </a:solidFill>
                          <a:uFill>
                            <a:solidFill>
                              <a:srgbClr val="DA273E"/>
                            </a:solidFill>
                          </a:uFill>
                          <a:latin typeface="Cambria Math" panose="02040503050406030204" pitchFamily="18" charset="0"/>
                          <a:cs typeface="Arial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pt-BR" sz="2400" b="1" i="1">
                              <a:solidFill>
                                <a:srgbClr val="DA273E"/>
                              </a:solidFill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accPr>
                        <m:e>
                          <m:r>
                            <a:rPr lang="pt-BR" sz="2400" b="1" i="1">
                              <a:solidFill>
                                <a:srgbClr val="DA273E"/>
                              </a:solidFill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</a:rPr>
                            <m:t>𝒀</m:t>
                          </m:r>
                        </m:e>
                      </m:acc>
                      <m:r>
                        <a:rPr lang="pt-BR" sz="2400" b="1" i="1">
                          <a:solidFill>
                            <a:srgbClr val="DA273E"/>
                          </a:solidFill>
                          <a:uFill>
                            <a:solidFill>
                              <a:srgbClr val="DA273E"/>
                            </a:solidFill>
                          </a:uFill>
                          <a:latin typeface="Cambria Math" panose="02040503050406030204" pitchFamily="18" charset="0"/>
                          <a:cs typeface="Arial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pt-BR" sz="2400" b="1" i="1">
                              <a:solidFill>
                                <a:srgbClr val="DA273E"/>
                              </a:solidFill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accPr>
                        <m:e>
                          <m:r>
                            <a:rPr lang="pt-BR" sz="2400" b="1" i="1">
                              <a:solidFill>
                                <a:srgbClr val="DA273E"/>
                              </a:solidFill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</a:rPr>
                            <m:t>𝒁</m:t>
                          </m:r>
                        </m:e>
                      </m:acc>
                      <m:r>
                        <a:rPr lang="pt-BR" sz="2400" b="1" i="1">
                          <a:solidFill>
                            <a:srgbClr val="DA273E"/>
                          </a:solidFill>
                          <a:uFill>
                            <a:solidFill>
                              <a:srgbClr val="DA273E"/>
                            </a:solidFill>
                          </a:uFill>
                          <a:latin typeface="Cambria Math" panose="02040503050406030204" pitchFamily="18" charset="0"/>
                          <a:cs typeface="Arial"/>
                        </a:rPr>
                        <m:t>+ …</m:t>
                      </m:r>
                    </m:oMath>
                  </m:oMathPara>
                </a14:m>
                <a:endParaRPr lang="pt-BR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4C151F1-B5C8-4FD7-8D51-3A1BEABC2E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459" y="1652176"/>
                <a:ext cx="4332788" cy="472052"/>
              </a:xfrm>
              <a:prstGeom prst="rect">
                <a:avLst/>
              </a:prstGeom>
              <a:blipFill>
                <a:blip r:embed="rId3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8A6A9AB-E221-4806-BD94-60B3F2EB083E}"/>
                  </a:ext>
                </a:extLst>
              </p:cNvPr>
              <p:cNvSpPr/>
              <p:nvPr/>
            </p:nvSpPr>
            <p:spPr>
              <a:xfrm>
                <a:off x="2533219" y="1219200"/>
                <a:ext cx="4188518" cy="472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t-BR" sz="2400" b="1" i="1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</a:rPr>
                          </m:ctrlPr>
                        </m:accPr>
                        <m:e>
                          <m:r>
                            <a:rPr lang="pt-BR" sz="2400" b="1" i="1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</a:rPr>
                            <m:t>(</m:t>
                          </m:r>
                          <m:r>
                            <a:rPr lang="pt-BR" sz="2400" b="1" i="1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</a:rPr>
                            <m:t>𝑿</m:t>
                          </m:r>
                          <m:r>
                            <a:rPr lang="pt-BR" sz="2400" b="1" i="1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</a:rPr>
                            <m:t> +</m:t>
                          </m:r>
                          <m:r>
                            <a:rPr lang="pt-BR" sz="2400" b="1" i="1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</a:rPr>
                            <m:t>𝒀</m:t>
                          </m:r>
                          <m:r>
                            <a:rPr lang="pt-BR" sz="2400" b="1" i="1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</a:rPr>
                            <m:t>+</m:t>
                          </m:r>
                          <m:r>
                            <a:rPr lang="pt-BR" sz="2400" b="1" i="1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</a:rPr>
                            <m:t>𝒁</m:t>
                          </m:r>
                          <m:r>
                            <a:rPr lang="pt-BR" sz="2400" b="1" i="1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ea typeface="Arial"/>
                              <a:cs typeface="Arial"/>
                            </a:rPr>
                            <m:t>+…)</m:t>
                          </m:r>
                        </m:e>
                      </m:acc>
                      <m:r>
                        <a:rPr lang="pt-BR" sz="2400" b="1" i="1">
                          <a:solidFill>
                            <a:srgbClr val="002060"/>
                          </a:solidFill>
                          <a:uFill>
                            <a:solidFill>
                              <a:srgbClr val="DA273E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pt-BR" sz="2400" b="1" i="1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accPr>
                        <m:e>
                          <m:r>
                            <a:rPr lang="pt-BR" sz="2400" b="1" i="1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</a:rPr>
                            <m:t>𝑿</m:t>
                          </m:r>
                        </m:e>
                      </m:acc>
                      <m:r>
                        <a:rPr lang="pt-BR" sz="2400" b="1" i="1">
                          <a:solidFill>
                            <a:srgbClr val="002060"/>
                          </a:solidFill>
                          <a:uFill>
                            <a:solidFill>
                              <a:srgbClr val="DA273E"/>
                            </a:solidFill>
                          </a:uFill>
                          <a:latin typeface="Cambria Math" panose="02040503050406030204" pitchFamily="18" charset="0"/>
                          <a:cs typeface="Arial"/>
                        </a:rPr>
                        <m:t>.</m:t>
                      </m:r>
                      <m:acc>
                        <m:accPr>
                          <m:chr m:val="̅"/>
                          <m:ctrlPr>
                            <a:rPr lang="pt-BR" sz="2400" b="1" i="1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accPr>
                        <m:e>
                          <m:r>
                            <a:rPr lang="pt-BR" sz="2400" b="1" i="1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</a:rPr>
                            <m:t>𝒀</m:t>
                          </m:r>
                        </m:e>
                      </m:acc>
                      <m:r>
                        <a:rPr lang="pt-BR" sz="2400" b="1" i="1">
                          <a:solidFill>
                            <a:srgbClr val="002060"/>
                          </a:solidFill>
                          <a:uFill>
                            <a:solidFill>
                              <a:srgbClr val="DA273E"/>
                            </a:solidFill>
                          </a:uFill>
                          <a:latin typeface="Cambria Math" panose="02040503050406030204" pitchFamily="18" charset="0"/>
                          <a:cs typeface="Arial"/>
                        </a:rPr>
                        <m:t>.</m:t>
                      </m:r>
                      <m:acc>
                        <m:accPr>
                          <m:chr m:val="̅"/>
                          <m:ctrlPr>
                            <a:rPr lang="pt-BR" sz="2400" b="1" i="1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accPr>
                        <m:e>
                          <m:r>
                            <a:rPr lang="pt-BR" sz="2400" b="1" i="1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DA273E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</a:rPr>
                            <m:t>𝒁</m:t>
                          </m:r>
                        </m:e>
                      </m:acc>
                      <m:r>
                        <a:rPr lang="pt-BR" sz="2400" b="1" i="1">
                          <a:solidFill>
                            <a:srgbClr val="002060"/>
                          </a:solidFill>
                          <a:uFill>
                            <a:solidFill>
                              <a:srgbClr val="DA273E"/>
                            </a:solidFill>
                          </a:uFill>
                          <a:latin typeface="Cambria Math" panose="02040503050406030204" pitchFamily="18" charset="0"/>
                          <a:cs typeface="Arial"/>
                        </a:rPr>
                        <m:t>. …</m:t>
                      </m:r>
                    </m:oMath>
                  </m:oMathPara>
                </a14:m>
                <a:endParaRPr lang="pt-BR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8A6A9AB-E221-4806-BD94-60B3F2EB08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219" y="1219200"/>
                <a:ext cx="4188518" cy="472052"/>
              </a:xfrm>
              <a:prstGeom prst="rect">
                <a:avLst/>
              </a:prstGeom>
              <a:blipFill>
                <a:blip r:embed="rId4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955B72-05A4-7842-820C-17580EEE7F43}"/>
                  </a:ext>
                </a:extLst>
              </p:cNvPr>
              <p:cNvSpPr txBox="1"/>
              <p:nvPr/>
            </p:nvSpPr>
            <p:spPr>
              <a:xfrm>
                <a:off x="3623176" y="4648200"/>
                <a:ext cx="3258071" cy="3701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955B72-05A4-7842-820C-17580EEE7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176" y="4648200"/>
                <a:ext cx="3258071" cy="370101"/>
              </a:xfrm>
              <a:prstGeom prst="rect">
                <a:avLst/>
              </a:prstGeom>
              <a:blipFill>
                <a:blip r:embed="rId5"/>
                <a:stretch>
                  <a:fillRect l="-1563" r="-1172" b="-68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68698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7FAE0-7005-4026-9184-C15437DE4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49856"/>
          </a:xfrm>
        </p:spPr>
        <p:txBody>
          <a:bodyPr/>
          <a:lstStyle/>
          <a:p>
            <a:r>
              <a:rPr lang="pt-BR" dirty="0"/>
              <a:t>Lei de </a:t>
            </a:r>
            <a:r>
              <a:rPr lang="pt-BR" dirty="0" err="1"/>
              <a:t>DeMorgan</a:t>
            </a:r>
            <a:r>
              <a:rPr lang="pt-BR" dirty="0"/>
              <a:t> (Cont.)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72B9EB-3B54-45D2-9B6A-C537EC9EAE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1" hangingPunct="1">
              <a:defRPr/>
            </a:pPr>
            <a:fld id="{B279EF5C-C746-4084-8A0D-12DD977AB7F9}" type="slidenum">
              <a:rPr lang="pt-BR" altLang="en-US" smtClean="0">
                <a:solidFill>
                  <a:srgbClr val="000000"/>
                </a:solidFill>
                <a:cs typeface="Arial" panose="020B0604020202020204" pitchFamily="34" charset="0"/>
              </a:rPr>
              <a:pPr eaLnBrk="1" hangingPunct="1">
                <a:defRPr/>
              </a:pPr>
              <a:t>94</a:t>
            </a:fld>
            <a:endParaRPr lang="pt-BR" altLang="en-US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7" name="droppedImage.pdf" descr="droppedImage.pdf">
            <a:extLst>
              <a:ext uri="{FF2B5EF4-FFF2-40B4-BE49-F238E27FC236}">
                <a16:creationId xmlns:a16="http://schemas.microsoft.com/office/drawing/2014/main" id="{A83A1D7B-0260-4654-842A-C9FDD0B33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700" y="5575300"/>
            <a:ext cx="1155700" cy="736600"/>
          </a:xfrm>
          <a:prstGeom prst="rect">
            <a:avLst/>
          </a:prstGeom>
          <a:ln w="25400"/>
        </p:spPr>
      </p:pic>
      <p:pic>
        <p:nvPicPr>
          <p:cNvPr id="9" name="droppedImage.pdf" descr="droppedImage.pdf">
            <a:extLst>
              <a:ext uri="{FF2B5EF4-FFF2-40B4-BE49-F238E27FC236}">
                <a16:creationId xmlns:a16="http://schemas.microsoft.com/office/drawing/2014/main" id="{53844D20-6C78-42E7-B014-1B160EE62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300" y="3098800"/>
            <a:ext cx="1155700" cy="736600"/>
          </a:xfrm>
          <a:prstGeom prst="rect">
            <a:avLst/>
          </a:prstGeom>
          <a:ln w="25400"/>
        </p:spPr>
      </p:pic>
      <p:sp>
        <p:nvSpPr>
          <p:cNvPr id="13" name="NOR is equivalent to AND…">
            <a:extLst>
              <a:ext uri="{FF2B5EF4-FFF2-40B4-BE49-F238E27FC236}">
                <a16:creationId xmlns:a16="http://schemas.microsoft.com/office/drawing/2014/main" id="{A3B8123B-D8F5-49FD-8982-C66613D0A6DF}"/>
              </a:ext>
            </a:extLst>
          </p:cNvPr>
          <p:cNvSpPr txBox="1"/>
          <p:nvPr/>
        </p:nvSpPr>
        <p:spPr>
          <a:xfrm>
            <a:off x="1295400" y="3101975"/>
            <a:ext cx="4146969" cy="574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marL="38100" marR="38100" algn="ctr">
              <a:lnSpc>
                <a:spcPct val="85000"/>
              </a:lnSpc>
              <a:buClr>
                <a:srgbClr val="062B6B"/>
              </a:buClr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sz="2000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NOR é equivalente a AND</a:t>
            </a:r>
          </a:p>
          <a:p>
            <a:pPr marL="38100" marR="38100" algn="ctr">
              <a:lnSpc>
                <a:spcPct val="85000"/>
              </a:lnSpc>
              <a:buClr>
                <a:srgbClr val="062B6B"/>
              </a:buClr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sz="2000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com entradas complementadas</a:t>
            </a:r>
          </a:p>
        </p:txBody>
      </p:sp>
      <p:sp>
        <p:nvSpPr>
          <p:cNvPr id="14" name="NAND is equivalent to OR…">
            <a:extLst>
              <a:ext uri="{FF2B5EF4-FFF2-40B4-BE49-F238E27FC236}">
                <a16:creationId xmlns:a16="http://schemas.microsoft.com/office/drawing/2014/main" id="{57680247-4D99-4DA4-9F33-F3FA209E6CCC}"/>
              </a:ext>
            </a:extLst>
          </p:cNvPr>
          <p:cNvSpPr txBox="1"/>
          <p:nvPr/>
        </p:nvSpPr>
        <p:spPr>
          <a:xfrm>
            <a:off x="1066800" y="5586412"/>
            <a:ext cx="4294766" cy="574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marL="38100" marR="38100" algn="ctr">
              <a:lnSpc>
                <a:spcPct val="85000"/>
              </a:lnSpc>
              <a:buClr>
                <a:srgbClr val="062B6B"/>
              </a:buClr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sz="2000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NAND é equivalente a OR</a:t>
            </a:r>
          </a:p>
          <a:p>
            <a:pPr marL="38100" marR="38100" algn="ctr">
              <a:lnSpc>
                <a:spcPct val="85000"/>
              </a:lnSpc>
              <a:buClr>
                <a:srgbClr val="062B6B"/>
              </a:buClr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sz="2000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ahoma"/>
                <a:cs typeface="Arial"/>
                <a:sym typeface="Arial"/>
              </a:rPr>
              <a:t>com entradas complementadas</a:t>
            </a: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8CA822D1-22FB-4FD4-ACB2-8E1014DEDA71}"/>
              </a:ext>
            </a:extLst>
          </p:cNvPr>
          <p:cNvSpPr/>
          <p:nvPr/>
        </p:nvSpPr>
        <p:spPr>
          <a:xfrm>
            <a:off x="1965325" y="1993900"/>
            <a:ext cx="8396288" cy="1588"/>
          </a:xfrm>
          <a:prstGeom prst="line">
            <a:avLst/>
          </a:prstGeom>
          <a:ln w="76200">
            <a:solidFill>
              <a:srgbClr val="A2A2A2"/>
            </a:solidFill>
          </a:ln>
        </p:spPr>
        <p:txBody>
          <a:bodyPr lIns="0" tIns="0" rIns="0" bIns="0"/>
          <a:lstStyle/>
          <a:p>
            <a:pPr>
              <a:defRPr/>
            </a:pPr>
            <a:endParaRPr lang="pt-BR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A827D479-D733-4776-B19B-371FB272AE5F}"/>
              </a:ext>
            </a:extLst>
          </p:cNvPr>
          <p:cNvSpPr/>
          <p:nvPr/>
        </p:nvSpPr>
        <p:spPr>
          <a:xfrm>
            <a:off x="2012950" y="4073525"/>
            <a:ext cx="8396288" cy="1588"/>
          </a:xfrm>
          <a:prstGeom prst="line">
            <a:avLst/>
          </a:prstGeom>
          <a:ln w="76200">
            <a:solidFill>
              <a:srgbClr val="A2A2A2"/>
            </a:solidFill>
          </a:ln>
        </p:spPr>
        <p:txBody>
          <a:bodyPr lIns="0" tIns="0" rIns="0" bIns="0"/>
          <a:lstStyle/>
          <a:p>
            <a:pPr>
              <a:defRPr/>
            </a:pPr>
            <a:endParaRPr lang="pt-BR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3" name="Interesting — these are conversions between different types of logic That’s useful given you don’t always have every type of gate">
            <a:extLst>
              <a:ext uri="{FF2B5EF4-FFF2-40B4-BE49-F238E27FC236}">
                <a16:creationId xmlns:a16="http://schemas.microsoft.com/office/drawing/2014/main" id="{35A06CF4-4A86-4510-9B9D-713A087C8BD5}"/>
              </a:ext>
            </a:extLst>
          </p:cNvPr>
          <p:cNvSpPr txBox="1"/>
          <p:nvPr/>
        </p:nvSpPr>
        <p:spPr>
          <a:xfrm>
            <a:off x="304800" y="1096010"/>
            <a:ext cx="1148080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marL="39686" marR="39686" defTabSz="914400">
              <a:lnSpc>
                <a:spcPct val="90000"/>
              </a:lnSpc>
              <a:buClr>
                <a:srgbClr val="062B6B"/>
              </a:buClr>
              <a:buFont typeface="Arial"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/>
            </a:pPr>
            <a:r>
              <a:rPr lang="pt-BR" sz="2000" b="0" dirty="0">
                <a:solidFill>
                  <a:srgbClr val="000000"/>
                </a:solidFill>
                <a:latin typeface="Tahoma"/>
              </a:rPr>
              <a:t>Possibilita conversões entre </a:t>
            </a:r>
            <a:r>
              <a:rPr lang="pt-BR" sz="2000" b="0" dirty="0">
                <a:solidFill>
                  <a:srgbClr val="0000CC"/>
                </a:solidFill>
                <a:latin typeface="Tahoma"/>
              </a:rPr>
              <a:t>diferentes tipos de funções lógicas. </a:t>
            </a:r>
            <a:r>
              <a:rPr lang="pt-BR" sz="2000" b="0" dirty="0">
                <a:solidFill>
                  <a:srgbClr val="000000"/>
                </a:solidFill>
                <a:latin typeface="Tahoma"/>
              </a:rPr>
              <a:t>São úteis se não tivermos </a:t>
            </a:r>
            <a:r>
              <a:rPr lang="pt-BR" sz="2000" b="0" dirty="0">
                <a:solidFill>
                  <a:srgbClr val="FF0000"/>
                </a:solidFill>
                <a:latin typeface="Tahoma"/>
              </a:rPr>
              <a:t>todos os tipos de portas.</a:t>
            </a:r>
          </a:p>
        </p:txBody>
      </p:sp>
      <p:pic>
        <p:nvPicPr>
          <p:cNvPr id="34" name="droppedImage.pdf" descr="droppedImage.pdf">
            <a:extLst>
              <a:ext uri="{FF2B5EF4-FFF2-40B4-BE49-F238E27FC236}">
                <a16:creationId xmlns:a16="http://schemas.microsoft.com/office/drawing/2014/main" id="{214D8244-163A-4290-B7BA-F4D07A5927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4700" y="2146300"/>
            <a:ext cx="1155700" cy="736600"/>
          </a:xfrm>
          <a:prstGeom prst="rect">
            <a:avLst/>
          </a:prstGeom>
          <a:ln w="25400"/>
        </p:spPr>
      </p:pic>
      <p:pic>
        <p:nvPicPr>
          <p:cNvPr id="35" name="droppedImage.pdf" descr="droppedImage.pdf">
            <a:extLst>
              <a:ext uri="{FF2B5EF4-FFF2-40B4-BE49-F238E27FC236}">
                <a16:creationId xmlns:a16="http://schemas.microsoft.com/office/drawing/2014/main" id="{8441C9B5-B436-4CED-A959-BF9CCF7074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9300" y="4432300"/>
            <a:ext cx="1155700" cy="736600"/>
          </a:xfrm>
          <a:prstGeom prst="rect">
            <a:avLst/>
          </a:prstGeom>
          <a:ln w="25400"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56073DC-6F01-473D-8D83-C8F1069694FC}"/>
                  </a:ext>
                </a:extLst>
              </p:cNvPr>
              <p:cNvSpPr/>
              <p:nvPr/>
            </p:nvSpPr>
            <p:spPr>
              <a:xfrm>
                <a:off x="2196550" y="2270497"/>
                <a:ext cx="2335383" cy="408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R="39686" algn="ctr">
                  <a:spcBef>
                    <a:spcPts val="600"/>
                  </a:spcBef>
                  <a:tabLst>
                    <a:tab pos="558800" algn="l"/>
                  </a:tabLst>
                  <a:defRPr sz="1800">
                    <a:solidFill>
                      <a:srgbClr val="000000"/>
                    </a:solidFill>
                    <a:uFillTx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pt-BR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pt-BR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pt-BR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  <m:r>
                            <a:rPr lang="pt-BR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acc>
                      <m:r>
                        <a:rPr lang="pt-BR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pt-BR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pt-BR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</m:oMath>
                  </m:oMathPara>
                </a14:m>
                <a:endParaRPr lang="pt-BR" sz="2000" b="1" dirty="0">
                  <a:solidFill>
                    <a:srgbClr val="FF0000"/>
                  </a:solidFill>
                  <a:uFill>
                    <a:solidFill>
                      <a:srgbClr val="2F2F2F"/>
                    </a:solidFill>
                  </a:u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56073DC-6F01-473D-8D83-C8F1069694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550" y="2270497"/>
                <a:ext cx="2335383" cy="408830"/>
              </a:xfrm>
              <a:prstGeom prst="rect">
                <a:avLst/>
              </a:prstGeom>
              <a:blipFill>
                <a:blip r:embed="rId7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536A2CA-1862-47CA-B68A-7D6E2694B59A}"/>
                  </a:ext>
                </a:extLst>
              </p:cNvPr>
              <p:cNvSpPr/>
              <p:nvPr/>
            </p:nvSpPr>
            <p:spPr>
              <a:xfrm>
                <a:off x="2074048" y="4484639"/>
                <a:ext cx="2351413" cy="408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R="39686" algn="ctr">
                  <a:spcBef>
                    <a:spcPts val="600"/>
                  </a:spcBef>
                  <a:tabLst>
                    <a:tab pos="558800" algn="l"/>
                  </a:tabLst>
                  <a:defRPr sz="1800">
                    <a:solidFill>
                      <a:srgbClr val="000000"/>
                    </a:solidFill>
                    <a:uFillTx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pt-BR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pt-BR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𝑿𝒀</m:t>
                          </m:r>
                          <m:r>
                            <a:rPr lang="pt-BR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acc>
                      <m:r>
                        <a:rPr lang="pt-BR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pt-BR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acc>
                      <m:r>
                        <a:rPr lang="pt-BR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pt-BR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</m:oMath>
                  </m:oMathPara>
                </a14:m>
                <a:endParaRPr lang="pt-BR" sz="2000" b="1" dirty="0">
                  <a:solidFill>
                    <a:srgbClr val="FF0000"/>
                  </a:solidFill>
                  <a:uFill>
                    <a:solidFill>
                      <a:srgbClr val="2F2F2F"/>
                    </a:solidFill>
                  </a:u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536A2CA-1862-47CA-B68A-7D6E2694B5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048" y="4484639"/>
                <a:ext cx="2351413" cy="408830"/>
              </a:xfrm>
              <a:prstGeom prst="rect">
                <a:avLst/>
              </a:prstGeom>
              <a:blipFill>
                <a:blip r:embed="rId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E6DADA-6BDE-444C-9797-D7366F834433}"/>
                  </a:ext>
                </a:extLst>
              </p:cNvPr>
              <p:cNvSpPr/>
              <p:nvPr/>
            </p:nvSpPr>
            <p:spPr>
              <a:xfrm>
                <a:off x="5593957" y="2142093"/>
                <a:ext cx="4090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pt-B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E6DADA-6BDE-444C-9797-D7366F8344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957" y="2142093"/>
                <a:ext cx="40908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86B7151-804D-4D56-9436-0FA2A7D9AFC2}"/>
                  </a:ext>
                </a:extLst>
              </p:cNvPr>
              <p:cNvSpPr/>
              <p:nvPr/>
            </p:nvSpPr>
            <p:spPr>
              <a:xfrm>
                <a:off x="5608385" y="2383181"/>
                <a:ext cx="3946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pt-B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86B7151-804D-4D56-9436-0FA2A7D9AF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8385" y="2383181"/>
                <a:ext cx="39465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6B1FBE8-4B73-486F-9761-14F5455A3C9F}"/>
                  </a:ext>
                </a:extLst>
              </p:cNvPr>
              <p:cNvSpPr/>
              <p:nvPr/>
            </p:nvSpPr>
            <p:spPr>
              <a:xfrm>
                <a:off x="5600945" y="3114814"/>
                <a:ext cx="4090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pt-B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6B1FBE8-4B73-486F-9761-14F5455A3C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945" y="3114814"/>
                <a:ext cx="40908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C96A6F4-0E66-4818-A6EC-D0025AFF54A0}"/>
                  </a:ext>
                </a:extLst>
              </p:cNvPr>
              <p:cNvSpPr/>
              <p:nvPr/>
            </p:nvSpPr>
            <p:spPr>
              <a:xfrm>
                <a:off x="5615373" y="3355902"/>
                <a:ext cx="3946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pt-B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C96A6F4-0E66-4818-A6EC-D0025AFF54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373" y="3355902"/>
                <a:ext cx="39465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B40FF31-FF28-486B-A85E-C8F82AC31A42}"/>
                  </a:ext>
                </a:extLst>
              </p:cNvPr>
              <p:cNvSpPr/>
              <p:nvPr/>
            </p:nvSpPr>
            <p:spPr>
              <a:xfrm>
                <a:off x="5615372" y="4429826"/>
                <a:ext cx="4090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pt-B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B40FF31-FF28-486B-A85E-C8F82AC31A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372" y="4429826"/>
                <a:ext cx="40908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E39EF8B-66FC-4A24-8EED-E6EF86975E9E}"/>
                  </a:ext>
                </a:extLst>
              </p:cNvPr>
              <p:cNvSpPr/>
              <p:nvPr/>
            </p:nvSpPr>
            <p:spPr>
              <a:xfrm>
                <a:off x="5629800" y="4670914"/>
                <a:ext cx="3946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pt-B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E39EF8B-66FC-4A24-8EED-E6EF86975E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9800" y="4670914"/>
                <a:ext cx="39465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24EB1D5-A30F-4CA5-8CA8-10E6ADEEE918}"/>
                  </a:ext>
                </a:extLst>
              </p:cNvPr>
              <p:cNvSpPr/>
              <p:nvPr/>
            </p:nvSpPr>
            <p:spPr>
              <a:xfrm>
                <a:off x="6813299" y="4555560"/>
                <a:ext cx="4154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pt-B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24EB1D5-A30F-4CA5-8CA8-10E6ADEEE9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299" y="4555560"/>
                <a:ext cx="41549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26CC3D3-A0E8-4FFE-B43D-FD5CA7B73FE2}"/>
                  </a:ext>
                </a:extLst>
              </p:cNvPr>
              <p:cNvSpPr/>
              <p:nvPr/>
            </p:nvSpPr>
            <p:spPr>
              <a:xfrm>
                <a:off x="6813299" y="5682734"/>
                <a:ext cx="4154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pt-B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26CC3D3-A0E8-4FFE-B43D-FD5CA7B73F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299" y="5682734"/>
                <a:ext cx="41549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283F7AB-3A4B-46F8-B369-B2B07B3D54D8}"/>
                  </a:ext>
                </a:extLst>
              </p:cNvPr>
              <p:cNvSpPr/>
              <p:nvPr/>
            </p:nvSpPr>
            <p:spPr>
              <a:xfrm>
                <a:off x="5638864" y="5586412"/>
                <a:ext cx="4090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pt-B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283F7AB-3A4B-46F8-B369-B2B07B3D54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64" y="5586412"/>
                <a:ext cx="40908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F79A88D-EC7D-4CD3-8FC2-C660F0A49F79}"/>
                  </a:ext>
                </a:extLst>
              </p:cNvPr>
              <p:cNvSpPr/>
              <p:nvPr/>
            </p:nvSpPr>
            <p:spPr>
              <a:xfrm>
                <a:off x="5653292" y="5827500"/>
                <a:ext cx="3946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pt-B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F79A88D-EC7D-4CD3-8FC2-C660F0A49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292" y="5827500"/>
                <a:ext cx="394659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98C015F-C00A-464D-9119-856F5776C00B}"/>
                  </a:ext>
                </a:extLst>
              </p:cNvPr>
              <p:cNvSpPr/>
              <p:nvPr/>
            </p:nvSpPr>
            <p:spPr>
              <a:xfrm>
                <a:off x="6855646" y="2274473"/>
                <a:ext cx="4010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pt-B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98C015F-C00A-464D-9119-856F5776C0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646" y="2274473"/>
                <a:ext cx="40107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9742D8B-6F0C-4461-951E-B69BD1E8C064}"/>
                  </a:ext>
                </a:extLst>
              </p:cNvPr>
              <p:cNvSpPr/>
              <p:nvPr/>
            </p:nvSpPr>
            <p:spPr>
              <a:xfrm>
                <a:off x="6809865" y="3208880"/>
                <a:ext cx="4010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pt-B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9742D8B-6F0C-4461-951E-B69BD1E8C0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865" y="3208880"/>
                <a:ext cx="40107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">
                <a:extLst>
                  <a:ext uri="{FF2B5EF4-FFF2-40B4-BE49-F238E27FC236}">
                    <a16:creationId xmlns:a16="http://schemas.microsoft.com/office/drawing/2014/main" id="{1317329A-24D8-41B8-8880-263E552B5E3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39557830"/>
                  </p:ext>
                </p:extLst>
              </p:nvPr>
            </p:nvGraphicFramePr>
            <p:xfrm>
              <a:off x="7711272" y="4555561"/>
              <a:ext cx="2634113" cy="1557335"/>
            </p:xfrm>
            <a:graphic>
              <a:graphicData uri="http://schemas.openxmlformats.org/drawingml/2006/table">
                <a:tbl>
                  <a:tblPr/>
                  <a:tblGrid>
                    <a:gridCol w="27804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7804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5722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794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794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62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11467"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oMath>
                            </m:oMathPara>
                          </a14:m>
                          <a:endParaRPr sz="1600" b="1">
                            <a:solidFill>
                              <a:srgbClr val="0C226D"/>
                            </a:solidFill>
                            <a:uFill>
                              <a:solidFill>
                                <a:srgbClr val="2F2F2F"/>
                              </a:solidFill>
                            </a:u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25400">
                          <a:solidFill>
                            <a:srgbClr val="062B6B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oMath>
                            </m:oMathPara>
                          </a14:m>
                          <a:endParaRPr sz="1600" b="1">
                            <a:solidFill>
                              <a:srgbClr val="0C226D"/>
                            </a:solidFill>
                            <a:uFill>
                              <a:solidFill>
                                <a:srgbClr val="2F2F2F"/>
                              </a:solidFill>
                            </a:u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25400">
                          <a:solidFill>
                            <a:srgbClr val="062B6B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39686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𝑿𝒀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600" b="1">
                            <a:solidFill>
                              <a:srgbClr val="0C226D"/>
                            </a:solidFill>
                            <a:uFill>
                              <a:solidFill>
                                <a:srgbClr val="2F2F2F"/>
                              </a:solidFill>
                            </a:u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 horzOverflow="overflow">
                        <a:lnL w="25400" cap="flat" cmpd="sng" algn="ctr">
                          <a:solidFill>
                            <a:srgbClr val="062B6B"/>
                          </a:solidFill>
                          <a:prstDash val="solid"/>
                          <a:miter lim="400000"/>
                          <a:headEnd type="none" w="med" len="med"/>
                          <a:tailEnd type="none" w="med" len="med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25400">
                          <a:solidFill>
                            <a:srgbClr val="062B6B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39686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600" b="1">
                            <a:solidFill>
                              <a:srgbClr val="0C226D"/>
                            </a:solidFill>
                            <a:uFill>
                              <a:solidFill>
                                <a:srgbClr val="2F2F2F"/>
                              </a:solidFill>
                            </a:u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25400">
                          <a:solidFill>
                            <a:srgbClr val="062B6B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39686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600" b="1">
                            <a:solidFill>
                              <a:srgbClr val="0C226D"/>
                            </a:solidFill>
                            <a:uFill>
                              <a:solidFill>
                                <a:srgbClr val="2F2F2F"/>
                              </a:solidFill>
                            </a:u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25400">
                          <a:solidFill>
                            <a:srgbClr val="062B6B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acc>
                                <m:r>
                                  <a:rPr lang="en-US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1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400" b="1">
                            <a:solidFill>
                              <a:srgbClr val="0C226D"/>
                            </a:solidFill>
                            <a:uFill>
                              <a:solidFill>
                                <a:srgbClr val="2F2F2F"/>
                              </a:solidFill>
                            </a:u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25400">
                          <a:solidFill>
                            <a:srgbClr val="062B6B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1467"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0">
                          <a:miter lim="400000"/>
                        </a:lnR>
                        <a:lnT w="25400" cap="flat" cmpd="sng" algn="ctr">
                          <a:solidFill>
                            <a:srgbClr val="062B6B"/>
                          </a:solidFill>
                          <a:prstDash val="solid"/>
                          <a:miter lim="400000"/>
                          <a:headEnd type="none" w="med" len="med"/>
                          <a:tailEnd type="none" w="med" len="med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25400" cap="flat" cmpd="sng" algn="ctr">
                          <a:solidFill>
                            <a:srgbClr val="062B6B"/>
                          </a:solidFill>
                          <a:prstDash val="solid"/>
                          <a:miter lim="400000"/>
                          <a:headEnd type="none" w="med" len="med"/>
                          <a:tailEnd type="none" w="med" len="med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25400">
                          <a:solidFill>
                            <a:srgbClr val="062B6B"/>
                          </a:solidFill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25400">
                          <a:solidFill>
                            <a:srgbClr val="062B6B"/>
                          </a:solidFill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25400">
                          <a:solidFill>
                            <a:srgbClr val="062B6B"/>
                          </a:solidFill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25400">
                          <a:solidFill>
                            <a:srgbClr val="062B6B"/>
                          </a:solidFill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1467"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11467"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11467"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">
                <a:extLst>
                  <a:ext uri="{FF2B5EF4-FFF2-40B4-BE49-F238E27FC236}">
                    <a16:creationId xmlns:a16="http://schemas.microsoft.com/office/drawing/2014/main" id="{1317329A-24D8-41B8-8880-263E552B5E3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39557830"/>
                  </p:ext>
                </p:extLst>
              </p:nvPr>
            </p:nvGraphicFramePr>
            <p:xfrm>
              <a:off x="7711272" y="4555561"/>
              <a:ext cx="2634113" cy="1557335"/>
            </p:xfrm>
            <a:graphic>
              <a:graphicData uri="http://schemas.openxmlformats.org/drawingml/2006/table">
                <a:tbl>
                  <a:tblPr/>
                  <a:tblGrid>
                    <a:gridCol w="27804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7804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5722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794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794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62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11467">
                    <a:tc>
                      <a:txBody>
                        <a:bodyPr/>
                        <a:lstStyle/>
                        <a:p>
                          <a:endParaRPr lang="en-BR"/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25400">
                          <a:solidFill>
                            <a:srgbClr val="062B6B"/>
                          </a:solidFill>
                          <a:miter lim="400000"/>
                        </a:lnB>
                        <a:blipFill>
                          <a:blip r:embed="rId19"/>
                          <a:stretch>
                            <a:fillRect l="-22727" r="-850000" b="-42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R"/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25400">
                          <a:solidFill>
                            <a:srgbClr val="062B6B"/>
                          </a:solidFill>
                          <a:miter lim="400000"/>
                        </a:lnB>
                        <a:blipFill>
                          <a:blip r:embed="rId19"/>
                          <a:stretch>
                            <a:fillRect l="-122727" r="-750000" b="-42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R"/>
                        </a:p>
                      </a:txBody>
                      <a:tcPr marL="0" marR="0" marT="0" marB="0" anchor="ctr" horzOverflow="overflow">
                        <a:lnL w="25400" cap="flat" cmpd="sng" algn="ctr">
                          <a:solidFill>
                            <a:srgbClr val="062B6B"/>
                          </a:solidFill>
                          <a:prstDash val="solid"/>
                          <a:miter lim="400000"/>
                          <a:headEnd type="none" w="med" len="med"/>
                          <a:tailEnd type="none" w="med" len="med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25400">
                          <a:solidFill>
                            <a:srgbClr val="062B6B"/>
                          </a:solidFill>
                          <a:miter lim="400000"/>
                        </a:lnB>
                        <a:blipFill>
                          <a:blip r:embed="rId19"/>
                          <a:stretch>
                            <a:fillRect l="-81667" r="-175000" b="-42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R"/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25400">
                          <a:solidFill>
                            <a:srgbClr val="062B6B"/>
                          </a:solidFill>
                          <a:miter lim="400000"/>
                        </a:lnB>
                        <a:blipFill>
                          <a:blip r:embed="rId19"/>
                          <a:stretch>
                            <a:fillRect l="-495455" r="-377273" b="-42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R"/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25400">
                          <a:solidFill>
                            <a:srgbClr val="062B6B"/>
                          </a:solidFill>
                          <a:miter lim="400000"/>
                        </a:lnB>
                        <a:blipFill>
                          <a:blip r:embed="rId19"/>
                          <a:stretch>
                            <a:fillRect l="-595455" r="-277273" b="-42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R"/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25400">
                          <a:solidFill>
                            <a:srgbClr val="062B6B"/>
                          </a:solidFill>
                          <a:miter lim="400000"/>
                        </a:lnB>
                        <a:blipFill>
                          <a:blip r:embed="rId19"/>
                          <a:stretch>
                            <a:fillRect l="-255000" r="-1667" b="-42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1467"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0">
                          <a:miter lim="400000"/>
                        </a:lnR>
                        <a:lnT w="25400" cap="flat" cmpd="sng" algn="ctr">
                          <a:solidFill>
                            <a:srgbClr val="062B6B"/>
                          </a:solidFill>
                          <a:prstDash val="solid"/>
                          <a:miter lim="400000"/>
                          <a:headEnd type="none" w="med" len="med"/>
                          <a:tailEnd type="none" w="med" len="med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25400" cap="flat" cmpd="sng" algn="ctr">
                          <a:solidFill>
                            <a:srgbClr val="062B6B"/>
                          </a:solidFill>
                          <a:prstDash val="solid"/>
                          <a:miter lim="400000"/>
                          <a:headEnd type="none" w="med" len="med"/>
                          <a:tailEnd type="none" w="med" len="med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25400">
                          <a:solidFill>
                            <a:srgbClr val="062B6B"/>
                          </a:solidFill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25400">
                          <a:solidFill>
                            <a:srgbClr val="062B6B"/>
                          </a:solidFill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25400">
                          <a:solidFill>
                            <a:srgbClr val="062B6B"/>
                          </a:solidFill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25400">
                          <a:solidFill>
                            <a:srgbClr val="062B6B"/>
                          </a:solidFill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1467"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11467"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11467"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">
                <a:extLst>
                  <a:ext uri="{FF2B5EF4-FFF2-40B4-BE49-F238E27FC236}">
                    <a16:creationId xmlns:a16="http://schemas.microsoft.com/office/drawing/2014/main" id="{05D42A9C-1879-45A6-BA53-A22639424C5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6713229"/>
                  </p:ext>
                </p:extLst>
              </p:nvPr>
            </p:nvGraphicFramePr>
            <p:xfrm>
              <a:off x="7620001" y="2280282"/>
              <a:ext cx="2725384" cy="1557335"/>
            </p:xfrm>
            <a:graphic>
              <a:graphicData uri="http://schemas.openxmlformats.org/drawingml/2006/table">
                <a:tbl>
                  <a:tblPr/>
                  <a:tblGrid>
                    <a:gridCol w="2876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876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8346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8908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89081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88403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11467"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oMath>
                            </m:oMathPara>
                          </a14:m>
                          <a:endParaRPr sz="1600" b="1">
                            <a:solidFill>
                              <a:srgbClr val="0C226D"/>
                            </a:solidFill>
                            <a:uFill>
                              <a:solidFill>
                                <a:srgbClr val="2F2F2F"/>
                              </a:solidFill>
                            </a:u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25400">
                          <a:solidFill>
                            <a:srgbClr val="062B6B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oMath>
                            </m:oMathPara>
                          </a14:m>
                          <a:endParaRPr sz="1600" b="1">
                            <a:solidFill>
                              <a:srgbClr val="0C226D"/>
                            </a:solidFill>
                            <a:uFill>
                              <a:solidFill>
                                <a:srgbClr val="2F2F2F"/>
                              </a:solidFill>
                            </a:u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25400">
                          <a:solidFill>
                            <a:srgbClr val="062B6B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sz="1600" b="1">
                            <a:solidFill>
                              <a:srgbClr val="0C226D"/>
                            </a:solidFill>
                            <a:uFill>
                              <a:solidFill>
                                <a:srgbClr val="2F2F2F"/>
                              </a:solidFill>
                            </a:u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25400">
                          <a:solidFill>
                            <a:srgbClr val="062B6B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39686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600" b="1" dirty="0">
                            <a:solidFill>
                              <a:srgbClr val="0C226D"/>
                            </a:solidFill>
                            <a:uFill>
                              <a:solidFill>
                                <a:srgbClr val="2F2F2F"/>
                              </a:solidFill>
                            </a:u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25400">
                          <a:solidFill>
                            <a:srgbClr val="062B6B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39686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600" b="1">
                            <a:solidFill>
                              <a:srgbClr val="0C226D"/>
                            </a:solidFill>
                            <a:uFill>
                              <a:solidFill>
                                <a:srgbClr val="2F2F2F"/>
                              </a:solidFill>
                            </a:u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25400">
                          <a:solidFill>
                            <a:srgbClr val="062B6B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sz="1600" b="1">
                            <a:solidFill>
                              <a:srgbClr val="0C226D"/>
                            </a:solidFill>
                            <a:uFill>
                              <a:solidFill>
                                <a:srgbClr val="2F2F2F"/>
                              </a:solidFill>
                            </a:u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25400">
                          <a:solidFill>
                            <a:srgbClr val="062B6B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1467"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0">
                          <a:miter lim="400000"/>
                        </a:lnR>
                        <a:lnT w="25400">
                          <a:solidFill>
                            <a:srgbClr val="062B6B"/>
                          </a:solidFill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25400">
                          <a:solidFill>
                            <a:srgbClr val="062B6B"/>
                          </a:solidFill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25400">
                          <a:solidFill>
                            <a:srgbClr val="062B6B"/>
                          </a:solidFill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25400">
                          <a:solidFill>
                            <a:srgbClr val="062B6B"/>
                          </a:solidFill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25400">
                          <a:solidFill>
                            <a:srgbClr val="062B6B"/>
                          </a:solidFill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25400">
                          <a:solidFill>
                            <a:srgbClr val="062B6B"/>
                          </a:solidFill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1467"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11467"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11467"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 dirty="0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">
                <a:extLst>
                  <a:ext uri="{FF2B5EF4-FFF2-40B4-BE49-F238E27FC236}">
                    <a16:creationId xmlns:a16="http://schemas.microsoft.com/office/drawing/2014/main" id="{05D42A9C-1879-45A6-BA53-A22639424C5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6713229"/>
                  </p:ext>
                </p:extLst>
              </p:nvPr>
            </p:nvGraphicFramePr>
            <p:xfrm>
              <a:off x="7620001" y="2280282"/>
              <a:ext cx="2725384" cy="1557335"/>
            </p:xfrm>
            <a:graphic>
              <a:graphicData uri="http://schemas.openxmlformats.org/drawingml/2006/table">
                <a:tbl>
                  <a:tblPr/>
                  <a:tblGrid>
                    <a:gridCol w="2876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876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8346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8908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89081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88403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11467">
                    <a:tc>
                      <a:txBody>
                        <a:bodyPr/>
                        <a:lstStyle/>
                        <a:p>
                          <a:endParaRPr lang="en-BR"/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25400">
                          <a:solidFill>
                            <a:srgbClr val="062B6B"/>
                          </a:solidFill>
                          <a:miter lim="400000"/>
                        </a:lnB>
                        <a:blipFill>
                          <a:blip r:embed="rId20"/>
                          <a:stretch>
                            <a:fillRect l="-43478" r="-843478" b="-42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R"/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25400">
                          <a:solidFill>
                            <a:srgbClr val="062B6B"/>
                          </a:solidFill>
                          <a:miter lim="400000"/>
                        </a:lnB>
                        <a:blipFill>
                          <a:blip r:embed="rId20"/>
                          <a:stretch>
                            <a:fillRect l="-150000" r="-781818" b="-42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R"/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25400">
                          <a:solidFill>
                            <a:srgbClr val="062B6B"/>
                          </a:solidFill>
                          <a:miter lim="400000"/>
                        </a:lnB>
                        <a:blipFill>
                          <a:blip r:embed="rId20"/>
                          <a:stretch>
                            <a:fillRect l="-88710" r="-177419" b="-42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R"/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25400">
                          <a:solidFill>
                            <a:srgbClr val="062B6B"/>
                          </a:solidFill>
                          <a:miter lim="400000"/>
                        </a:lnB>
                        <a:blipFill>
                          <a:blip r:embed="rId20"/>
                          <a:stretch>
                            <a:fillRect l="-508696" r="-378261" b="-42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R"/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25400">
                          <a:solidFill>
                            <a:srgbClr val="062B6B"/>
                          </a:solidFill>
                          <a:miter lim="400000"/>
                        </a:lnB>
                        <a:blipFill>
                          <a:blip r:embed="rId20"/>
                          <a:stretch>
                            <a:fillRect l="-608696" r="-278261" b="-42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R"/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25400">
                          <a:solidFill>
                            <a:srgbClr val="062B6B"/>
                          </a:solidFill>
                          <a:miter lim="400000"/>
                        </a:lnB>
                        <a:blipFill>
                          <a:blip r:embed="rId20"/>
                          <a:stretch>
                            <a:fillRect l="-262903" r="-3226" b="-42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1467"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0">
                          <a:miter lim="400000"/>
                        </a:lnR>
                        <a:lnT w="25400">
                          <a:solidFill>
                            <a:srgbClr val="062B6B"/>
                          </a:solidFill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25400">
                          <a:solidFill>
                            <a:srgbClr val="062B6B"/>
                          </a:solidFill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25400">
                          <a:solidFill>
                            <a:srgbClr val="062B6B"/>
                          </a:solidFill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25400">
                          <a:solidFill>
                            <a:srgbClr val="062B6B"/>
                          </a:solidFill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25400">
                          <a:solidFill>
                            <a:srgbClr val="062B6B"/>
                          </a:solidFill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25400">
                          <a:solidFill>
                            <a:srgbClr val="062B6B"/>
                          </a:solidFill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1467"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11467"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11467"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</a:p>
                      </a:txBody>
                      <a:tcPr marL="0" marR="0" marT="0" marB="0" anchor="ctr" horzOverflow="overflow">
                        <a:lnL w="0"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25400">
                          <a:solidFill>
                            <a:srgbClr val="062B6B"/>
                          </a:solidFill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39686" algn="ctr" defTabSz="914400">
                            <a:spcBef>
                              <a:spcPts val="600"/>
                            </a:spcBef>
                            <a:tabLst>
                              <a:tab pos="558800" algn="l"/>
                            </a:tabLst>
                            <a:defRPr sz="1800">
                              <a:solidFill>
                                <a:srgbClr val="000000"/>
                              </a:solidFill>
                              <a:uFillTx/>
                            </a:defRPr>
                          </a:pPr>
                          <a:r>
                            <a:rPr sz="1600" b="1" dirty="0">
                              <a:solidFill>
                                <a:srgbClr val="0C226D"/>
                              </a:solidFill>
                              <a:uFill>
                                <a:solidFill>
                                  <a:srgbClr val="2F2F2F"/>
                                </a:solidFill>
                              </a:u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0</a:t>
                          </a:r>
                        </a:p>
                      </a:txBody>
                      <a:tcPr marL="0" marR="0" marT="0" marB="0" anchor="ctr" horzOverflow="overflow">
                        <a:lnL w="25400">
                          <a:solidFill>
                            <a:srgbClr val="062B6B"/>
                          </a:solidFill>
                          <a:miter lim="400000"/>
                        </a:lnL>
                        <a:lnR w="0">
                          <a:miter lim="400000"/>
                        </a:lnR>
                        <a:lnT w="0">
                          <a:miter lim="400000"/>
                        </a:lnT>
                        <a:lnB w="0"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484134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9" grpId="0"/>
      <p:bldP spid="40" grpId="0"/>
      <p:bldP spid="41" grpId="0"/>
      <p:bldP spid="43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541A-6E50-4E10-9A0D-0173EADF0A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pt-BR" dirty="0"/>
              <a:t>Usando Funções Booleanas para Especificar Circuitos Combinacionais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84C4D2-BDDB-4D95-ABCE-83F2DFEC20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96F28-B373-4613-A3E5-37E376E1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hangingPunct="1">
              <a:defRPr/>
            </a:pPr>
            <a:fld id="{5BEF67B4-941F-4736-A122-66E8AE1B4197}" type="slidenum">
              <a:rPr lang="pt-BR" altLang="en-US" smtClean="0">
                <a:solidFill>
                  <a:srgbClr val="000000"/>
                </a:solidFill>
                <a:cs typeface="Arial" panose="020B0604020202020204" pitchFamily="34" charset="0"/>
              </a:rPr>
              <a:pPr eaLnBrk="1" hangingPunct="1">
                <a:defRPr/>
              </a:pPr>
              <a:t>95</a:t>
            </a:fld>
            <a:endParaRPr lang="pt-BR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387355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1">
            <a:extLst>
              <a:ext uri="{FF2B5EF4-FFF2-40B4-BE49-F238E27FC236}">
                <a16:creationId xmlns:a16="http://schemas.microsoft.com/office/drawing/2014/main" id="{186FBFD6-27DA-4C4C-ADFB-CFB7BC747BB3}"/>
              </a:ext>
            </a:extLst>
          </p:cNvPr>
          <p:cNvGraphicFramePr>
            <a:graphicFrameLocks noGrp="1"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98029854"/>
              </p:ext>
            </p:extLst>
          </p:nvPr>
        </p:nvGraphicFramePr>
        <p:xfrm>
          <a:off x="6936371" y="3886200"/>
          <a:ext cx="4127329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247187" imgH="806015" progId="Visio.Drawing.6">
                  <p:embed/>
                </p:oleObj>
              </mc:Choice>
              <mc:Fallback>
                <p:oleObj name="VISIO" r:id="rId3" imgW="1247187" imgH="806015" progId="Visio.Drawing.6">
                  <p:embed/>
                  <p:pic>
                    <p:nvPicPr>
                      <p:cNvPr id="5" name="Object 1">
                        <a:extLst>
                          <a:ext uri="{FF2B5EF4-FFF2-40B4-BE49-F238E27FC236}">
                            <a16:creationId xmlns:a16="http://schemas.microsoft.com/office/drawing/2014/main" id="{186FBFD6-27DA-4C4C-ADFB-CFB7BC747BB3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6371" y="3886200"/>
                        <a:ext cx="4127329" cy="266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0BABC-7B85-4512-805D-5C1E47A11B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1" hangingPunct="1">
              <a:defRPr/>
            </a:pPr>
            <a:fld id="{F4A640EF-F0E2-4E49-9455-7E266BCEBB78}" type="slidenum">
              <a:rPr lang="pt-BR" altLang="en-US" smtClean="0">
                <a:solidFill>
                  <a:srgbClr val="000000"/>
                </a:solidFill>
                <a:cs typeface="Arial" panose="020B0604020202020204" pitchFamily="34" charset="0"/>
              </a:rPr>
              <a:pPr eaLnBrk="1" hangingPunct="1">
                <a:defRPr/>
              </a:pPr>
              <a:t>96</a:t>
            </a:fld>
            <a:endParaRPr lang="pt-BR" altLang="en-US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09EF0D-0D5E-48C3-9F93-9A2AF3F1D1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152400"/>
            <a:ext cx="11480800" cy="692150"/>
          </a:xfrm>
        </p:spPr>
        <p:txBody>
          <a:bodyPr/>
          <a:lstStyle/>
          <a:p>
            <a:r>
              <a:rPr lang="pt-BR" dirty="0"/>
              <a:t>Funções </a:t>
            </a:r>
            <a:r>
              <a:rPr lang="pt-BR" dirty="0" err="1"/>
              <a:t>Boolenas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79125-6EC0-4DCC-84D6-AF0A991F3FF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04800" y="990600"/>
            <a:ext cx="11811000" cy="5715000"/>
          </a:xfrm>
        </p:spPr>
        <p:txBody>
          <a:bodyPr/>
          <a:lstStyle/>
          <a:p>
            <a:r>
              <a:rPr lang="pt-BR" dirty="0"/>
              <a:t>A </a:t>
            </a:r>
            <a:r>
              <a:rPr lang="pt-BR" dirty="0">
                <a:solidFill>
                  <a:srgbClr val="C00000"/>
                </a:solidFill>
              </a:rPr>
              <a:t>Especificação Funcional </a:t>
            </a:r>
            <a:r>
              <a:rPr lang="pt-BR" dirty="0"/>
              <a:t>de cada saída de um circuito </a:t>
            </a:r>
            <a:r>
              <a:rPr lang="pt-BR" dirty="0" err="1"/>
              <a:t>combinacional</a:t>
            </a:r>
            <a:r>
              <a:rPr lang="pt-BR" dirty="0"/>
              <a:t> é feita por meio de uma </a:t>
            </a:r>
            <a:r>
              <a:rPr lang="pt-BR" dirty="0">
                <a:solidFill>
                  <a:srgbClr val="0432FF"/>
                </a:solidFill>
              </a:rPr>
              <a:t>Função Booleana</a:t>
            </a:r>
            <a:r>
              <a:rPr lang="pt-BR" dirty="0"/>
              <a:t>.</a:t>
            </a:r>
          </a:p>
          <a:p>
            <a:r>
              <a:rPr lang="pt-BR" dirty="0"/>
              <a:t>Uma função é um </a:t>
            </a:r>
            <a:r>
              <a:rPr lang="pt-BR" dirty="0">
                <a:solidFill>
                  <a:srgbClr val="0000FF"/>
                </a:solidFill>
              </a:rPr>
              <a:t>Mapeamento</a:t>
            </a:r>
            <a:r>
              <a:rPr lang="pt-BR" dirty="0"/>
              <a:t> único de valores de entrada para valores de saída.</a:t>
            </a:r>
          </a:p>
          <a:p>
            <a:pPr lvl="1"/>
            <a:r>
              <a:rPr lang="pt-BR" dirty="0"/>
              <a:t>Os </a:t>
            </a:r>
            <a:r>
              <a:rPr lang="pt-BR" dirty="0">
                <a:solidFill>
                  <a:srgbClr val="0000FF"/>
                </a:solidFill>
              </a:rPr>
              <a:t>mesmos</a:t>
            </a:r>
            <a:r>
              <a:rPr lang="pt-BR" dirty="0"/>
              <a:t> valores de entrada devem sempre produzir os </a:t>
            </a:r>
            <a:r>
              <a:rPr lang="pt-BR" dirty="0">
                <a:solidFill>
                  <a:srgbClr val="0000FF"/>
                </a:solidFill>
              </a:rPr>
              <a:t>mesmos</a:t>
            </a:r>
            <a:r>
              <a:rPr lang="pt-BR" dirty="0"/>
              <a:t> valores de saída.</a:t>
            </a:r>
          </a:p>
          <a:p>
            <a:pPr lvl="1"/>
            <a:r>
              <a:rPr lang="pt-BR" dirty="0">
                <a:solidFill>
                  <a:srgbClr val="0000FF"/>
                </a:solidFill>
              </a:rPr>
              <a:t>Sem memória </a:t>
            </a:r>
            <a:r>
              <a:rPr lang="pt-BR" dirty="0"/>
              <a:t>(a saída não depende de valores históricos armazenados).</a:t>
            </a:r>
            <a:endParaRPr lang="pt-BR" sz="1000" dirty="0"/>
          </a:p>
          <a:p>
            <a:r>
              <a:rPr lang="pt-BR" b="1" i="1" dirty="0">
                <a:solidFill>
                  <a:srgbClr val="00B050"/>
                </a:solidFill>
              </a:rPr>
              <a:t>Exemplo: somador completo de 1-bit</a:t>
            </a:r>
            <a:r>
              <a:rPr lang="pt-BR" dirty="0"/>
              <a:t>. As saídas </a:t>
            </a:r>
            <a:r>
              <a:rPr lang="pt-BR" i="1" dirty="0" err="1"/>
              <a:t>S</a:t>
            </a:r>
            <a:r>
              <a:rPr lang="pt-BR" dirty="0"/>
              <a:t> e </a:t>
            </a:r>
            <a:r>
              <a:rPr lang="pt-BR" i="1" dirty="0" err="1"/>
              <a:t>C</a:t>
            </a:r>
            <a:r>
              <a:rPr lang="pt-BR" i="1" baseline="-25000" dirty="0" err="1"/>
              <a:t>out</a:t>
            </a:r>
            <a:r>
              <a:rPr lang="pt-BR" dirty="0"/>
              <a:t> são definidas dos valores vigentes em </a:t>
            </a:r>
            <a:r>
              <a:rPr lang="pt-BR" i="1" dirty="0"/>
              <a:t>A</a:t>
            </a:r>
            <a:r>
              <a:rPr lang="pt-BR" dirty="0"/>
              <a:t>, </a:t>
            </a:r>
            <a:r>
              <a:rPr lang="pt-BR" i="1" dirty="0" err="1"/>
              <a:t>B</a:t>
            </a:r>
            <a:r>
              <a:rPr lang="pt-BR" dirty="0"/>
              <a:t> e </a:t>
            </a:r>
            <a:r>
              <a:rPr lang="pt-BR" i="1" dirty="0"/>
              <a:t>C</a:t>
            </a:r>
            <a:r>
              <a:rPr lang="pt-BR" baseline="-25000" dirty="0"/>
              <a:t>in</a:t>
            </a:r>
            <a:r>
              <a:rPr lang="pt-BR" dirty="0"/>
              <a:t>.</a:t>
            </a:r>
            <a:endParaRPr lang="pt-BR" b="1" i="1" dirty="0">
              <a:solidFill>
                <a:srgbClr val="00B050"/>
              </a:solidFill>
            </a:endParaRPr>
          </a:p>
          <a:p>
            <a:pPr eaLnBrk="1" hangingPunct="1">
              <a:buClr>
                <a:schemeClr val="accent1">
                  <a:lumMod val="75000"/>
                  <a:lumOff val="25000"/>
                </a:schemeClr>
              </a:buClr>
              <a:buFontTx/>
              <a:buNone/>
              <a:defRPr/>
            </a:pPr>
            <a:endParaRPr lang="pt-BR" i="1" dirty="0"/>
          </a:p>
          <a:p>
            <a:pPr eaLnBrk="1" hangingPunct="1">
              <a:buClr>
                <a:schemeClr val="accent1">
                  <a:lumMod val="75000"/>
                  <a:lumOff val="25000"/>
                </a:schemeClr>
              </a:buClr>
              <a:buFontTx/>
              <a:buNone/>
              <a:defRPr/>
            </a:pPr>
            <a:r>
              <a:rPr lang="pt-BR" i="1" dirty="0"/>
              <a:t>		</a:t>
            </a:r>
          </a:p>
          <a:p>
            <a:pPr eaLnBrk="1" hangingPunct="1">
              <a:buClr>
                <a:schemeClr val="accent1">
                  <a:lumMod val="75000"/>
                  <a:lumOff val="25000"/>
                </a:schemeClr>
              </a:buClr>
              <a:buFontTx/>
              <a:buNone/>
              <a:defRPr/>
            </a:pPr>
            <a:r>
              <a:rPr lang="pt-BR" i="1" dirty="0"/>
              <a:t>                                            </a:t>
            </a:r>
          </a:p>
          <a:p>
            <a:pPr eaLnBrk="1" hangingPunct="1">
              <a:buClr>
                <a:schemeClr val="accent1">
                  <a:lumMod val="75000"/>
                  <a:lumOff val="25000"/>
                </a:schemeClr>
              </a:buClr>
              <a:buFontTx/>
              <a:buNone/>
              <a:defRPr/>
            </a:pPr>
            <a:r>
              <a:rPr lang="pt-BR" i="1" dirty="0"/>
              <a:t>                                                        </a:t>
            </a:r>
            <a:endParaRPr lang="pt-BR" dirty="0"/>
          </a:p>
          <a:p>
            <a:pPr eaLnBrk="1" hangingPunct="1">
              <a:buClr>
                <a:schemeClr val="accent1">
                  <a:lumMod val="75000"/>
                  <a:lumOff val="25000"/>
                </a:schemeClr>
              </a:buClr>
              <a:buFontTx/>
              <a:buNone/>
              <a:defRPr/>
            </a:pPr>
            <a:r>
              <a:rPr lang="pt-BR" i="1" dirty="0"/>
              <a:t>		                                           </a:t>
            </a:r>
            <a:endParaRPr lang="pt-BR" dirty="0"/>
          </a:p>
          <a:p>
            <a:endParaRPr lang="pt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ACAC2E-C163-DB3C-EC6E-21D2FB9856E3}"/>
              </a:ext>
            </a:extLst>
          </p:cNvPr>
          <p:cNvSpPr txBox="1"/>
          <p:nvPr/>
        </p:nvSpPr>
        <p:spPr>
          <a:xfrm>
            <a:off x="5486400" y="5558135"/>
            <a:ext cx="243419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sz="2400" i="1" dirty="0" err="1">
                <a:latin typeface="+mn-lt"/>
                <a:ea typeface="ＭＳ Ｐゴシック" charset="0"/>
              </a:rPr>
              <a:t>S</a:t>
            </a:r>
            <a:r>
              <a:rPr lang="pt-BR" sz="2400" i="1" dirty="0">
                <a:latin typeface="+mn-lt"/>
                <a:ea typeface="ＭＳ Ｐゴシック" charset="0"/>
              </a:rPr>
              <a:t>  = </a:t>
            </a:r>
            <a:r>
              <a:rPr lang="pt-BR" sz="2400" i="1" dirty="0" err="1">
                <a:latin typeface="+mn-lt"/>
                <a:ea typeface="ＭＳ Ｐゴシック" charset="0"/>
              </a:rPr>
              <a:t>F</a:t>
            </a:r>
            <a:r>
              <a:rPr lang="pt-BR" sz="2400" i="1" dirty="0">
                <a:latin typeface="+mn-lt"/>
                <a:ea typeface="ＭＳ Ｐゴシック" charset="0"/>
              </a:rPr>
              <a:t>(A, </a:t>
            </a:r>
            <a:r>
              <a:rPr lang="pt-BR" sz="2400" i="1" dirty="0" err="1">
                <a:latin typeface="+mn-lt"/>
                <a:ea typeface="ＭＳ Ｐゴシック" charset="0"/>
              </a:rPr>
              <a:t>B</a:t>
            </a:r>
            <a:r>
              <a:rPr lang="pt-BR" sz="2400" i="1" dirty="0">
                <a:latin typeface="+mn-lt"/>
                <a:ea typeface="ＭＳ Ｐゴシック" charset="0"/>
              </a:rPr>
              <a:t>, </a:t>
            </a:r>
            <a:r>
              <a:rPr lang="pt-BR" sz="2400" i="1" dirty="0" err="1">
                <a:latin typeface="+mn-lt"/>
                <a:ea typeface="ＭＳ Ｐゴシック" charset="0"/>
              </a:rPr>
              <a:t>C</a:t>
            </a:r>
            <a:r>
              <a:rPr lang="pt-BR" sz="2400" i="1" baseline="-25000" dirty="0" err="1">
                <a:latin typeface="+mn-lt"/>
                <a:ea typeface="ＭＳ Ｐゴシック" charset="0"/>
              </a:rPr>
              <a:t>in</a:t>
            </a:r>
            <a:r>
              <a:rPr lang="pt-BR" sz="2400" i="1" dirty="0">
                <a:latin typeface="+mn-lt"/>
                <a:ea typeface="ＭＳ Ｐゴシック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10ED0C-837D-D126-A4D8-D28AF1970BCE}"/>
              </a:ext>
            </a:extLst>
          </p:cNvPr>
          <p:cNvSpPr txBox="1"/>
          <p:nvPr/>
        </p:nvSpPr>
        <p:spPr>
          <a:xfrm>
            <a:off x="5105400" y="5972543"/>
            <a:ext cx="270510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sz="2400" i="1" dirty="0" err="1">
                <a:latin typeface="+mn-lt"/>
                <a:ea typeface="ＭＳ Ｐゴシック" charset="0"/>
              </a:rPr>
              <a:t>C</a:t>
            </a:r>
            <a:r>
              <a:rPr lang="pt-BR" sz="2400" i="1" baseline="-25000" dirty="0" err="1">
                <a:latin typeface="+mn-lt"/>
                <a:ea typeface="ＭＳ Ｐゴシック" charset="0"/>
              </a:rPr>
              <a:t>out</a:t>
            </a:r>
            <a:r>
              <a:rPr lang="pt-BR" sz="2400" i="1" dirty="0">
                <a:latin typeface="+mn-lt"/>
                <a:ea typeface="ＭＳ Ｐゴシック" charset="0"/>
              </a:rPr>
              <a:t>  = G(A, </a:t>
            </a:r>
            <a:r>
              <a:rPr lang="pt-BR" sz="2400" i="1" dirty="0" err="1">
                <a:latin typeface="+mn-lt"/>
                <a:ea typeface="ＭＳ Ｐゴシック" charset="0"/>
              </a:rPr>
              <a:t>B</a:t>
            </a:r>
            <a:r>
              <a:rPr lang="pt-BR" sz="2400" i="1" dirty="0">
                <a:latin typeface="+mn-lt"/>
                <a:ea typeface="ＭＳ Ｐゴシック" charset="0"/>
              </a:rPr>
              <a:t>, </a:t>
            </a:r>
            <a:r>
              <a:rPr lang="pt-BR" sz="2400" i="1" dirty="0" err="1">
                <a:latin typeface="+mn-lt"/>
                <a:ea typeface="ＭＳ Ｐゴシック" charset="0"/>
              </a:rPr>
              <a:t>C</a:t>
            </a:r>
            <a:r>
              <a:rPr lang="pt-BR" sz="2400" i="1" baseline="-25000" dirty="0" err="1">
                <a:latin typeface="+mn-lt"/>
                <a:ea typeface="ＭＳ Ｐゴシック" charset="0"/>
              </a:rPr>
              <a:t>in</a:t>
            </a:r>
            <a:r>
              <a:rPr lang="pt-BR" sz="2400" i="1" dirty="0">
                <a:latin typeface="+mn-lt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896276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8F00F-ED71-524F-ABDA-2FA629578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Ideia Chave!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214AF-1B11-A04D-B4E7-D7B87AB16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43000"/>
            <a:ext cx="11480800" cy="4876800"/>
          </a:xfrm>
        </p:spPr>
        <p:txBody>
          <a:bodyPr/>
          <a:lstStyle/>
          <a:p>
            <a:r>
              <a:rPr lang="pt-BR" dirty="0"/>
              <a:t>Dado a </a:t>
            </a:r>
            <a:r>
              <a:rPr lang="pt-BR" u="sng" dirty="0">
                <a:solidFill>
                  <a:srgbClr val="0432FF"/>
                </a:solidFill>
              </a:rPr>
              <a:t>tabela verdade</a:t>
            </a:r>
            <a:r>
              <a:rPr lang="pt-BR" dirty="0"/>
              <a:t> descrevendo as saídas </a:t>
            </a:r>
            <a:r>
              <a:rPr lang="pt-BR" i="1" dirty="0"/>
              <a:t>F</a:t>
            </a:r>
            <a:r>
              <a:rPr lang="pt-BR" i="1" baseline="-25000" dirty="0"/>
              <a:t>1</a:t>
            </a:r>
            <a:r>
              <a:rPr lang="pt-BR" i="1" dirty="0"/>
              <a:t>,.., </a:t>
            </a:r>
            <a:r>
              <a:rPr lang="pt-BR" i="1" dirty="0" err="1"/>
              <a:t>F</a:t>
            </a:r>
            <a:r>
              <a:rPr lang="pt-BR" i="1" baseline="-25000" dirty="0" err="1"/>
              <a:t>n</a:t>
            </a:r>
            <a:r>
              <a:rPr lang="pt-BR" dirty="0"/>
              <a:t> de um circuito, como obter as funções </a:t>
            </a:r>
            <a:r>
              <a:rPr lang="pt-BR" i="1" dirty="0"/>
              <a:t>F</a:t>
            </a:r>
            <a:r>
              <a:rPr lang="pt-BR" i="1" baseline="-25000" dirty="0"/>
              <a:t>1</a:t>
            </a:r>
            <a:r>
              <a:rPr lang="pt-BR" i="1" dirty="0"/>
              <a:t>,..,F</a:t>
            </a:r>
            <a:r>
              <a:rPr lang="pt-BR" i="1" baseline="-25000" dirty="0"/>
              <a:t>n</a:t>
            </a:r>
            <a:r>
              <a:rPr lang="pt-BR" dirty="0"/>
              <a:t>  de maneira padronizada em termos de suas entradas?</a:t>
            </a:r>
          </a:p>
          <a:p>
            <a:endParaRPr lang="pt-BR" dirty="0"/>
          </a:p>
          <a:p>
            <a:r>
              <a:rPr lang="pt-BR" u="sng" dirty="0"/>
              <a:t>Resposta</a:t>
            </a:r>
            <a:r>
              <a:rPr lang="pt-BR" dirty="0"/>
              <a:t>:</a:t>
            </a:r>
            <a:r>
              <a:rPr lang="pt-BR" b="1" dirty="0">
                <a:solidFill>
                  <a:srgbClr val="0000FF"/>
                </a:solidFill>
              </a:rPr>
              <a:t> </a:t>
            </a:r>
            <a:r>
              <a:rPr lang="pt-BR" dirty="0"/>
              <a:t>Usamos as</a:t>
            </a:r>
            <a:r>
              <a:rPr lang="pt-BR" dirty="0">
                <a:solidFill>
                  <a:srgbClr val="008A3E"/>
                </a:solidFill>
              </a:rPr>
              <a:t> Formas Canônicas de Dois Níveis</a:t>
            </a:r>
            <a:r>
              <a:rPr lang="pt-BR" dirty="0"/>
              <a:t>, também conhecidas como </a:t>
            </a:r>
            <a:r>
              <a:rPr lang="pt-BR" u="sng" dirty="0">
                <a:solidFill>
                  <a:srgbClr val="0432FF"/>
                </a:solidFill>
              </a:rPr>
              <a:t>Soma de Produtos</a:t>
            </a:r>
            <a:r>
              <a:rPr lang="pt-BR" dirty="0">
                <a:solidFill>
                  <a:srgbClr val="0432FF"/>
                </a:solidFill>
              </a:rPr>
              <a:t> </a:t>
            </a:r>
            <a:r>
              <a:rPr lang="pt-BR" dirty="0"/>
              <a:t>e </a:t>
            </a:r>
            <a:r>
              <a:rPr lang="pt-BR" u="sng" dirty="0">
                <a:solidFill>
                  <a:srgbClr val="0432FF"/>
                </a:solidFill>
              </a:rPr>
              <a:t>Produtos de Somas</a:t>
            </a:r>
            <a:r>
              <a:rPr lang="pt-BR" dirty="0"/>
              <a:t>, as quais oferecem uma assinatura algébrica única e conveniente.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A seguir apresentaremos como obter a expressão booleana de uma função na forma de </a:t>
            </a:r>
            <a:r>
              <a:rPr lang="pt-BR" u="sng" dirty="0">
                <a:solidFill>
                  <a:srgbClr val="0432FF"/>
                </a:solidFill>
              </a:rPr>
              <a:t>Somas de Produtos</a:t>
            </a:r>
            <a:r>
              <a:rPr lang="pt-BR" dirty="0"/>
              <a:t> e </a:t>
            </a:r>
            <a:r>
              <a:rPr lang="pt-BR" u="sng" dirty="0">
                <a:solidFill>
                  <a:srgbClr val="0432FF"/>
                </a:solidFill>
              </a:rPr>
              <a:t>Produtos de Somas</a:t>
            </a:r>
            <a:r>
              <a:rPr lang="pt-BR" dirty="0"/>
              <a:t>.</a:t>
            </a:r>
          </a:p>
          <a:p>
            <a:pPr marL="344487" lvl="1" indent="0">
              <a:buNone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75FBF-4A20-3047-A729-9A7BF4C20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1" hangingPunct="1">
              <a:defRPr/>
            </a:pPr>
            <a:fld id="{F4A640EF-F0E2-4E49-9455-7E266BCEBB78}" type="slidenum">
              <a:rPr lang="pt-BR" altLang="en-US" smtClean="0">
                <a:solidFill>
                  <a:srgbClr val="000000"/>
                </a:solidFill>
                <a:cs typeface="Arial" panose="020B0604020202020204" pitchFamily="34" charset="0"/>
              </a:rPr>
              <a:pPr eaLnBrk="1" hangingPunct="1">
                <a:defRPr/>
              </a:pPr>
              <a:t>97</a:t>
            </a:fld>
            <a:endParaRPr lang="pt-BR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6811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C6606-917F-47B2-9A3D-37E3CAD2DE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1" hangingPunct="1">
              <a:defRPr/>
            </a:pPr>
            <a:fld id="{F4A640EF-F0E2-4E49-9455-7E266BCEBB78}" type="slidenum">
              <a:rPr lang="pt-BR" altLang="en-US" smtClean="0">
                <a:solidFill>
                  <a:srgbClr val="000000"/>
                </a:solidFill>
                <a:cs typeface="Arial" panose="020B0604020202020204" pitchFamily="34" charset="0"/>
              </a:rPr>
              <a:pPr eaLnBrk="1" hangingPunct="1">
                <a:defRPr/>
              </a:pPr>
              <a:t>98</a:t>
            </a:fld>
            <a:endParaRPr lang="pt-BR" altLang="en-US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7962D5-4093-4F37-828A-9504C7B2904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152400"/>
            <a:ext cx="11176000" cy="769792"/>
          </a:xfrm>
        </p:spPr>
        <p:txBody>
          <a:bodyPr/>
          <a:lstStyle/>
          <a:p>
            <a:r>
              <a:rPr lang="pt-BR" dirty="0"/>
              <a:t>Soma de Produtos (SOP) </a:t>
            </a:r>
          </a:p>
        </p:txBody>
      </p:sp>
      <p:sp>
        <p:nvSpPr>
          <p:cNvPr id="5" name="Sum of Products Form (SOP)">
            <a:extLst>
              <a:ext uri="{FF2B5EF4-FFF2-40B4-BE49-F238E27FC236}">
                <a16:creationId xmlns:a16="http://schemas.microsoft.com/office/drawing/2014/main" id="{8932D58A-4676-49CD-ABCB-FF801FA4427F}"/>
              </a:ext>
            </a:extLst>
          </p:cNvPr>
          <p:cNvSpPr txBox="1"/>
          <p:nvPr/>
        </p:nvSpPr>
        <p:spPr>
          <a:xfrm>
            <a:off x="304800" y="1066800"/>
            <a:ext cx="11506200" cy="365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marL="38100" marR="38100" defTabSz="914400">
              <a:lnSpc>
                <a:spcPct val="85000"/>
              </a:lnSpc>
              <a:buClr>
                <a:srgbClr val="DA273E"/>
              </a:buClr>
              <a:buFont typeface="Arial"/>
              <a:defRPr sz="2000" b="1" i="1">
                <a:solidFill>
                  <a:srgbClr val="DA273E"/>
                </a:solidFill>
                <a:uFill>
                  <a:solidFill>
                    <a:srgbClr val="DA273E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defRPr/>
            </a:pPr>
            <a:r>
              <a:rPr lang="pt-BR" sz="2400" i="0" dirty="0">
                <a:solidFill>
                  <a:srgbClr val="0000CC"/>
                </a:solidFill>
                <a:latin typeface="Tahoma"/>
              </a:rPr>
              <a:t>Forma Canônica SOP:</a:t>
            </a:r>
          </a:p>
        </p:txBody>
      </p:sp>
      <p:sp>
        <p:nvSpPr>
          <p:cNvPr id="6" name="also known as disjunctive normal form or minterm expansion">
            <a:extLst>
              <a:ext uri="{FF2B5EF4-FFF2-40B4-BE49-F238E27FC236}">
                <a16:creationId xmlns:a16="http://schemas.microsoft.com/office/drawing/2014/main" id="{368550AC-4835-4B22-9560-39DF639139D1}"/>
              </a:ext>
            </a:extLst>
          </p:cNvPr>
          <p:cNvSpPr txBox="1"/>
          <p:nvPr/>
        </p:nvSpPr>
        <p:spPr>
          <a:xfrm>
            <a:off x="304800" y="1447800"/>
            <a:ext cx="11506200" cy="312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marL="38100" marR="38100" defTabSz="914400">
              <a:lnSpc>
                <a:spcPct val="85000"/>
              </a:lnSpc>
              <a:buClr>
                <a:srgbClr val="062B6B"/>
              </a:buClr>
              <a:buFont typeface="Arial"/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defRPr/>
            </a:pPr>
            <a:r>
              <a:rPr lang="pt-BR" sz="2000" b="0" dirty="0">
                <a:solidFill>
                  <a:srgbClr val="000000"/>
                </a:solidFill>
                <a:latin typeface="Tahoma"/>
              </a:rPr>
              <a:t>Também conhecida como </a:t>
            </a:r>
            <a:r>
              <a:rPr lang="pt-BR" sz="2000" dirty="0">
                <a:solidFill>
                  <a:srgbClr val="000000"/>
                </a:solidFill>
                <a:latin typeface="Tahoma"/>
              </a:rPr>
              <a:t>expansão de </a:t>
            </a:r>
            <a:r>
              <a:rPr lang="pt-BR" sz="2000" dirty="0" err="1">
                <a:solidFill>
                  <a:srgbClr val="000000"/>
                </a:solidFill>
                <a:latin typeface="Tahoma"/>
              </a:rPr>
              <a:t>mintermos</a:t>
            </a:r>
            <a:endParaRPr lang="pt-BR" sz="2000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8" name="0  1 1">
            <a:extLst>
              <a:ext uri="{FF2B5EF4-FFF2-40B4-BE49-F238E27FC236}">
                <a16:creationId xmlns:a16="http://schemas.microsoft.com/office/drawing/2014/main" id="{6B3A27DD-A0A9-4B79-A481-751C43DC79EF}"/>
              </a:ext>
            </a:extLst>
          </p:cNvPr>
          <p:cNvSpPr txBox="1"/>
          <p:nvPr/>
        </p:nvSpPr>
        <p:spPr>
          <a:xfrm>
            <a:off x="4739959" y="2116812"/>
            <a:ext cx="781240" cy="286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>
              <a:lnSpc>
                <a:spcPct val="85000"/>
              </a:lnSpc>
              <a:buClr>
                <a:srgbClr val="062B6B"/>
              </a:buClr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0 </a:t>
            </a:r>
            <a:r>
              <a:rPr lang="pt-BR" b="1" spc="233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</a:t>
            </a:r>
            <a:r>
              <a:rPr lang="pt-BR" b="1" spc="215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1</a:t>
            </a:r>
            <a:r>
              <a:rPr lang="pt-BR" b="1" spc="144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</a:t>
            </a: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1</a:t>
            </a:r>
          </a:p>
        </p:txBody>
      </p:sp>
      <p:sp>
        <p:nvSpPr>
          <p:cNvPr id="9" name="1 0 0">
            <a:extLst>
              <a:ext uri="{FF2B5EF4-FFF2-40B4-BE49-F238E27FC236}">
                <a16:creationId xmlns:a16="http://schemas.microsoft.com/office/drawing/2014/main" id="{B6DAB490-F947-4EFD-A676-DB35FF1B1405}"/>
              </a:ext>
            </a:extLst>
          </p:cNvPr>
          <p:cNvSpPr txBox="1"/>
          <p:nvPr/>
        </p:nvSpPr>
        <p:spPr>
          <a:xfrm>
            <a:off x="5794059" y="2116812"/>
            <a:ext cx="777264" cy="286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>
              <a:lnSpc>
                <a:spcPct val="85000"/>
              </a:lnSpc>
              <a:buClr>
                <a:srgbClr val="062B6B"/>
              </a:buClr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1</a:t>
            </a:r>
            <a:r>
              <a:rPr lang="pt-BR" b="1" spc="43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</a:t>
            </a: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0</a:t>
            </a:r>
            <a:r>
              <a:rPr lang="pt-BR" b="1" spc="630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</a:t>
            </a: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0</a:t>
            </a:r>
          </a:p>
        </p:txBody>
      </p:sp>
      <p:sp>
        <p:nvSpPr>
          <p:cNvPr id="10" name="1 0  1">
            <a:extLst>
              <a:ext uri="{FF2B5EF4-FFF2-40B4-BE49-F238E27FC236}">
                <a16:creationId xmlns:a16="http://schemas.microsoft.com/office/drawing/2014/main" id="{B2CE8471-85A1-46F7-B08D-68E73941C143}"/>
              </a:ext>
            </a:extLst>
          </p:cNvPr>
          <p:cNvSpPr txBox="1"/>
          <p:nvPr/>
        </p:nvSpPr>
        <p:spPr>
          <a:xfrm>
            <a:off x="6898959" y="2116812"/>
            <a:ext cx="767646" cy="286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>
              <a:lnSpc>
                <a:spcPct val="85000"/>
              </a:lnSpc>
              <a:buClr>
                <a:srgbClr val="062B6B"/>
              </a:buClr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1</a:t>
            </a:r>
            <a:r>
              <a:rPr lang="pt-BR" b="1" spc="306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</a:t>
            </a: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0 </a:t>
            </a:r>
            <a:r>
              <a:rPr lang="pt-BR" b="1" spc="180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</a:t>
            </a: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1</a:t>
            </a:r>
          </a:p>
        </p:txBody>
      </p:sp>
      <p:sp>
        <p:nvSpPr>
          <p:cNvPr id="11" name="1 1 0">
            <a:extLst>
              <a:ext uri="{FF2B5EF4-FFF2-40B4-BE49-F238E27FC236}">
                <a16:creationId xmlns:a16="http://schemas.microsoft.com/office/drawing/2014/main" id="{EFF1B7D6-B018-45FB-B092-939815BD0D96}"/>
              </a:ext>
            </a:extLst>
          </p:cNvPr>
          <p:cNvSpPr txBox="1"/>
          <p:nvPr/>
        </p:nvSpPr>
        <p:spPr>
          <a:xfrm>
            <a:off x="7940360" y="2116812"/>
            <a:ext cx="726609" cy="286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>
              <a:lnSpc>
                <a:spcPct val="85000"/>
              </a:lnSpc>
              <a:buClr>
                <a:srgbClr val="062B6B"/>
              </a:buClr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1</a:t>
            </a:r>
            <a:r>
              <a:rPr lang="pt-BR" b="1" spc="378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</a:t>
            </a: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1</a:t>
            </a:r>
            <a:r>
              <a:rPr lang="pt-BR" b="1" spc="288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</a:t>
            </a: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0</a:t>
            </a:r>
          </a:p>
        </p:txBody>
      </p:sp>
      <p:sp>
        <p:nvSpPr>
          <p:cNvPr id="12" name="1 1 1">
            <a:extLst>
              <a:ext uri="{FF2B5EF4-FFF2-40B4-BE49-F238E27FC236}">
                <a16:creationId xmlns:a16="http://schemas.microsoft.com/office/drawing/2014/main" id="{EFFD4781-4DBC-4AFC-891C-D71D84BB8E07}"/>
              </a:ext>
            </a:extLst>
          </p:cNvPr>
          <p:cNvSpPr txBox="1"/>
          <p:nvPr/>
        </p:nvSpPr>
        <p:spPr>
          <a:xfrm>
            <a:off x="8994459" y="2116812"/>
            <a:ext cx="719684" cy="286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>
              <a:lnSpc>
                <a:spcPct val="85000"/>
              </a:lnSpc>
              <a:buClr>
                <a:srgbClr val="062B6B"/>
              </a:buClr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1</a:t>
            </a:r>
            <a:r>
              <a:rPr lang="pt-BR" b="1" spc="252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</a:t>
            </a: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1</a:t>
            </a:r>
            <a:r>
              <a:rPr lang="pt-BR" b="1" spc="360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</a:t>
            </a: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1</a:t>
            </a:r>
          </a:p>
        </p:txBody>
      </p:sp>
      <p:graphicFrame>
        <p:nvGraphicFramePr>
          <p:cNvPr id="13" name="Table">
            <a:extLst>
              <a:ext uri="{FF2B5EF4-FFF2-40B4-BE49-F238E27FC236}">
                <a16:creationId xmlns:a16="http://schemas.microsoft.com/office/drawing/2014/main" id="{144052A9-5952-4173-8611-29AAA8573D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7739990"/>
              </p:ext>
            </p:extLst>
          </p:nvPr>
        </p:nvGraphicFramePr>
        <p:xfrm>
          <a:off x="2045653" y="2112787"/>
          <a:ext cx="1828800" cy="246888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endParaRPr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endParaRPr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endParaRPr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endParaRPr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4" name="Line">
            <a:extLst>
              <a:ext uri="{FF2B5EF4-FFF2-40B4-BE49-F238E27FC236}">
                <a16:creationId xmlns:a16="http://schemas.microsoft.com/office/drawing/2014/main" id="{221A9BEF-D1DD-4655-A14B-32A73F3C5C6B}"/>
              </a:ext>
            </a:extLst>
          </p:cNvPr>
          <p:cNvSpPr/>
          <p:nvPr/>
        </p:nvSpPr>
        <p:spPr>
          <a:xfrm flipV="1">
            <a:off x="4785402" y="2682152"/>
            <a:ext cx="699801" cy="8"/>
          </a:xfrm>
          <a:prstGeom prst="line">
            <a:avLst/>
          </a:prstGeom>
          <a:ln w="25400">
            <a:solidFill>
              <a:srgbClr val="062B6B"/>
            </a:solidFill>
          </a:ln>
        </p:spPr>
        <p:txBody>
          <a:bodyPr lIns="0" tIns="0" rIns="0" bIns="0"/>
          <a:lstStyle/>
          <a:p>
            <a:pPr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15" name="Line">
            <a:extLst>
              <a:ext uri="{FF2B5EF4-FFF2-40B4-BE49-F238E27FC236}">
                <a16:creationId xmlns:a16="http://schemas.microsoft.com/office/drawing/2014/main" id="{BE371FF1-4F6B-4625-B43A-EECCA66E8CD5}"/>
              </a:ext>
            </a:extLst>
          </p:cNvPr>
          <p:cNvSpPr/>
          <p:nvPr/>
        </p:nvSpPr>
        <p:spPr>
          <a:xfrm>
            <a:off x="3871913" y="2695296"/>
            <a:ext cx="1271138" cy="6768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2" h="21216" extrusionOk="0">
                <a:moveTo>
                  <a:pt x="20958" y="0"/>
                </a:moveTo>
                <a:cubicBezTo>
                  <a:pt x="20958" y="0"/>
                  <a:pt x="21600" y="9797"/>
                  <a:pt x="17296" y="15698"/>
                </a:cubicBezTo>
                <a:cubicBezTo>
                  <a:pt x="12992" y="21600"/>
                  <a:pt x="0" y="21211"/>
                  <a:pt x="0" y="21211"/>
                </a:cubicBezTo>
              </a:path>
            </a:pathLst>
          </a:custGeom>
          <a:ln w="25400">
            <a:solidFill>
              <a:srgbClr val="062B6B"/>
            </a:solidFill>
            <a:tailEnd type="triangle"/>
          </a:ln>
        </p:spPr>
        <p:txBody>
          <a:bodyPr lIns="50800" tIns="50800" rIns="50800" bIns="50800" anchor="ctr"/>
          <a:lstStyle/>
          <a:p>
            <a:pPr marL="39686" marR="39686">
              <a:defRPr sz="22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lang="pt-BR" sz="2200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16" name="Line">
            <a:extLst>
              <a:ext uri="{FF2B5EF4-FFF2-40B4-BE49-F238E27FC236}">
                <a16:creationId xmlns:a16="http://schemas.microsoft.com/office/drawing/2014/main" id="{74A13012-4D71-434F-9430-3CA5F6BA15B2}"/>
              </a:ext>
            </a:extLst>
          </p:cNvPr>
          <p:cNvSpPr/>
          <p:nvPr/>
        </p:nvSpPr>
        <p:spPr>
          <a:xfrm>
            <a:off x="5844860" y="2680381"/>
            <a:ext cx="744617" cy="3212"/>
          </a:xfrm>
          <a:prstGeom prst="line">
            <a:avLst/>
          </a:prstGeom>
          <a:ln w="25400">
            <a:solidFill>
              <a:srgbClr val="062B6B"/>
            </a:solidFill>
          </a:ln>
        </p:spPr>
        <p:txBody>
          <a:bodyPr lIns="0" tIns="0" rIns="0" bIns="0"/>
          <a:lstStyle/>
          <a:p>
            <a:pPr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17" name="Line">
            <a:extLst>
              <a:ext uri="{FF2B5EF4-FFF2-40B4-BE49-F238E27FC236}">
                <a16:creationId xmlns:a16="http://schemas.microsoft.com/office/drawing/2014/main" id="{14E7C4EC-7BF7-4B70-92A6-989F4779A713}"/>
              </a:ext>
            </a:extLst>
          </p:cNvPr>
          <p:cNvSpPr/>
          <p:nvPr/>
        </p:nvSpPr>
        <p:spPr>
          <a:xfrm flipV="1">
            <a:off x="6949759" y="2680374"/>
            <a:ext cx="699800" cy="8"/>
          </a:xfrm>
          <a:prstGeom prst="line">
            <a:avLst/>
          </a:prstGeom>
          <a:ln w="25400">
            <a:solidFill>
              <a:srgbClr val="062B6B"/>
            </a:solidFill>
          </a:ln>
        </p:spPr>
        <p:txBody>
          <a:bodyPr lIns="0" tIns="0" rIns="0" bIns="0"/>
          <a:lstStyle/>
          <a:p>
            <a:pPr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D9C5C5E6-4F6F-4732-B11A-FE6C01899253}"/>
              </a:ext>
            </a:extLst>
          </p:cNvPr>
          <p:cNvSpPr/>
          <p:nvPr/>
        </p:nvSpPr>
        <p:spPr>
          <a:xfrm flipV="1">
            <a:off x="7991159" y="2680374"/>
            <a:ext cx="699800" cy="8"/>
          </a:xfrm>
          <a:prstGeom prst="line">
            <a:avLst/>
          </a:prstGeom>
          <a:ln w="25400">
            <a:solidFill>
              <a:srgbClr val="062B6B"/>
            </a:solidFill>
          </a:ln>
        </p:spPr>
        <p:txBody>
          <a:bodyPr lIns="0" tIns="0" rIns="0" bIns="0"/>
          <a:lstStyle/>
          <a:p>
            <a:pPr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E37A17DE-BBD2-4F38-B76B-EF9ACDDE6339}"/>
              </a:ext>
            </a:extLst>
          </p:cNvPr>
          <p:cNvSpPr/>
          <p:nvPr/>
        </p:nvSpPr>
        <p:spPr>
          <a:xfrm>
            <a:off x="9045260" y="2680381"/>
            <a:ext cx="625555" cy="5474"/>
          </a:xfrm>
          <a:prstGeom prst="line">
            <a:avLst/>
          </a:prstGeom>
          <a:ln w="25400">
            <a:solidFill>
              <a:srgbClr val="062B6B"/>
            </a:solidFill>
          </a:ln>
        </p:spPr>
        <p:txBody>
          <a:bodyPr lIns="0" tIns="0" rIns="0" bIns="0"/>
          <a:lstStyle/>
          <a:p>
            <a:pPr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5A0C543F-6335-4721-B6E4-976C4453CFE5}"/>
              </a:ext>
            </a:extLst>
          </p:cNvPr>
          <p:cNvSpPr/>
          <p:nvPr/>
        </p:nvSpPr>
        <p:spPr>
          <a:xfrm>
            <a:off x="3884019" y="2680374"/>
            <a:ext cx="2342547" cy="952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9" h="21600" extrusionOk="0">
                <a:moveTo>
                  <a:pt x="21313" y="0"/>
                </a:moveTo>
                <a:cubicBezTo>
                  <a:pt x="21313" y="0"/>
                  <a:pt x="21600" y="9391"/>
                  <a:pt x="18336" y="13976"/>
                </a:cubicBezTo>
                <a:cubicBezTo>
                  <a:pt x="14616" y="19203"/>
                  <a:pt x="6257" y="21548"/>
                  <a:pt x="0" y="21600"/>
                </a:cubicBezTo>
              </a:path>
            </a:pathLst>
          </a:custGeom>
          <a:ln w="25400">
            <a:solidFill>
              <a:srgbClr val="062B6B"/>
            </a:solidFill>
            <a:tailEnd type="triangle"/>
          </a:ln>
        </p:spPr>
        <p:txBody>
          <a:bodyPr lIns="50800" tIns="50800" rIns="50800" bIns="50800" anchor="ctr"/>
          <a:lstStyle/>
          <a:p>
            <a:pPr marL="39686" marR="39686">
              <a:defRPr sz="22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lang="pt-BR" sz="2200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4DB65524-8F1F-46DB-93A0-D876D496EA33}"/>
              </a:ext>
            </a:extLst>
          </p:cNvPr>
          <p:cNvSpPr/>
          <p:nvPr/>
        </p:nvSpPr>
        <p:spPr>
          <a:xfrm>
            <a:off x="3877947" y="2680375"/>
            <a:ext cx="3427413" cy="1202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600" y="0"/>
                  <a:pt x="21147" y="9771"/>
                  <a:pt x="18996" y="12816"/>
                </a:cubicBezTo>
                <a:cubicBezTo>
                  <a:pt x="14446" y="19255"/>
                  <a:pt x="5923" y="21330"/>
                  <a:pt x="0" y="21600"/>
                </a:cubicBezTo>
              </a:path>
            </a:pathLst>
          </a:custGeom>
          <a:ln w="25400">
            <a:solidFill>
              <a:srgbClr val="062B6B"/>
            </a:solidFill>
            <a:tailEnd type="triangle"/>
          </a:ln>
        </p:spPr>
        <p:txBody>
          <a:bodyPr lIns="50800" tIns="50800" rIns="50800" bIns="50800" anchor="ctr"/>
          <a:lstStyle/>
          <a:p>
            <a:pPr marL="39686" marR="39686">
              <a:defRPr sz="22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lang="pt-BR" sz="2200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id="{783D8B4A-B19D-4702-87D9-71BED8A8BC34}"/>
              </a:ext>
            </a:extLst>
          </p:cNvPr>
          <p:cNvSpPr/>
          <p:nvPr/>
        </p:nvSpPr>
        <p:spPr>
          <a:xfrm>
            <a:off x="3876875" y="2696726"/>
            <a:ext cx="4476355" cy="1457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600" y="0"/>
                  <a:pt x="20240" y="11267"/>
                  <a:pt x="18190" y="13875"/>
                </a:cubicBezTo>
                <a:cubicBezTo>
                  <a:pt x="13400" y="19968"/>
                  <a:pt x="6151" y="21377"/>
                  <a:pt x="0" y="21600"/>
                </a:cubicBezTo>
              </a:path>
            </a:pathLst>
          </a:custGeom>
          <a:ln w="25400">
            <a:solidFill>
              <a:srgbClr val="062B6B"/>
            </a:solidFill>
            <a:tailEnd type="triangle"/>
          </a:ln>
        </p:spPr>
        <p:txBody>
          <a:bodyPr lIns="50800" tIns="50800" rIns="50800" bIns="50800" anchor="ctr"/>
          <a:lstStyle/>
          <a:p>
            <a:pPr marL="39686" marR="39686">
              <a:defRPr sz="22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lang="pt-BR" sz="2200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id="{8EBD4D60-B5B4-4EDB-AAA4-FD282051EE2A}"/>
              </a:ext>
            </a:extLst>
          </p:cNvPr>
          <p:cNvSpPr/>
          <p:nvPr/>
        </p:nvSpPr>
        <p:spPr>
          <a:xfrm>
            <a:off x="3881400" y="2695256"/>
            <a:ext cx="5493743" cy="1724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600" y="0"/>
                  <a:pt x="21207" y="9106"/>
                  <a:pt x="18562" y="12859"/>
                </a:cubicBezTo>
                <a:cubicBezTo>
                  <a:pt x="14811" y="18180"/>
                  <a:pt x="6757" y="21506"/>
                  <a:pt x="0" y="21600"/>
                </a:cubicBezTo>
              </a:path>
            </a:pathLst>
          </a:custGeom>
          <a:ln w="25400">
            <a:solidFill>
              <a:srgbClr val="062B6B"/>
            </a:solidFill>
            <a:tailEnd type="triangle"/>
          </a:ln>
        </p:spPr>
        <p:txBody>
          <a:bodyPr lIns="50800" tIns="50800" rIns="50800" bIns="50800" anchor="ctr"/>
          <a:lstStyle/>
          <a:p>
            <a:pPr marL="39686" marR="39686">
              <a:defRPr sz="22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lang="pt-BR" sz="2200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4FE2938-492A-4418-8803-62A52B9D594F}"/>
              </a:ext>
            </a:extLst>
          </p:cNvPr>
          <p:cNvSpPr/>
          <p:nvPr/>
        </p:nvSpPr>
        <p:spPr>
          <a:xfrm>
            <a:off x="311060" y="5707517"/>
            <a:ext cx="11423739" cy="36933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pPr algn="ctr">
              <a:buClr>
                <a:srgbClr val="CC9900">
                  <a:lumMod val="75000"/>
                  <a:lumOff val="25000"/>
                </a:srgbClr>
              </a:buClr>
              <a:defRPr/>
            </a:pPr>
            <a:r>
              <a:rPr lang="pt-BR" dirty="0">
                <a:solidFill>
                  <a:srgbClr val="000000"/>
                </a:solidFill>
              </a:rPr>
              <a:t>A função booleana final é dada pela soma  (OR) dos </a:t>
            </a:r>
            <a:r>
              <a:rPr lang="pt-BR" dirty="0" err="1">
                <a:solidFill>
                  <a:srgbClr val="000000"/>
                </a:solidFill>
              </a:rPr>
              <a:t>mintermos</a:t>
            </a:r>
            <a:r>
              <a:rPr lang="pt-BR" dirty="0">
                <a:solidFill>
                  <a:srgbClr val="000000"/>
                </a:solidFill>
              </a:rPr>
              <a:t> das linhas da tabela verdade com saída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B6A4BB-E6F7-4790-98F0-B9A1D6412165}"/>
              </a:ext>
            </a:extLst>
          </p:cNvPr>
          <p:cNvSpPr/>
          <p:nvPr/>
        </p:nvSpPr>
        <p:spPr>
          <a:xfrm>
            <a:off x="304800" y="4694129"/>
            <a:ext cx="11429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CC9900">
                  <a:lumMod val="75000"/>
                  <a:lumOff val="25000"/>
                </a:srgbClr>
              </a:buClr>
              <a:buSzPct val="120000"/>
              <a:buFont typeface="Wingdings" pitchFamily="2" charset="2"/>
              <a:buChar char="§"/>
              <a:defRPr/>
            </a:pPr>
            <a:r>
              <a:rPr lang="pt-BR" dirty="0">
                <a:solidFill>
                  <a:srgbClr val="000000"/>
                </a:solidFill>
              </a:rPr>
              <a:t>Cada linha da tabela verdade tem um </a:t>
            </a:r>
            <a:r>
              <a:rPr lang="pt-BR" dirty="0" err="1">
                <a:solidFill>
                  <a:srgbClr val="000000"/>
                </a:solidFill>
              </a:rPr>
              <a:t>mintermo</a:t>
            </a:r>
            <a:r>
              <a:rPr lang="pt-BR" dirty="0">
                <a:solidFill>
                  <a:srgbClr val="000000"/>
                </a:solidFill>
              </a:rPr>
              <a:t> associado. Um </a:t>
            </a:r>
            <a:r>
              <a:rPr lang="pt-BR" dirty="0" err="1">
                <a:solidFill>
                  <a:srgbClr val="000000"/>
                </a:solidFill>
              </a:rPr>
              <a:t>mintermo</a:t>
            </a:r>
            <a:r>
              <a:rPr lang="pt-BR" dirty="0">
                <a:solidFill>
                  <a:srgbClr val="000000"/>
                </a:solidFill>
              </a:rPr>
              <a:t> é um produto (AND) envolvendo </a:t>
            </a:r>
            <a:r>
              <a:rPr lang="pt-BR" b="1" dirty="0">
                <a:solidFill>
                  <a:srgbClr val="000000"/>
                </a:solidFill>
              </a:rPr>
              <a:t>todos</a:t>
            </a:r>
            <a:r>
              <a:rPr lang="pt-BR" dirty="0">
                <a:solidFill>
                  <a:srgbClr val="000000"/>
                </a:solidFill>
              </a:rPr>
              <a:t> os literais de entrada, ajustado para resultar em 1 para os valores de entrada considerados.</a:t>
            </a:r>
          </a:p>
          <a:p>
            <a:pPr marL="285750" indent="-285750">
              <a:buClr>
                <a:srgbClr val="CC9900">
                  <a:lumMod val="75000"/>
                  <a:lumOff val="25000"/>
                </a:srgbClr>
              </a:buClr>
              <a:buSzPct val="120000"/>
              <a:buFont typeface="Wingdings" pitchFamily="2" charset="2"/>
              <a:buChar char="§"/>
              <a:defRPr/>
            </a:pPr>
            <a:r>
              <a:rPr lang="pt-BR" dirty="0">
                <a:solidFill>
                  <a:srgbClr val="000000"/>
                </a:solidFill>
              </a:rPr>
              <a:t>Cada </a:t>
            </a:r>
            <a:r>
              <a:rPr lang="pt-BR" dirty="0" err="1">
                <a:solidFill>
                  <a:srgbClr val="000000"/>
                </a:solidFill>
              </a:rPr>
              <a:t>mintermo</a:t>
            </a:r>
            <a:r>
              <a:rPr lang="pt-BR" dirty="0">
                <a:solidFill>
                  <a:srgbClr val="000000"/>
                </a:solidFill>
              </a:rPr>
              <a:t> resulta em 1 (verdadeiro) somente para uma combinação de entrada específica.</a:t>
            </a:r>
          </a:p>
          <a:p>
            <a:pPr marL="742950" lvl="1" indent="-285750">
              <a:buClr>
                <a:srgbClr val="CC9900">
                  <a:lumMod val="75000"/>
                  <a:lumOff val="25000"/>
                </a:srgbClr>
              </a:buClr>
              <a:buFont typeface="Arial" panose="020B0604020202020204" pitchFamily="34" charset="0"/>
              <a:buChar char="•"/>
              <a:defRPr/>
            </a:pPr>
            <a:endParaRPr lang="pt-BR" b="1" i="1" dirty="0">
              <a:solidFill>
                <a:srgbClr val="CC9900">
                  <a:lumMod val="75000"/>
                  <a:lumOff val="25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D8596EE-96C0-49F7-AE82-30948DB81651}"/>
                  </a:ext>
                </a:extLst>
              </p:cNvPr>
              <p:cNvSpPr/>
              <p:nvPr/>
            </p:nvSpPr>
            <p:spPr>
              <a:xfrm>
                <a:off x="4191000" y="2337754"/>
                <a:ext cx="5566524" cy="4008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𝑭</m:t>
                      </m:r>
                      <m:r>
                        <a:rPr lang="pt-BR" sz="2000" b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pt-BR" sz="20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pt-BR" sz="20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𝑨</m:t>
                          </m:r>
                        </m:e>
                      </m:acc>
                      <m:r>
                        <a:rPr lang="pt-BR" sz="2000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𝐁𝐂</m:t>
                      </m:r>
                      <m:r>
                        <a:rPr lang="pt-BR" sz="2000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   +  </m:t>
                      </m:r>
                      <m:r>
                        <a:rPr lang="pt-BR" sz="2000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𝐀</m:t>
                      </m:r>
                      <m:acc>
                        <m:accPr>
                          <m:chr m:val="̅"/>
                          <m:ctrlPr>
                            <a:rPr lang="pt-BR" sz="20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pt-BR" sz="20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pt-BR" sz="20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pt-BR" sz="20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𝑪</m:t>
                          </m:r>
                        </m:e>
                      </m:acc>
                      <m:r>
                        <a:rPr lang="pt-BR" sz="2000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   </m:t>
                      </m:r>
                      <m:r>
                        <a:rPr lang="pt-BR" sz="2000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  </m:t>
                      </m:r>
                      <m:r>
                        <a:rPr lang="pt-BR" sz="2000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𝐀</m:t>
                      </m:r>
                      <m:acc>
                        <m:accPr>
                          <m:chr m:val="̅"/>
                          <m:ctrlPr>
                            <a:rPr lang="pt-BR" sz="20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pt-BR" sz="20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  <m:r>
                        <a:rPr lang="pt-BR" sz="2000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𝐂</m:t>
                      </m:r>
                      <m:r>
                        <a:rPr lang="pt-BR" sz="2000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   +  </m:t>
                      </m:r>
                      <m:r>
                        <a:rPr lang="pt-BR" sz="2000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𝐀𝐁</m:t>
                      </m:r>
                      <m:acc>
                        <m:accPr>
                          <m:chr m:val="̅"/>
                          <m:ctrlPr>
                            <a:rPr lang="pt-BR" sz="20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pt-BR" sz="20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𝑪</m:t>
                          </m:r>
                        </m:e>
                      </m:acc>
                      <m:r>
                        <a:rPr lang="pt-BR" sz="2000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  </m:t>
                      </m:r>
                      <m:r>
                        <a:rPr lang="pt-BR" sz="2000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  </m:t>
                      </m:r>
                      <m:r>
                        <a:rPr lang="pt-BR" sz="2000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𝐀𝐁𝐂</m:t>
                      </m:r>
                    </m:oMath>
                  </m:oMathPara>
                </a14:m>
                <a:endParaRPr lang="pt-BR" sz="2000" b="1" dirty="0">
                  <a:solidFill>
                    <a:srgbClr val="0000FF"/>
                  </a:solidFill>
                  <a:uFill>
                    <a:solidFill>
                      <a:srgbClr val="D21C42"/>
                    </a:solidFill>
                  </a:uFill>
                  <a:latin typeface="Garamond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D8596EE-96C0-49F7-AE82-30948DB816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2337754"/>
                <a:ext cx="5566524" cy="400815"/>
              </a:xfrm>
              <a:prstGeom prst="rect">
                <a:avLst/>
              </a:prstGeom>
              <a:blipFill>
                <a:blip r:embed="rId2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E14DE23-EE5A-404C-9277-4E6EEF39D8F5}"/>
                  </a:ext>
                </a:extLst>
              </p:cNvPr>
              <p:cNvSpPr/>
              <p:nvPr/>
            </p:nvSpPr>
            <p:spPr>
              <a:xfrm>
                <a:off x="2074454" y="2069068"/>
                <a:ext cx="4058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𝐀</m:t>
                      </m:r>
                    </m:oMath>
                  </m:oMathPara>
                </a14:m>
                <a:endParaRPr lang="pt-B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E14DE23-EE5A-404C-9277-4E6EEF39D8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54" y="2069068"/>
                <a:ext cx="40588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D159FEC-E95A-4B8E-84D3-F72DDA0A025E}"/>
                  </a:ext>
                </a:extLst>
              </p:cNvPr>
              <p:cNvSpPr/>
              <p:nvPr/>
            </p:nvSpPr>
            <p:spPr>
              <a:xfrm>
                <a:off x="2492926" y="2069068"/>
                <a:ext cx="402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𝐁</m:t>
                      </m:r>
                    </m:oMath>
                  </m:oMathPara>
                </a14:m>
                <a:endParaRPr lang="pt-B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D159FEC-E95A-4B8E-84D3-F72DDA0A02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2926" y="2069068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9BE44C9-2F3D-4594-81FE-9EAAF579AAD1}"/>
                  </a:ext>
                </a:extLst>
              </p:cNvPr>
              <p:cNvSpPr/>
              <p:nvPr/>
            </p:nvSpPr>
            <p:spPr>
              <a:xfrm>
                <a:off x="2967760" y="2069068"/>
                <a:ext cx="3850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𝐂</m:t>
                      </m:r>
                    </m:oMath>
                  </m:oMathPara>
                </a14:m>
                <a:endParaRPr lang="pt-B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9BE44C9-2F3D-4594-81FE-9EAAF579A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760" y="2069068"/>
                <a:ext cx="38504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EEB8D32-2567-412A-BAB3-19610456806F}"/>
                  </a:ext>
                </a:extLst>
              </p:cNvPr>
              <p:cNvSpPr/>
              <p:nvPr/>
            </p:nvSpPr>
            <p:spPr>
              <a:xfrm>
                <a:off x="3431372" y="2069068"/>
                <a:ext cx="3786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𝐅</m:t>
                      </m:r>
                    </m:oMath>
                  </m:oMathPara>
                </a14:m>
                <a:endParaRPr lang="pt-B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EEB8D32-2567-412A-BAB3-1961045680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372" y="2069068"/>
                <a:ext cx="37862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24922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36D91-E507-4232-9A59-790B669A5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506200" cy="763126"/>
          </a:xfrm>
        </p:spPr>
        <p:txBody>
          <a:bodyPr/>
          <a:lstStyle/>
          <a:p>
            <a:r>
              <a:rPr lang="pt-BR" dirty="0"/>
              <a:t>Por Que a Forma SOP funciona?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9699F-D6D8-455C-B8B2-74AEAE29D9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1" hangingPunct="1">
              <a:defRPr/>
            </a:pPr>
            <a:fld id="{B279EF5C-C746-4084-8A0D-12DD977AB7F9}" type="slidenum">
              <a:rPr lang="pt-BR" altLang="en-US" smtClean="0">
                <a:solidFill>
                  <a:srgbClr val="000000"/>
                </a:solidFill>
                <a:cs typeface="Arial" panose="020B0604020202020204" pitchFamily="34" charset="0"/>
              </a:rPr>
              <a:pPr eaLnBrk="1" hangingPunct="1">
                <a:defRPr/>
              </a:pPr>
              <a:t>99</a:t>
            </a:fld>
            <a:endParaRPr lang="pt-BR" altLang="en-US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461A7712-F82B-45BF-944E-A5D0AF444D3F}"/>
              </a:ext>
            </a:extLst>
          </p:cNvPr>
          <p:cNvSpPr/>
          <p:nvPr/>
        </p:nvSpPr>
        <p:spPr>
          <a:xfrm>
            <a:off x="1851836" y="2813186"/>
            <a:ext cx="1763713" cy="2444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50800" tIns="50800" rIns="50800" bIns="50800" anchor="ctr"/>
          <a:lstStyle/>
          <a:p>
            <a:pPr marL="39686" marR="39686">
              <a:defRPr sz="22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lang="pt-BR" sz="2200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graphicFrame>
        <p:nvGraphicFramePr>
          <p:cNvPr id="5" name="Table">
            <a:extLst>
              <a:ext uri="{FF2B5EF4-FFF2-40B4-BE49-F238E27FC236}">
                <a16:creationId xmlns:a16="http://schemas.microsoft.com/office/drawing/2014/main" id="{B3F306AE-43BC-4A11-8459-D7BBD641AF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834396"/>
              </p:ext>
            </p:extLst>
          </p:nvPr>
        </p:nvGraphicFramePr>
        <p:xfrm>
          <a:off x="1851835" y="1147692"/>
          <a:ext cx="1828800" cy="246888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endParaRPr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endParaRPr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endParaRPr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endParaRPr b="1">
                        <a:solidFill>
                          <a:srgbClr val="2F2F2F"/>
                        </a:solidFill>
                        <a:uFill>
                          <a:solidFill>
                            <a:srgbClr val="2F2F2F"/>
                          </a:solidFill>
                        </a:uFill>
                        <a:sym typeface="Arial"/>
                      </a:endParaRP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062B6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25400">
                      <a:solidFill>
                        <a:srgbClr val="062B6B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0">
                      <a:miter lim="400000"/>
                    </a:lnL>
                    <a:lnR w="25400">
                      <a:solidFill>
                        <a:srgbClr val="062B6B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39686" algn="ctr" defTabSz="914400">
                        <a:spcBef>
                          <a:spcPts val="600"/>
                        </a:spcBef>
                        <a:tabLst>
                          <a:tab pos="5588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b="1">
                          <a:solidFill>
                            <a:srgbClr val="2F2F2F"/>
                          </a:solidFill>
                          <a:uFill>
                            <a:solidFill>
                              <a:srgbClr val="2F2F2F"/>
                            </a:solidFill>
                          </a:uFill>
                          <a:sym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062B6B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4A999DC-AFD5-421E-BE4A-16D109DF1E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800" y="3661166"/>
                <a:ext cx="11277600" cy="2968234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+mn-lt"/>
                    <a:ea typeface="ＭＳ Ｐゴシック" charset="0"/>
                    <a:cs typeface="ＭＳ Ｐゴシック" charset="0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200">
                    <a:solidFill>
                      <a:schemeClr val="tx1"/>
                    </a:solidFill>
                    <a:latin typeface="+mn-lt"/>
                    <a:ea typeface="ＭＳ Ｐゴシック" pitchFamily="-106" charset="-128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  <a:ea typeface="ＭＳ Ｐゴシック" pitchFamily="-106" charset="-128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>
                    <a:solidFill>
                      <a:schemeClr val="tx1"/>
                    </a:solidFill>
                    <a:latin typeface="+mn-lt"/>
                    <a:ea typeface="ＭＳ Ｐゴシック" pitchFamily="-106" charset="-128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ＭＳ Ｐゴシック" pitchFamily="-106" charset="-128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spcBef>
                    <a:spcPts val="1200"/>
                  </a:spcBef>
                  <a:buClr>
                    <a:srgbClr val="CC9900"/>
                  </a:buClr>
                  <a:defRPr/>
                </a:pPr>
                <a:r>
                  <a:rPr lang="pt-BR" sz="2000" kern="0" dirty="0">
                    <a:solidFill>
                      <a:srgbClr val="000000"/>
                    </a:solidFill>
                    <a:latin typeface="Tahoma"/>
                  </a:rPr>
                  <a:t>Somente a entrada sombreada resultará em 1 para o </a:t>
                </a:r>
                <a:r>
                  <a:rPr lang="pt-BR" sz="2000" kern="0" dirty="0" err="1">
                    <a:solidFill>
                      <a:srgbClr val="000000"/>
                    </a:solidFill>
                    <a:latin typeface="Tahoma"/>
                  </a:rPr>
                  <a:t>mintermo</a:t>
                </a:r>
                <a:r>
                  <a:rPr lang="pt-BR" sz="2000" kern="0" dirty="0">
                    <a:solidFill>
                      <a:srgbClr val="000000"/>
                    </a:solidFill>
                    <a:latin typeface="Tahoma"/>
                  </a:rPr>
                  <a:t> </a:t>
                </a:r>
                <a14:m>
                  <m:oMath xmlns:m="http://schemas.openxmlformats.org/officeDocument/2006/math">
                    <m:r>
                      <a:rPr lang="pt-BR" sz="2000" b="1">
                        <a:solidFill>
                          <a:srgbClr val="0000FF"/>
                        </a:solidFill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𝐀</m:t>
                    </m:r>
                    <m:acc>
                      <m:accPr>
                        <m:chr m:val="̅"/>
                        <m:ctrlPr>
                          <a:rPr lang="pt-BR" sz="2000" b="1" i="1">
                            <a:solidFill>
                              <a:srgbClr val="0000FF"/>
                            </a:solidFill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accPr>
                      <m:e>
                        <m:r>
                          <a:rPr lang="pt-BR" sz="2000" b="1" i="1">
                            <a:solidFill>
                              <a:srgbClr val="0000FF"/>
                            </a:solidFill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𝑩</m:t>
                        </m:r>
                      </m:e>
                    </m:acc>
                    <m:r>
                      <a:rPr lang="pt-BR" sz="2000" b="1">
                        <a:solidFill>
                          <a:srgbClr val="0000FF"/>
                        </a:solidFill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𝐂</m:t>
                    </m:r>
                  </m:oMath>
                </a14:m>
                <a:r>
                  <a:rPr lang="pt-BR" sz="2000" kern="0" dirty="0">
                    <a:solidFill>
                      <a:srgbClr val="000000"/>
                    </a:solidFill>
                    <a:latin typeface="Tahoma"/>
                  </a:rPr>
                  <a:t>   = </a:t>
                </a:r>
                <a14:m>
                  <m:oMath xmlns:m="http://schemas.openxmlformats.org/officeDocument/2006/math">
                    <m:r>
                      <a:rPr lang="pt-BR" b="1" i="1">
                        <a:solidFill>
                          <a:srgbClr val="0000FF"/>
                        </a:solidFill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𝟏</m:t>
                    </m:r>
                    <m:r>
                      <a:rPr lang="pt-BR" b="1" i="1">
                        <a:solidFill>
                          <a:srgbClr val="0000FF"/>
                        </a:solidFill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rPr>
                      <m:t>∙</m:t>
                    </m:r>
                    <m:acc>
                      <m:accPr>
                        <m:chr m:val="̅"/>
                        <m:ctrlPr>
                          <a:rPr lang="pt-BR" b="1" i="1">
                            <a:solidFill>
                              <a:srgbClr val="0000FF"/>
                            </a:solidFill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</m:ctrlPr>
                      </m:accPr>
                      <m:e>
                        <m:r>
                          <a:rPr lang="pt-BR" b="1" i="1">
                            <a:solidFill>
                              <a:srgbClr val="0000FF"/>
                            </a:solidFill>
                            <a:uFill>
                              <a:solidFill>
                                <a:srgbClr val="D21C42"/>
                              </a:solidFill>
                            </a:uFill>
                            <a:latin typeface="Cambria Math" panose="02040503050406030204" pitchFamily="18" charset="0"/>
                            <a:cs typeface="Arial"/>
                            <a:sym typeface="Arial"/>
                          </a:rPr>
                          <m:t>𝟎</m:t>
                        </m:r>
                      </m:e>
                    </m:acc>
                    <m:r>
                      <a:rPr lang="pt-BR" b="1" i="1">
                        <a:solidFill>
                          <a:srgbClr val="0000FF"/>
                        </a:solidFill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rPr>
                      <m:t>∙</m:t>
                    </m:r>
                    <m:r>
                      <a:rPr lang="pt-BR" b="1" i="1">
                        <a:solidFill>
                          <a:srgbClr val="0000FF"/>
                        </a:solidFill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cs typeface="Arial"/>
                        <a:sym typeface="Arial"/>
                      </a:rPr>
                      <m:t>𝟏</m:t>
                    </m:r>
                    <m:r>
                      <a:rPr lang="pt-BR" b="1" i="0" smtClean="0">
                        <a:solidFill>
                          <a:srgbClr val="0000FF"/>
                        </a:solidFill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cs typeface="Arial"/>
                        <a:sym typeface="Arial"/>
                      </a:rPr>
                      <m:t>=</m:t>
                    </m:r>
                    <m:r>
                      <a:rPr lang="pt-BR" b="1" i="0" smtClean="0">
                        <a:solidFill>
                          <a:srgbClr val="0000FF"/>
                        </a:solidFill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cs typeface="Arial"/>
                        <a:sym typeface="Arial"/>
                      </a:rPr>
                      <m:t>𝟏</m:t>
                    </m:r>
                    <m:r>
                      <a:rPr lang="pt-BR" b="1">
                        <a:solidFill>
                          <a:srgbClr val="0000FF"/>
                        </a:solidFill>
                        <a:uFill>
                          <a:solidFill>
                            <a:srgbClr val="D21C42"/>
                          </a:solidFill>
                        </a:uFill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 </m:t>
                    </m:r>
                  </m:oMath>
                </a14:m>
                <a:r>
                  <a:rPr lang="pt-BR" sz="2000" kern="0" dirty="0">
                    <a:solidFill>
                      <a:srgbClr val="000000"/>
                    </a:solidFill>
                    <a:latin typeface="Tahoma"/>
                  </a:rPr>
                  <a:t>   </a:t>
                </a:r>
              </a:p>
              <a:p>
                <a:pPr>
                  <a:spcBef>
                    <a:spcPts val="1200"/>
                  </a:spcBef>
                  <a:buClr>
                    <a:srgbClr val="CC9900"/>
                  </a:buClr>
                  <a:defRPr/>
                </a:pPr>
                <a:r>
                  <a:rPr lang="pt-BR" sz="2000" kern="0" dirty="0">
                    <a:solidFill>
                      <a:srgbClr val="000000"/>
                    </a:solidFill>
                    <a:latin typeface="Tahoma"/>
                  </a:rPr>
                  <a:t>Todos os outros termos serão 0 para a entrada sombreada.</a:t>
                </a:r>
              </a:p>
              <a:p>
                <a:pPr>
                  <a:spcBef>
                    <a:spcPts val="1200"/>
                  </a:spcBef>
                  <a:buClr>
                    <a:srgbClr val="CC9900"/>
                  </a:buClr>
                  <a:defRPr/>
                </a:pPr>
                <a:r>
                  <a:rPr lang="pt-BR" sz="2000" kern="0" dirty="0">
                    <a:solidFill>
                      <a:srgbClr val="000000"/>
                    </a:solidFill>
                    <a:latin typeface="Tahoma"/>
                  </a:rPr>
                  <a:t>Portanto se A </a:t>
                </a:r>
                <a:r>
                  <a:rPr lang="pt-BR" sz="2000" kern="0" dirty="0" err="1">
                    <a:solidFill>
                      <a:srgbClr val="000000"/>
                    </a:solidFill>
                    <a:latin typeface="Tahoma"/>
                  </a:rPr>
                  <a:t>B</a:t>
                </a:r>
                <a:r>
                  <a:rPr lang="pt-BR" sz="2000" kern="0" dirty="0">
                    <a:solidFill>
                      <a:srgbClr val="000000"/>
                    </a:solidFill>
                    <a:latin typeface="Tahoma"/>
                  </a:rPr>
                  <a:t> C corresponder a um </a:t>
                </a:r>
                <a:r>
                  <a:rPr lang="pt-BR" sz="2000" kern="0" dirty="0" err="1">
                    <a:solidFill>
                      <a:srgbClr val="000000"/>
                    </a:solidFill>
                    <a:latin typeface="Tahoma"/>
                  </a:rPr>
                  <a:t>mintermo</a:t>
                </a:r>
                <a:r>
                  <a:rPr lang="pt-BR" sz="2000" kern="0" dirty="0">
                    <a:solidFill>
                      <a:srgbClr val="000000"/>
                    </a:solidFill>
                    <a:latin typeface="Tahoma"/>
                  </a:rPr>
                  <a:t> da expressão,</a:t>
                </a:r>
              </a:p>
              <a:p>
                <a:pPr lvl="1">
                  <a:spcBef>
                    <a:spcPts val="0"/>
                  </a:spcBef>
                  <a:buClr>
                    <a:srgbClr val="3B812F"/>
                  </a:buClr>
                  <a:defRPr/>
                </a:pPr>
                <a:r>
                  <a:rPr lang="pt-BR" sz="2000" kern="0" dirty="0">
                    <a:solidFill>
                      <a:srgbClr val="000000"/>
                    </a:solidFill>
                    <a:latin typeface="Tahoma"/>
                  </a:rPr>
                  <a:t>obtemos  0 + 0 + … + 1 + … + 0 + 0 = 1. </a:t>
                </a:r>
              </a:p>
              <a:p>
                <a:pPr>
                  <a:spcBef>
                    <a:spcPts val="1200"/>
                  </a:spcBef>
                  <a:buClr>
                    <a:srgbClr val="CC9900"/>
                  </a:buClr>
                  <a:defRPr/>
                </a:pPr>
                <a:r>
                  <a:rPr lang="pt-BR" sz="2000" kern="0" dirty="0">
                    <a:solidFill>
                      <a:srgbClr val="000000"/>
                    </a:solidFill>
                    <a:latin typeface="Tahoma"/>
                  </a:rPr>
                  <a:t>Se A </a:t>
                </a:r>
                <a:r>
                  <a:rPr lang="pt-BR" sz="2000" kern="0" dirty="0" err="1">
                    <a:solidFill>
                      <a:srgbClr val="000000"/>
                    </a:solidFill>
                    <a:latin typeface="Tahoma"/>
                  </a:rPr>
                  <a:t>B</a:t>
                </a:r>
                <a:r>
                  <a:rPr lang="pt-BR" sz="2000" kern="0" dirty="0">
                    <a:solidFill>
                      <a:srgbClr val="000000"/>
                    </a:solidFill>
                    <a:latin typeface="Tahoma"/>
                  </a:rPr>
                  <a:t> C não corresponder a nenhum </a:t>
                </a:r>
                <a:r>
                  <a:rPr lang="pt-BR" sz="2000" kern="0" dirty="0" err="1">
                    <a:solidFill>
                      <a:srgbClr val="000000"/>
                    </a:solidFill>
                    <a:latin typeface="Tahoma"/>
                  </a:rPr>
                  <a:t>mintermo</a:t>
                </a:r>
                <a:r>
                  <a:rPr lang="pt-BR" sz="2000" kern="0" dirty="0">
                    <a:solidFill>
                      <a:srgbClr val="000000"/>
                    </a:solidFill>
                    <a:latin typeface="Tahoma"/>
                  </a:rPr>
                  <a:t> na expressão</a:t>
                </a:r>
              </a:p>
              <a:p>
                <a:pPr lvl="1">
                  <a:spcBef>
                    <a:spcPts val="0"/>
                  </a:spcBef>
                  <a:buClr>
                    <a:srgbClr val="3B812F"/>
                  </a:buClr>
                  <a:defRPr/>
                </a:pPr>
                <a:r>
                  <a:rPr lang="pt-BR" sz="2000" kern="0" dirty="0">
                    <a:solidFill>
                      <a:srgbClr val="000000"/>
                    </a:solidFill>
                    <a:latin typeface="Tahoma"/>
                  </a:rPr>
                  <a:t>Obtemos 0 + 0 + … + 0 = 0.  </a:t>
                </a:r>
              </a:p>
              <a:p>
                <a:pPr>
                  <a:buClr>
                    <a:srgbClr val="CC9900"/>
                  </a:buClr>
                  <a:defRPr/>
                </a:pPr>
                <a:endParaRPr lang="pt-BR" kern="0" dirty="0">
                  <a:solidFill>
                    <a:srgbClr val="000000"/>
                  </a:solidFill>
                  <a:latin typeface="Tahoma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4A999DC-AFD5-421E-BE4A-16D109DF1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661166"/>
                <a:ext cx="11277600" cy="2968234"/>
              </a:xfrm>
              <a:prstGeom prst="rect">
                <a:avLst/>
              </a:prstGeom>
              <a:blipFill>
                <a:blip r:embed="rId2"/>
                <a:stretch>
                  <a:fillRect l="-1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">
            <a:extLst>
              <a:ext uri="{FF2B5EF4-FFF2-40B4-BE49-F238E27FC236}">
                <a16:creationId xmlns:a16="http://schemas.microsoft.com/office/drawing/2014/main" id="{112C5B0E-2EF1-408B-8670-1ABAEAE4D574}"/>
              </a:ext>
            </a:extLst>
          </p:cNvPr>
          <p:cNvSpPr/>
          <p:nvPr/>
        </p:nvSpPr>
        <p:spPr>
          <a:xfrm>
            <a:off x="6671946" y="1130974"/>
            <a:ext cx="8001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marL="39686" marR="39686">
              <a:defRPr sz="22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lang="pt-BR" sz="2200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12" name="0  1 1">
            <a:extLst>
              <a:ext uri="{FF2B5EF4-FFF2-40B4-BE49-F238E27FC236}">
                <a16:creationId xmlns:a16="http://schemas.microsoft.com/office/drawing/2014/main" id="{8329875C-0283-4C98-B7BF-865150D7E4A0}"/>
              </a:ext>
            </a:extLst>
          </p:cNvPr>
          <p:cNvSpPr txBox="1"/>
          <p:nvPr/>
        </p:nvSpPr>
        <p:spPr>
          <a:xfrm>
            <a:off x="4525646" y="1126212"/>
            <a:ext cx="781240" cy="286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>
              <a:lnSpc>
                <a:spcPct val="85000"/>
              </a:lnSpc>
              <a:buClr>
                <a:srgbClr val="062B6B"/>
              </a:buClr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0 </a:t>
            </a:r>
            <a:r>
              <a:rPr lang="pt-BR" b="1" spc="233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</a:t>
            </a:r>
            <a:r>
              <a:rPr lang="pt-BR" b="1" spc="215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1</a:t>
            </a:r>
            <a:r>
              <a:rPr lang="pt-BR" b="1" spc="144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</a:t>
            </a: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1</a:t>
            </a:r>
          </a:p>
        </p:txBody>
      </p:sp>
      <p:sp>
        <p:nvSpPr>
          <p:cNvPr id="13" name="1 0 0">
            <a:extLst>
              <a:ext uri="{FF2B5EF4-FFF2-40B4-BE49-F238E27FC236}">
                <a16:creationId xmlns:a16="http://schemas.microsoft.com/office/drawing/2014/main" id="{25AA5FE4-096F-44DE-A393-34F34AB88A1B}"/>
              </a:ext>
            </a:extLst>
          </p:cNvPr>
          <p:cNvSpPr txBox="1"/>
          <p:nvPr/>
        </p:nvSpPr>
        <p:spPr>
          <a:xfrm>
            <a:off x="5579746" y="1126212"/>
            <a:ext cx="777264" cy="286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>
              <a:lnSpc>
                <a:spcPct val="85000"/>
              </a:lnSpc>
              <a:buClr>
                <a:srgbClr val="062B6B"/>
              </a:buClr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1</a:t>
            </a:r>
            <a:r>
              <a:rPr lang="pt-BR" b="1" spc="43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</a:t>
            </a: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0</a:t>
            </a:r>
            <a:r>
              <a:rPr lang="pt-BR" b="1" spc="630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</a:t>
            </a: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0</a:t>
            </a:r>
          </a:p>
        </p:txBody>
      </p:sp>
      <p:sp>
        <p:nvSpPr>
          <p:cNvPr id="14" name="1 0  1">
            <a:extLst>
              <a:ext uri="{FF2B5EF4-FFF2-40B4-BE49-F238E27FC236}">
                <a16:creationId xmlns:a16="http://schemas.microsoft.com/office/drawing/2014/main" id="{12742F52-5726-4A36-A93A-F2220BC17F29}"/>
              </a:ext>
            </a:extLst>
          </p:cNvPr>
          <p:cNvSpPr txBox="1"/>
          <p:nvPr/>
        </p:nvSpPr>
        <p:spPr>
          <a:xfrm>
            <a:off x="6684646" y="1126212"/>
            <a:ext cx="767646" cy="286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>
              <a:lnSpc>
                <a:spcPct val="85000"/>
              </a:lnSpc>
              <a:buClr>
                <a:srgbClr val="062B6B"/>
              </a:buClr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1</a:t>
            </a:r>
            <a:r>
              <a:rPr lang="pt-BR" b="1" spc="306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</a:t>
            </a: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0 </a:t>
            </a:r>
            <a:r>
              <a:rPr lang="pt-BR" b="1" spc="180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</a:t>
            </a: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1</a:t>
            </a:r>
          </a:p>
        </p:txBody>
      </p:sp>
      <p:sp>
        <p:nvSpPr>
          <p:cNvPr id="15" name="1 1 0">
            <a:extLst>
              <a:ext uri="{FF2B5EF4-FFF2-40B4-BE49-F238E27FC236}">
                <a16:creationId xmlns:a16="http://schemas.microsoft.com/office/drawing/2014/main" id="{4EF82073-F15A-4318-9653-33DB43B0F041}"/>
              </a:ext>
            </a:extLst>
          </p:cNvPr>
          <p:cNvSpPr txBox="1"/>
          <p:nvPr/>
        </p:nvSpPr>
        <p:spPr>
          <a:xfrm>
            <a:off x="7726047" y="1126212"/>
            <a:ext cx="726609" cy="286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>
              <a:lnSpc>
                <a:spcPct val="85000"/>
              </a:lnSpc>
              <a:buClr>
                <a:srgbClr val="062B6B"/>
              </a:buClr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1</a:t>
            </a:r>
            <a:r>
              <a:rPr lang="pt-BR" b="1" spc="378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</a:t>
            </a: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1</a:t>
            </a:r>
            <a:r>
              <a:rPr lang="pt-BR" b="1" spc="288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</a:t>
            </a: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0</a:t>
            </a:r>
          </a:p>
        </p:txBody>
      </p:sp>
      <p:sp>
        <p:nvSpPr>
          <p:cNvPr id="16" name="1 1 1">
            <a:extLst>
              <a:ext uri="{FF2B5EF4-FFF2-40B4-BE49-F238E27FC236}">
                <a16:creationId xmlns:a16="http://schemas.microsoft.com/office/drawing/2014/main" id="{E5793A03-A934-4A72-9C90-285DEF8CCD1E}"/>
              </a:ext>
            </a:extLst>
          </p:cNvPr>
          <p:cNvSpPr txBox="1"/>
          <p:nvPr/>
        </p:nvSpPr>
        <p:spPr>
          <a:xfrm>
            <a:off x="8780146" y="1126212"/>
            <a:ext cx="719684" cy="286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 marL="38100" marR="38100">
              <a:lnSpc>
                <a:spcPct val="85000"/>
              </a:lnSpc>
              <a:buClr>
                <a:srgbClr val="062B6B"/>
              </a:buClr>
              <a:defRPr sz="18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1</a:t>
            </a:r>
            <a:r>
              <a:rPr lang="pt-BR" b="1" spc="252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</a:t>
            </a: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1</a:t>
            </a:r>
            <a:r>
              <a:rPr lang="pt-BR" b="1" spc="360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 </a:t>
            </a:r>
            <a:r>
              <a:rPr lang="pt-BR" b="1" dirty="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cs typeface="Arial"/>
                <a:sym typeface="Arial"/>
              </a:rPr>
              <a:t>1</a:t>
            </a:r>
          </a:p>
        </p:txBody>
      </p:sp>
      <p:sp>
        <p:nvSpPr>
          <p:cNvPr id="17" name="Line">
            <a:extLst>
              <a:ext uri="{FF2B5EF4-FFF2-40B4-BE49-F238E27FC236}">
                <a16:creationId xmlns:a16="http://schemas.microsoft.com/office/drawing/2014/main" id="{691DD4A7-C258-4799-AE1A-3D70E7074DE3}"/>
              </a:ext>
            </a:extLst>
          </p:cNvPr>
          <p:cNvSpPr/>
          <p:nvPr/>
        </p:nvSpPr>
        <p:spPr>
          <a:xfrm flipV="1">
            <a:off x="4571089" y="1691552"/>
            <a:ext cx="699801" cy="8"/>
          </a:xfrm>
          <a:prstGeom prst="line">
            <a:avLst/>
          </a:prstGeom>
          <a:ln w="25400">
            <a:solidFill>
              <a:srgbClr val="062B6B"/>
            </a:solidFill>
          </a:ln>
        </p:spPr>
        <p:txBody>
          <a:bodyPr lIns="0" tIns="0" rIns="0" bIns="0"/>
          <a:lstStyle/>
          <a:p>
            <a:pPr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9ED4B650-6BC0-49BD-886A-F6108FC8F574}"/>
              </a:ext>
            </a:extLst>
          </p:cNvPr>
          <p:cNvSpPr/>
          <p:nvPr/>
        </p:nvSpPr>
        <p:spPr>
          <a:xfrm>
            <a:off x="3657600" y="1704696"/>
            <a:ext cx="1271138" cy="6768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2" h="21216" extrusionOk="0">
                <a:moveTo>
                  <a:pt x="20958" y="0"/>
                </a:moveTo>
                <a:cubicBezTo>
                  <a:pt x="20958" y="0"/>
                  <a:pt x="21600" y="9797"/>
                  <a:pt x="17296" y="15698"/>
                </a:cubicBezTo>
                <a:cubicBezTo>
                  <a:pt x="12992" y="21600"/>
                  <a:pt x="0" y="21211"/>
                  <a:pt x="0" y="21211"/>
                </a:cubicBezTo>
              </a:path>
            </a:pathLst>
          </a:custGeom>
          <a:ln w="25400">
            <a:solidFill>
              <a:srgbClr val="062B6B"/>
            </a:solidFill>
            <a:tailEnd type="triangle"/>
          </a:ln>
        </p:spPr>
        <p:txBody>
          <a:bodyPr lIns="50800" tIns="50800" rIns="50800" bIns="50800" anchor="ctr"/>
          <a:lstStyle/>
          <a:p>
            <a:pPr marL="39686" marR="39686">
              <a:defRPr sz="22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lang="pt-BR" sz="2200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3F3D172D-260F-49F3-B622-FC9A1898057B}"/>
              </a:ext>
            </a:extLst>
          </p:cNvPr>
          <p:cNvSpPr/>
          <p:nvPr/>
        </p:nvSpPr>
        <p:spPr>
          <a:xfrm>
            <a:off x="5630547" y="1689781"/>
            <a:ext cx="744617" cy="3212"/>
          </a:xfrm>
          <a:prstGeom prst="line">
            <a:avLst/>
          </a:prstGeom>
          <a:ln w="25400">
            <a:solidFill>
              <a:srgbClr val="062B6B"/>
            </a:solidFill>
          </a:ln>
        </p:spPr>
        <p:txBody>
          <a:bodyPr lIns="0" tIns="0" rIns="0" bIns="0"/>
          <a:lstStyle/>
          <a:p>
            <a:pPr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F6E6B694-E33F-4555-8521-31D6528613FC}"/>
              </a:ext>
            </a:extLst>
          </p:cNvPr>
          <p:cNvSpPr/>
          <p:nvPr/>
        </p:nvSpPr>
        <p:spPr>
          <a:xfrm flipV="1">
            <a:off x="6735446" y="1689774"/>
            <a:ext cx="699800" cy="8"/>
          </a:xfrm>
          <a:prstGeom prst="line">
            <a:avLst/>
          </a:prstGeom>
          <a:ln w="25400">
            <a:solidFill>
              <a:srgbClr val="062B6B"/>
            </a:solidFill>
          </a:ln>
        </p:spPr>
        <p:txBody>
          <a:bodyPr lIns="0" tIns="0" rIns="0" bIns="0"/>
          <a:lstStyle/>
          <a:p>
            <a:pPr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8440363E-C384-4720-A4F9-B50EC223463D}"/>
              </a:ext>
            </a:extLst>
          </p:cNvPr>
          <p:cNvSpPr/>
          <p:nvPr/>
        </p:nvSpPr>
        <p:spPr>
          <a:xfrm flipV="1">
            <a:off x="7776846" y="1689774"/>
            <a:ext cx="699800" cy="8"/>
          </a:xfrm>
          <a:prstGeom prst="line">
            <a:avLst/>
          </a:prstGeom>
          <a:ln w="25400">
            <a:solidFill>
              <a:srgbClr val="062B6B"/>
            </a:solidFill>
          </a:ln>
        </p:spPr>
        <p:txBody>
          <a:bodyPr lIns="0" tIns="0" rIns="0" bIns="0"/>
          <a:lstStyle/>
          <a:p>
            <a:pPr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id="{0895A041-9482-4C76-8B55-90AE49BC9D24}"/>
              </a:ext>
            </a:extLst>
          </p:cNvPr>
          <p:cNvSpPr/>
          <p:nvPr/>
        </p:nvSpPr>
        <p:spPr>
          <a:xfrm>
            <a:off x="8830947" y="1689781"/>
            <a:ext cx="625555" cy="5474"/>
          </a:xfrm>
          <a:prstGeom prst="line">
            <a:avLst/>
          </a:prstGeom>
          <a:ln w="25400">
            <a:solidFill>
              <a:srgbClr val="062B6B"/>
            </a:solidFill>
          </a:ln>
        </p:spPr>
        <p:txBody>
          <a:bodyPr lIns="0" tIns="0" rIns="0" bIns="0"/>
          <a:lstStyle/>
          <a:p>
            <a:pPr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id="{EF5A5E97-62F3-439B-B66B-930ED66F8F30}"/>
              </a:ext>
            </a:extLst>
          </p:cNvPr>
          <p:cNvSpPr/>
          <p:nvPr/>
        </p:nvSpPr>
        <p:spPr>
          <a:xfrm>
            <a:off x="3669706" y="1689774"/>
            <a:ext cx="2342547" cy="952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9" h="21600" extrusionOk="0">
                <a:moveTo>
                  <a:pt x="21313" y="0"/>
                </a:moveTo>
                <a:cubicBezTo>
                  <a:pt x="21313" y="0"/>
                  <a:pt x="21600" y="9391"/>
                  <a:pt x="18336" y="13976"/>
                </a:cubicBezTo>
                <a:cubicBezTo>
                  <a:pt x="14616" y="19203"/>
                  <a:pt x="6257" y="21548"/>
                  <a:pt x="0" y="21600"/>
                </a:cubicBezTo>
              </a:path>
            </a:pathLst>
          </a:custGeom>
          <a:ln w="25400">
            <a:solidFill>
              <a:srgbClr val="062B6B"/>
            </a:solidFill>
            <a:tailEnd type="triangle"/>
          </a:ln>
        </p:spPr>
        <p:txBody>
          <a:bodyPr lIns="50800" tIns="50800" rIns="50800" bIns="50800" anchor="ctr"/>
          <a:lstStyle/>
          <a:p>
            <a:pPr marL="39686" marR="39686">
              <a:defRPr sz="22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lang="pt-BR" sz="2200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4A7BABA9-8993-4E7E-B21E-D4CDCC9220DA}"/>
              </a:ext>
            </a:extLst>
          </p:cNvPr>
          <p:cNvSpPr/>
          <p:nvPr/>
        </p:nvSpPr>
        <p:spPr>
          <a:xfrm>
            <a:off x="3663634" y="1689775"/>
            <a:ext cx="3427413" cy="1202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600" y="0"/>
                  <a:pt x="21147" y="9771"/>
                  <a:pt x="18996" y="12816"/>
                </a:cubicBezTo>
                <a:cubicBezTo>
                  <a:pt x="14446" y="19255"/>
                  <a:pt x="5923" y="21330"/>
                  <a:pt x="0" y="21600"/>
                </a:cubicBezTo>
              </a:path>
            </a:pathLst>
          </a:custGeom>
          <a:ln w="25400">
            <a:solidFill>
              <a:srgbClr val="062B6B"/>
            </a:solidFill>
            <a:tailEnd type="triangle"/>
          </a:ln>
        </p:spPr>
        <p:txBody>
          <a:bodyPr lIns="50800" tIns="50800" rIns="50800" bIns="50800" anchor="ctr"/>
          <a:lstStyle/>
          <a:p>
            <a:pPr marL="39686" marR="39686">
              <a:defRPr sz="22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lang="pt-BR" sz="2200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132681E5-5FC9-47DC-BA7E-7273BDF30B05}"/>
              </a:ext>
            </a:extLst>
          </p:cNvPr>
          <p:cNvSpPr/>
          <p:nvPr/>
        </p:nvSpPr>
        <p:spPr>
          <a:xfrm>
            <a:off x="3662562" y="1706126"/>
            <a:ext cx="4476355" cy="1457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600" y="0"/>
                  <a:pt x="20240" y="11267"/>
                  <a:pt x="18190" y="13875"/>
                </a:cubicBezTo>
                <a:cubicBezTo>
                  <a:pt x="13400" y="19968"/>
                  <a:pt x="6151" y="21377"/>
                  <a:pt x="0" y="21600"/>
                </a:cubicBezTo>
              </a:path>
            </a:pathLst>
          </a:custGeom>
          <a:ln w="25400">
            <a:solidFill>
              <a:srgbClr val="062B6B"/>
            </a:solidFill>
            <a:tailEnd type="triangle"/>
          </a:ln>
        </p:spPr>
        <p:txBody>
          <a:bodyPr lIns="50800" tIns="50800" rIns="50800" bIns="50800" anchor="ctr"/>
          <a:lstStyle/>
          <a:p>
            <a:pPr marL="39686" marR="39686">
              <a:defRPr sz="22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lang="pt-BR" sz="2200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p:sp>
        <p:nvSpPr>
          <p:cNvPr id="26" name="Line">
            <a:extLst>
              <a:ext uri="{FF2B5EF4-FFF2-40B4-BE49-F238E27FC236}">
                <a16:creationId xmlns:a16="http://schemas.microsoft.com/office/drawing/2014/main" id="{D91FF180-7E7A-497C-AEB5-A69C3BA71C52}"/>
              </a:ext>
            </a:extLst>
          </p:cNvPr>
          <p:cNvSpPr/>
          <p:nvPr/>
        </p:nvSpPr>
        <p:spPr>
          <a:xfrm>
            <a:off x="3667087" y="1704656"/>
            <a:ext cx="5493743" cy="1724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600" y="0"/>
                  <a:pt x="21207" y="9106"/>
                  <a:pt x="18562" y="12859"/>
                </a:cubicBezTo>
                <a:cubicBezTo>
                  <a:pt x="14811" y="18180"/>
                  <a:pt x="6757" y="21506"/>
                  <a:pt x="0" y="21600"/>
                </a:cubicBezTo>
              </a:path>
            </a:pathLst>
          </a:custGeom>
          <a:ln w="25400">
            <a:solidFill>
              <a:srgbClr val="062B6B"/>
            </a:solidFill>
            <a:tailEnd type="triangle"/>
          </a:ln>
        </p:spPr>
        <p:txBody>
          <a:bodyPr lIns="50800" tIns="50800" rIns="50800" bIns="50800" anchor="ctr"/>
          <a:lstStyle/>
          <a:p>
            <a:pPr marL="39686" marR="39686">
              <a:defRPr sz="2200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endParaRPr lang="pt-BR" sz="2200" dirty="0">
              <a:solidFill>
                <a:srgbClr val="062B6B"/>
              </a:solidFill>
              <a:uFill>
                <a:solidFill>
                  <a:srgbClr val="062B6B"/>
                </a:solidFill>
              </a:uFill>
              <a:latin typeface="Times"/>
              <a:sym typeface="Time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8DB3DBC-5B68-4CBC-A915-48D8237D90D0}"/>
                  </a:ext>
                </a:extLst>
              </p:cNvPr>
              <p:cNvSpPr/>
              <p:nvPr/>
            </p:nvSpPr>
            <p:spPr>
              <a:xfrm>
                <a:off x="3975027" y="1339760"/>
                <a:ext cx="5566524" cy="4008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𝑭</m:t>
                      </m:r>
                      <m:r>
                        <a:rPr lang="pt-BR" sz="2000" b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pt-BR" sz="20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pt-BR" sz="20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𝑨</m:t>
                          </m:r>
                        </m:e>
                      </m:acc>
                      <m:r>
                        <a:rPr lang="pt-BR" sz="2000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𝐁𝐂</m:t>
                      </m:r>
                      <m:r>
                        <a:rPr lang="pt-BR" sz="2000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   +  </m:t>
                      </m:r>
                      <m:r>
                        <a:rPr lang="pt-BR" sz="2000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𝐀</m:t>
                      </m:r>
                      <m:acc>
                        <m:accPr>
                          <m:chr m:val="̅"/>
                          <m:ctrlPr>
                            <a:rPr lang="pt-BR" sz="20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pt-BR" sz="20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pt-BR" sz="20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pt-BR" sz="20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𝑪</m:t>
                          </m:r>
                        </m:e>
                      </m:acc>
                      <m:r>
                        <a:rPr lang="pt-BR" sz="2000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   </m:t>
                      </m:r>
                      <m:r>
                        <a:rPr lang="pt-BR" sz="2000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  </m:t>
                      </m:r>
                      <m:r>
                        <a:rPr lang="pt-BR" sz="2000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𝐀</m:t>
                      </m:r>
                      <m:acc>
                        <m:accPr>
                          <m:chr m:val="̅"/>
                          <m:ctrlPr>
                            <a:rPr lang="pt-BR" sz="20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pt-BR" sz="20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𝑩</m:t>
                          </m:r>
                        </m:e>
                      </m:acc>
                      <m:r>
                        <a:rPr lang="pt-BR" sz="2000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𝐂</m:t>
                      </m:r>
                      <m:r>
                        <a:rPr lang="pt-BR" sz="2000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   +  </m:t>
                      </m:r>
                      <m:r>
                        <a:rPr lang="pt-BR" sz="2000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𝐀𝐁</m:t>
                      </m:r>
                      <m:acc>
                        <m:accPr>
                          <m:chr m:val="̅"/>
                          <m:ctrlPr>
                            <a:rPr lang="pt-BR" sz="20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accPr>
                        <m:e>
                          <m:r>
                            <a:rPr lang="pt-BR" sz="2000" b="1" i="1">
                              <a:solidFill>
                                <a:srgbClr val="0000FF"/>
                              </a:solidFill>
                              <a:uFill>
                                <a:solidFill>
                                  <a:srgbClr val="D21C42"/>
                                </a:solidFill>
                              </a:u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𝑪</m:t>
                          </m:r>
                        </m:e>
                      </m:acc>
                      <m:r>
                        <a:rPr lang="pt-BR" sz="2000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  </m:t>
                      </m:r>
                      <m:r>
                        <a:rPr lang="pt-BR" sz="2000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+  </m:t>
                      </m:r>
                      <m:r>
                        <a:rPr lang="pt-BR" sz="2000" b="1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𝐀𝐁𝐂</m:t>
                      </m:r>
                    </m:oMath>
                  </m:oMathPara>
                </a14:m>
                <a:endParaRPr lang="pt-BR" sz="2000" b="1" dirty="0">
                  <a:solidFill>
                    <a:srgbClr val="0000FF"/>
                  </a:solidFill>
                  <a:uFill>
                    <a:solidFill>
                      <a:srgbClr val="D21C42"/>
                    </a:solidFill>
                  </a:uFill>
                  <a:latin typeface="Garamond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8DB3DBC-5B68-4CBC-A915-48D8237D90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027" y="1339760"/>
                <a:ext cx="5566524" cy="400815"/>
              </a:xfrm>
              <a:prstGeom prst="rect">
                <a:avLst/>
              </a:prstGeom>
              <a:blipFill>
                <a:blip r:embed="rId3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8153095-8EC1-4B78-AC10-2741A490337E}"/>
                  </a:ext>
                </a:extLst>
              </p:cNvPr>
              <p:cNvSpPr/>
              <p:nvPr/>
            </p:nvSpPr>
            <p:spPr>
              <a:xfrm>
                <a:off x="1828800" y="1066800"/>
                <a:ext cx="4058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𝐀</m:t>
                      </m:r>
                    </m:oMath>
                  </m:oMathPara>
                </a14:m>
                <a:endParaRPr lang="pt-B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8153095-8EC1-4B78-AC10-2741A49033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1066800"/>
                <a:ext cx="40588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528CF23-91E3-45F3-8AC7-DAFB30EC0988}"/>
                  </a:ext>
                </a:extLst>
              </p:cNvPr>
              <p:cNvSpPr/>
              <p:nvPr/>
            </p:nvSpPr>
            <p:spPr>
              <a:xfrm>
                <a:off x="2286000" y="1066800"/>
                <a:ext cx="402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𝐁</m:t>
                      </m:r>
                    </m:oMath>
                  </m:oMathPara>
                </a14:m>
                <a:endParaRPr lang="pt-B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528CF23-91E3-45F3-8AC7-DAFB30EC09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066800"/>
                <a:ext cx="40267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A4BD1F1-1344-4912-AF33-CA8E8AFB9D7F}"/>
                  </a:ext>
                </a:extLst>
              </p:cNvPr>
              <p:cNvSpPr/>
              <p:nvPr/>
            </p:nvSpPr>
            <p:spPr>
              <a:xfrm>
                <a:off x="2743201" y="1066800"/>
                <a:ext cx="3850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𝐂</m:t>
                      </m:r>
                    </m:oMath>
                  </m:oMathPara>
                </a14:m>
                <a:endParaRPr lang="pt-B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A4BD1F1-1344-4912-AF33-CA8E8AFB9D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1" y="1066800"/>
                <a:ext cx="38504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908D7E5-7D8D-4AB4-B020-5F48D4B13746}"/>
                  </a:ext>
                </a:extLst>
              </p:cNvPr>
              <p:cNvSpPr/>
              <p:nvPr/>
            </p:nvSpPr>
            <p:spPr>
              <a:xfrm>
                <a:off x="3202772" y="1066800"/>
                <a:ext cx="3786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smtClean="0">
                          <a:solidFill>
                            <a:srgbClr val="0000FF"/>
                          </a:solidFill>
                          <a:uFill>
                            <a:solidFill>
                              <a:srgbClr val="D21C42"/>
                            </a:solidFill>
                          </a:uFill>
                          <a:latin typeface="Cambria Math" panose="02040503050406030204" pitchFamily="18" charset="0"/>
                          <a:ea typeface="Arial"/>
                          <a:cs typeface="Arial"/>
                          <a:sym typeface="Arial"/>
                        </a:rPr>
                        <m:t>𝐅</m:t>
                      </m:r>
                    </m:oMath>
                  </m:oMathPara>
                </a14:m>
                <a:endParaRPr lang="pt-B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908D7E5-7D8D-4AB4-B020-5F48D4B137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772" y="1066800"/>
                <a:ext cx="37862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Line">
            <a:extLst>
              <a:ext uri="{FF2B5EF4-FFF2-40B4-BE49-F238E27FC236}">
                <a16:creationId xmlns:a16="http://schemas.microsoft.com/office/drawing/2014/main" id="{FC315CCE-77E7-4486-A513-CF7572B11691}"/>
              </a:ext>
            </a:extLst>
          </p:cNvPr>
          <p:cNvSpPr/>
          <p:nvPr/>
        </p:nvSpPr>
        <p:spPr>
          <a:xfrm flipV="1">
            <a:off x="7352105" y="1162186"/>
            <a:ext cx="438095" cy="133215"/>
          </a:xfrm>
          <a:prstGeom prst="line">
            <a:avLst/>
          </a:prstGeom>
          <a:ln w="25400">
            <a:solidFill>
              <a:srgbClr val="062B6B"/>
            </a:solidFill>
            <a:headEnd type="stealth"/>
          </a:ln>
        </p:spPr>
        <p:txBody>
          <a:bodyPr lIns="0" tIns="0" rIns="0" bIns="0"/>
          <a:lstStyle/>
          <a:p>
            <a:pPr>
              <a:defRPr/>
            </a:pPr>
            <a:endParaRPr lang="pt-BR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3" name="Line">
            <a:extLst>
              <a:ext uri="{FF2B5EF4-FFF2-40B4-BE49-F238E27FC236}">
                <a16:creationId xmlns:a16="http://schemas.microsoft.com/office/drawing/2014/main" id="{A5334503-059E-415C-A59B-C43F1F9D0664}"/>
              </a:ext>
            </a:extLst>
          </p:cNvPr>
          <p:cNvSpPr/>
          <p:nvPr/>
        </p:nvSpPr>
        <p:spPr>
          <a:xfrm flipH="1">
            <a:off x="6462705" y="1584098"/>
            <a:ext cx="292228" cy="353267"/>
          </a:xfrm>
          <a:prstGeom prst="line">
            <a:avLst/>
          </a:prstGeom>
          <a:ln w="25400">
            <a:solidFill>
              <a:srgbClr val="062B6B"/>
            </a:solidFill>
            <a:headEnd type="stealth"/>
          </a:ln>
        </p:spPr>
        <p:txBody>
          <a:bodyPr lIns="0" tIns="0" rIns="0" bIns="0"/>
          <a:lstStyle/>
          <a:p>
            <a:pPr>
              <a:defRPr/>
            </a:pPr>
            <a:endParaRPr lang="pt-BR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8CE5E63-276F-4CB6-8090-4A20D0CEE0EB}"/>
              </a:ext>
            </a:extLst>
          </p:cNvPr>
          <p:cNvSpPr/>
          <p:nvPr/>
        </p:nvSpPr>
        <p:spPr>
          <a:xfrm>
            <a:off x="7037769" y="900814"/>
            <a:ext cx="1495281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9686" marR="39686" algn="ctr">
              <a:lnSpc>
                <a:spcPct val="90000"/>
              </a:lnSpc>
              <a:defRPr sz="16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sz="1600" b="1" dirty="0">
                <a:solidFill>
                  <a:srgbClr val="C00000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rPr>
              <a:t>Esta entrada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DA462ED-57DC-4750-8585-BBB92A59B907}"/>
              </a:ext>
            </a:extLst>
          </p:cNvPr>
          <p:cNvSpPr/>
          <p:nvPr/>
        </p:nvSpPr>
        <p:spPr>
          <a:xfrm>
            <a:off x="5491073" y="1879073"/>
            <a:ext cx="1862369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9686" marR="39686" algn="ctr">
              <a:lnSpc>
                <a:spcPct val="90000"/>
              </a:lnSpc>
              <a:defRPr sz="1600" b="1">
                <a:solidFill>
                  <a:srgbClr val="062B6B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pt-BR" sz="1600" b="1" dirty="0">
                <a:solidFill>
                  <a:srgbClr val="C00000"/>
                </a:solidFill>
                <a:uFill>
                  <a:solidFill>
                    <a:srgbClr val="062B6B"/>
                  </a:solidFill>
                </a:uFill>
                <a:latin typeface="Arial"/>
                <a:ea typeface="Arial"/>
                <a:cs typeface="Arial"/>
                <a:sym typeface="Arial"/>
              </a:rPr>
              <a:t>Ativa este termo</a:t>
            </a:r>
          </a:p>
        </p:txBody>
      </p:sp>
    </p:spTree>
    <p:extLst>
      <p:ext uri="{BB962C8B-B14F-4D97-AF65-F5344CB8AC3E}">
        <p14:creationId xmlns:p14="http://schemas.microsoft.com/office/powerpoint/2010/main" val="29044773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32" grpId="0" animBg="1"/>
      <p:bldP spid="33" grpId="0" animBg="1"/>
      <p:bldP spid="3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Edge">
  <a:themeElements>
    <a:clrScheme name="Edge 9">
      <a:dk1>
        <a:srgbClr val="000000"/>
      </a:dk1>
      <a:lt1>
        <a:srgbClr val="FFFFFF"/>
      </a:lt1>
      <a:dk2>
        <a:srgbClr val="003399"/>
      </a:dk2>
      <a:lt2>
        <a:srgbClr val="666699"/>
      </a:lt2>
      <a:accent1>
        <a:srgbClr val="009999"/>
      </a:accent1>
      <a:accent2>
        <a:srgbClr val="4C6D4E"/>
      </a:accent2>
      <a:accent3>
        <a:srgbClr val="FFFFFF"/>
      </a:accent3>
      <a:accent4>
        <a:srgbClr val="000000"/>
      </a:accent4>
      <a:accent5>
        <a:srgbClr val="AACACA"/>
      </a:accent5>
      <a:accent6>
        <a:srgbClr val="446246"/>
      </a:accent6>
      <a:hlink>
        <a:srgbClr val="4C6D80"/>
      </a:hlink>
      <a:folHlink>
        <a:srgbClr val="B2B2B2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4_Edge">
  <a:themeElements>
    <a:clrScheme name="Edge 9">
      <a:dk1>
        <a:srgbClr val="000000"/>
      </a:dk1>
      <a:lt1>
        <a:srgbClr val="FFFFFF"/>
      </a:lt1>
      <a:dk2>
        <a:srgbClr val="003399"/>
      </a:dk2>
      <a:lt2>
        <a:srgbClr val="666699"/>
      </a:lt2>
      <a:accent1>
        <a:srgbClr val="009999"/>
      </a:accent1>
      <a:accent2>
        <a:srgbClr val="4C6D4E"/>
      </a:accent2>
      <a:accent3>
        <a:srgbClr val="FFFFFF"/>
      </a:accent3>
      <a:accent4>
        <a:srgbClr val="000000"/>
      </a:accent4>
      <a:accent5>
        <a:srgbClr val="AACACA"/>
      </a:accent5>
      <a:accent6>
        <a:srgbClr val="446246"/>
      </a:accent6>
      <a:hlink>
        <a:srgbClr val="4C6D80"/>
      </a:hlink>
      <a:folHlink>
        <a:srgbClr val="B2B2B2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21_Edge">
  <a:themeElements>
    <a:clrScheme name="Edge 9">
      <a:dk1>
        <a:srgbClr val="000000"/>
      </a:dk1>
      <a:lt1>
        <a:srgbClr val="FFFFFF"/>
      </a:lt1>
      <a:dk2>
        <a:srgbClr val="003399"/>
      </a:dk2>
      <a:lt2>
        <a:srgbClr val="666699"/>
      </a:lt2>
      <a:accent1>
        <a:srgbClr val="009999"/>
      </a:accent1>
      <a:accent2>
        <a:srgbClr val="4C6D4E"/>
      </a:accent2>
      <a:accent3>
        <a:srgbClr val="FFFFFF"/>
      </a:accent3>
      <a:accent4>
        <a:srgbClr val="000000"/>
      </a:accent4>
      <a:accent5>
        <a:srgbClr val="AACACA"/>
      </a:accent5>
      <a:accent6>
        <a:srgbClr val="446246"/>
      </a:accent6>
      <a:hlink>
        <a:srgbClr val="4C6D80"/>
      </a:hlink>
      <a:folHlink>
        <a:srgbClr val="B2B2B2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3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99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6_Edg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algn="just">
          <a:defRPr sz="400" b="1" dirty="0">
            <a:solidFill>
              <a:schemeClr val="bg2"/>
            </a:solidFill>
            <a:latin typeface="europa"/>
          </a:defRPr>
        </a:defPPr>
      </a:lstStyle>
    </a:sp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2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4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2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15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100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2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4.xml><?xml version="1.0" encoding="utf-8"?>
<a:theme xmlns:a="http://schemas.openxmlformats.org/drawingml/2006/main" name="2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15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6.xml><?xml version="1.0" encoding="utf-8"?>
<a:theme xmlns:a="http://schemas.openxmlformats.org/drawingml/2006/main" name="1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7.xml><?xml version="1.0" encoding="utf-8"?>
<a:theme xmlns:a="http://schemas.openxmlformats.org/drawingml/2006/main" name="1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8.xml><?xml version="1.0" encoding="utf-8"?>
<a:theme xmlns:a="http://schemas.openxmlformats.org/drawingml/2006/main" name="101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9.xml><?xml version="1.0" encoding="utf-8"?>
<a:theme xmlns:a="http://schemas.openxmlformats.org/drawingml/2006/main" name="1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0.xml><?xml version="1.0" encoding="utf-8"?>
<a:theme xmlns:a="http://schemas.openxmlformats.org/drawingml/2006/main" name="9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Metropolitan_bulle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8ACA0D9-A384-4858-9FCC-2505F264A948}" vid="{6AE8C0EA-499D-4586-A497-DF22E9D58294}"/>
    </a:ext>
  </a:extLst>
</a:theme>
</file>

<file path=ppt/theme/theme6.xml><?xml version="1.0" encoding="utf-8"?>
<a:theme xmlns:a="http://schemas.openxmlformats.org/drawingml/2006/main" name="83_Edge">
  <a:themeElements>
    <a:clrScheme name="Edge 9">
      <a:dk1>
        <a:srgbClr val="000000"/>
      </a:dk1>
      <a:lt1>
        <a:srgbClr val="FFFFFF"/>
      </a:lt1>
      <a:dk2>
        <a:srgbClr val="003399"/>
      </a:dk2>
      <a:lt2>
        <a:srgbClr val="666699"/>
      </a:lt2>
      <a:accent1>
        <a:srgbClr val="009999"/>
      </a:accent1>
      <a:accent2>
        <a:srgbClr val="4C6D4E"/>
      </a:accent2>
      <a:accent3>
        <a:srgbClr val="FFFFFF"/>
      </a:accent3>
      <a:accent4>
        <a:srgbClr val="000000"/>
      </a:accent4>
      <a:accent5>
        <a:srgbClr val="AACACA"/>
      </a:accent5>
      <a:accent6>
        <a:srgbClr val="446246"/>
      </a:accent6>
      <a:hlink>
        <a:srgbClr val="4C6D80"/>
      </a:hlink>
      <a:folHlink>
        <a:srgbClr val="B2B2B2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5_Edge">
  <a:themeElements>
    <a:clrScheme name="Edge 9">
      <a:dk1>
        <a:srgbClr val="000000"/>
      </a:dk1>
      <a:lt1>
        <a:srgbClr val="FFFFFF"/>
      </a:lt1>
      <a:dk2>
        <a:srgbClr val="003399"/>
      </a:dk2>
      <a:lt2>
        <a:srgbClr val="666699"/>
      </a:lt2>
      <a:accent1>
        <a:srgbClr val="009999"/>
      </a:accent1>
      <a:accent2>
        <a:srgbClr val="4C6D4E"/>
      </a:accent2>
      <a:accent3>
        <a:srgbClr val="FFFFFF"/>
      </a:accent3>
      <a:accent4>
        <a:srgbClr val="000000"/>
      </a:accent4>
      <a:accent5>
        <a:srgbClr val="AACACA"/>
      </a:accent5>
      <a:accent6>
        <a:srgbClr val="446246"/>
      </a:accent6>
      <a:hlink>
        <a:srgbClr val="4C6D80"/>
      </a:hlink>
      <a:folHlink>
        <a:srgbClr val="B2B2B2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7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98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Blue Warm">
    <a:dk1>
      <a:sysClr val="windowText" lastClr="000000"/>
    </a:dk1>
    <a:lt1>
      <a:sysClr val="window" lastClr="FFFFFF"/>
    </a:lt1>
    <a:dk2>
      <a:srgbClr val="242852"/>
    </a:dk2>
    <a:lt2>
      <a:srgbClr val="ACCBF9"/>
    </a:lt2>
    <a:accent1>
      <a:srgbClr val="4A66AC"/>
    </a:accent1>
    <a:accent2>
      <a:srgbClr val="629DD1"/>
    </a:accent2>
    <a:accent3>
      <a:srgbClr val="297FD5"/>
    </a:accent3>
    <a:accent4>
      <a:srgbClr val="7F8FA9"/>
    </a:accent4>
    <a:accent5>
      <a:srgbClr val="5AA2AE"/>
    </a:accent5>
    <a:accent6>
      <a:srgbClr val="9D90A0"/>
    </a:accent6>
    <a:hlink>
      <a:srgbClr val="9454C3"/>
    </a:hlink>
    <a:folHlink>
      <a:srgbClr val="3EBBF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30645</TotalTime>
  <Words>13028</Words>
  <Application>Microsoft Macintosh PowerPoint</Application>
  <PresentationFormat>Widescreen</PresentationFormat>
  <Paragraphs>2943</Paragraphs>
  <Slides>166</Slides>
  <Notes>45</Notes>
  <HiddenSlides>0</HiddenSlides>
  <MMClips>0</MMClips>
  <ScaleCrop>false</ScaleCrop>
  <HeadingPairs>
    <vt:vector size="8" baseType="variant">
      <vt:variant>
        <vt:lpstr>Fonts Used</vt:lpstr>
      </vt:variant>
      <vt:variant>
        <vt:i4>17</vt:i4>
      </vt:variant>
      <vt:variant>
        <vt:lpstr>Theme</vt:lpstr>
      </vt:variant>
      <vt:variant>
        <vt:i4>30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166</vt:i4>
      </vt:variant>
    </vt:vector>
  </HeadingPairs>
  <TitlesOfParts>
    <vt:vector size="215" baseType="lpstr">
      <vt:lpstr>AdvOTbc475f09</vt:lpstr>
      <vt:lpstr>AdvOTd877c31c</vt:lpstr>
      <vt:lpstr>Arial</vt:lpstr>
      <vt:lpstr>Calibri</vt:lpstr>
      <vt:lpstr>Calibri Light</vt:lpstr>
      <vt:lpstr>Cambria Math</vt:lpstr>
      <vt:lpstr>Consolas</vt:lpstr>
      <vt:lpstr>Courier New</vt:lpstr>
      <vt:lpstr>Garamond</vt:lpstr>
      <vt:lpstr>Helvetica</vt:lpstr>
      <vt:lpstr>Tahoma</vt:lpstr>
      <vt:lpstr>Times</vt:lpstr>
      <vt:lpstr>Times New Roman</vt:lpstr>
      <vt:lpstr>Verdana</vt:lpstr>
      <vt:lpstr>Wingdings</vt:lpstr>
      <vt:lpstr>Wingdings 2</vt:lpstr>
      <vt:lpstr>Zapf Dingbats</vt:lpstr>
      <vt:lpstr>Edge</vt:lpstr>
      <vt:lpstr>Custom Design</vt:lpstr>
      <vt:lpstr>2_Edge</vt:lpstr>
      <vt:lpstr>3_Edge</vt:lpstr>
      <vt:lpstr>1_Metropolitan_bullet</vt:lpstr>
      <vt:lpstr>83_Edge</vt:lpstr>
      <vt:lpstr>5_Edge</vt:lpstr>
      <vt:lpstr>7_Edge</vt:lpstr>
      <vt:lpstr>98_Edge</vt:lpstr>
      <vt:lpstr>10_Edge</vt:lpstr>
      <vt:lpstr>4_Edge</vt:lpstr>
      <vt:lpstr>21_Edge</vt:lpstr>
      <vt:lpstr>39_Edge</vt:lpstr>
      <vt:lpstr>99_Edge</vt:lpstr>
      <vt:lpstr>6_Edge</vt:lpstr>
      <vt:lpstr>8_Edge</vt:lpstr>
      <vt:lpstr>12_Edge</vt:lpstr>
      <vt:lpstr>23_Edge</vt:lpstr>
      <vt:lpstr>42_Edge</vt:lpstr>
      <vt:lpstr>25_Edge</vt:lpstr>
      <vt:lpstr>154_Edge</vt:lpstr>
      <vt:lpstr>100_Edge</vt:lpstr>
      <vt:lpstr>26_Edge</vt:lpstr>
      <vt:lpstr>28_Edge</vt:lpstr>
      <vt:lpstr>155_Edge</vt:lpstr>
      <vt:lpstr>14_Edge</vt:lpstr>
      <vt:lpstr>17_Edge</vt:lpstr>
      <vt:lpstr>101_Edge</vt:lpstr>
      <vt:lpstr>19_Edge</vt:lpstr>
      <vt:lpstr>9_Edge</vt:lpstr>
      <vt:lpstr>VISIO</vt:lpstr>
      <vt:lpstr>Equation</vt:lpstr>
      <vt:lpstr>Arquitetura de Computadores  </vt:lpstr>
      <vt:lpstr>Componentes do Curso</vt:lpstr>
      <vt:lpstr>Livros indicados</vt:lpstr>
      <vt:lpstr>Arquitetura de Computadores  Aula 1 Conceitos Básicos e Circuitos Digitais Combinacionais</vt:lpstr>
      <vt:lpstr>Agenda</vt:lpstr>
      <vt:lpstr>Arquitetura de Computadores</vt:lpstr>
      <vt:lpstr>Por que estudar Arquitetura de Computadores?</vt:lpstr>
      <vt:lpstr>Organização de um Computador de Propósito Geral</vt:lpstr>
      <vt:lpstr>Organização Geral de um Computador de Propósito Geral</vt:lpstr>
      <vt:lpstr>Como os Computadores São Projetados?    </vt:lpstr>
      <vt:lpstr>A Arte de Gerenciar a Complexidade!</vt:lpstr>
      <vt:lpstr>A Arte de Gerenciar a Complexidade! (Cont.)</vt:lpstr>
      <vt:lpstr>A Arte de Gerenciar a Complexidade! (Cont.)</vt:lpstr>
      <vt:lpstr>Projeto Multicamada: A Hierarquia de Transformações</vt:lpstr>
      <vt:lpstr>Projeto Multicamada (Cont.)</vt:lpstr>
      <vt:lpstr>Projetos Diferentes para Diferentes Objetivos</vt:lpstr>
      <vt:lpstr>PowerPoint Presentation</vt:lpstr>
      <vt:lpstr>PowerPoint Presentation</vt:lpstr>
      <vt:lpstr>Projetos Diferentes para Diferentes Objetivos</vt:lpstr>
      <vt:lpstr>Agenda</vt:lpstr>
      <vt:lpstr>Abstração Digital </vt:lpstr>
      <vt:lpstr>O Que Caracteriza um Sistema Digital?</vt:lpstr>
      <vt:lpstr>Sinais Contínuos vs Sinais Discretos</vt:lpstr>
      <vt:lpstr>Sistemas Digitais e Analógicos</vt:lpstr>
      <vt:lpstr>Agenda</vt:lpstr>
      <vt:lpstr>Principais Sistemas de Numeração Para Números Inteiros </vt:lpstr>
      <vt:lpstr>Sistemas de Numeração Posicional</vt:lpstr>
      <vt:lpstr>Avaliação de Números no Sistema Posicional</vt:lpstr>
      <vt:lpstr>Avaliação de Números Binários, Octais e Hexadecimais</vt:lpstr>
      <vt:lpstr>Intervalo de Representação Numérica</vt:lpstr>
      <vt:lpstr>Conversão: Base 10 para a Base r</vt:lpstr>
      <vt:lpstr>Conversão: Base 10 para a Base r (Cont.)</vt:lpstr>
      <vt:lpstr>Utilidade da Representação Octal e Hexadecimal</vt:lpstr>
      <vt:lpstr>Conversão: Base 2 para Base 8</vt:lpstr>
      <vt:lpstr>Conversão: Base 2 para Base 8 (Cont.)</vt:lpstr>
      <vt:lpstr>Conversão: Base 8 para Base 2</vt:lpstr>
      <vt:lpstr>Conversão: Base 8 para Base 2 (Cont.)</vt:lpstr>
      <vt:lpstr>Conversão: Base 2 para Base 16</vt:lpstr>
      <vt:lpstr>Conversão: Base 2 para Base 16 (Cont.)</vt:lpstr>
      <vt:lpstr>Conversão: Base 16 para Base 2 (Cont.)</vt:lpstr>
      <vt:lpstr>Adição Binária</vt:lpstr>
      <vt:lpstr>Adição Binária (Cont.)</vt:lpstr>
      <vt:lpstr>Overflow na Adição de Números Binários</vt:lpstr>
      <vt:lpstr>Representação de Números Binários com Sinal</vt:lpstr>
      <vt:lpstr>Sinal/Magnitude</vt:lpstr>
      <vt:lpstr>Sinal/Magnitude (Cont.)</vt:lpstr>
      <vt:lpstr>Sinal/Magnitude (Cont.)</vt:lpstr>
      <vt:lpstr>Problemas da Representação Sinal/Magnitude</vt:lpstr>
      <vt:lpstr>Representação em Complemento de Dois</vt:lpstr>
      <vt:lpstr>Representação em Complemento de Dois (Cont.)</vt:lpstr>
      <vt:lpstr>Representação em Complemento de Dois (Cont.)</vt:lpstr>
      <vt:lpstr>Representação em Complemento de Dois (Cont.)</vt:lpstr>
      <vt:lpstr>Representação em Complemento de Dois (Cont.)</vt:lpstr>
      <vt:lpstr>Extensão com sinal em comp. de 2 (Sign-Extension)</vt:lpstr>
      <vt:lpstr>Agenda</vt:lpstr>
      <vt:lpstr>Transístores </vt:lpstr>
      <vt:lpstr>Transístores</vt:lpstr>
      <vt:lpstr>Transístor MOS</vt:lpstr>
      <vt:lpstr>Tipos de Transístores MOS</vt:lpstr>
      <vt:lpstr>Como o transístor MOS tipo-n funciona?</vt:lpstr>
      <vt:lpstr>Como o transístor MOS tipo-p funciona?</vt:lpstr>
      <vt:lpstr>Como um transístor MOS funciona (Cont.)</vt:lpstr>
      <vt:lpstr>Abstraindo Transístores e Construindo Portas Lógicas</vt:lpstr>
      <vt:lpstr>Um Nível Acima nas Camadas de Abstração</vt:lpstr>
      <vt:lpstr>Tecnologia CMOS (Complementary MOS)</vt:lpstr>
      <vt:lpstr>A Porta lógica CMOS Mais Simples </vt:lpstr>
      <vt:lpstr>A Porta lógica CMOS Mais Simples (Cont.) </vt:lpstr>
      <vt:lpstr>A Porta lógica CMOS Mais Simples (Cont.) </vt:lpstr>
      <vt:lpstr>A Porta lógica CMOS Mais Simples (Cont.)</vt:lpstr>
      <vt:lpstr>Portas Lógicas Mais Complexas</vt:lpstr>
      <vt:lpstr>Porta CMOS NAND </vt:lpstr>
      <vt:lpstr>Como Construir uma Porta CMOS AND?</vt:lpstr>
      <vt:lpstr> Em resumo: NOT, NAND e AND</vt:lpstr>
      <vt:lpstr>Estrutura Geral Portas CMOS Inversoras </vt:lpstr>
      <vt:lpstr>Estrutura Geral das Portas CMOS Inversoras (Cont.)</vt:lpstr>
      <vt:lpstr>Latência</vt:lpstr>
      <vt:lpstr>Tabela Verdade das Portas Lógicas</vt:lpstr>
      <vt:lpstr>Tabela Verdade das Portas Lógicas (Cont.)</vt:lpstr>
      <vt:lpstr>Buffers Tri-States: Exemplo</vt:lpstr>
      <vt:lpstr>Porta de Transmissão</vt:lpstr>
      <vt:lpstr>Portas Lógicas Maiores (Múltiplas Entradas)</vt:lpstr>
      <vt:lpstr>Técnica para Projetar Circuitos Lógicos Combinacionais</vt:lpstr>
      <vt:lpstr>Tipos de Circuitos Digitais</vt:lpstr>
      <vt:lpstr>Circuitos Combinacionais</vt:lpstr>
      <vt:lpstr>Exemplo Simples de Circuito Combinacional</vt:lpstr>
      <vt:lpstr>Álgebra Booleana</vt:lpstr>
      <vt:lpstr>Introdução à Álgebra Booleana</vt:lpstr>
      <vt:lpstr>Álgebra Booleana: Axiomas</vt:lpstr>
      <vt:lpstr>Álgebra Booleana: Dualidade</vt:lpstr>
      <vt:lpstr>Álgebra Booleana: Leis Úteis</vt:lpstr>
      <vt:lpstr>Álgebra Booleana: Leis Úteis (Cont.)</vt:lpstr>
      <vt:lpstr>Álgebra Booleana: Provando Teoremas</vt:lpstr>
      <vt:lpstr>Lei de DeMorgan</vt:lpstr>
      <vt:lpstr>Lei de DeMorgan (Cont.)</vt:lpstr>
      <vt:lpstr>Usando Funções Booleanas para Especificar Circuitos Combinacionais</vt:lpstr>
      <vt:lpstr>Funções Boolenas</vt:lpstr>
      <vt:lpstr>Ideia Chave!</vt:lpstr>
      <vt:lpstr>Soma de Produtos (SOP) </vt:lpstr>
      <vt:lpstr>Por Que a Forma SOP funciona?</vt:lpstr>
      <vt:lpstr>Forma Canônica SOP versus Forma Mínima</vt:lpstr>
      <vt:lpstr>Implementação de Funções na Forma Canônica SOP </vt:lpstr>
      <vt:lpstr>Forma Canônica Alternativa: Produto de Somas (POS) </vt:lpstr>
      <vt:lpstr>Produto de Somas (POS) (Cont.)</vt:lpstr>
      <vt:lpstr>Produto de Somas (POS) (Cont.)</vt:lpstr>
      <vt:lpstr>Simplificação Lógica com Álgebra Booleana</vt:lpstr>
      <vt:lpstr>Simplificação Lógica</vt:lpstr>
      <vt:lpstr>Simplificação Lógica (Cont.)</vt:lpstr>
      <vt:lpstr>Casos Complexos</vt:lpstr>
      <vt:lpstr>Simplificação Lógica com Mapas  de Karnaugh (K-Maps)</vt:lpstr>
      <vt:lpstr>Método do Mapa de Karnaugh (k-map)</vt:lpstr>
      <vt:lpstr>Adjacências do Mapa de Karnaugh (k-map)</vt:lpstr>
      <vt:lpstr>Regras de Agrupamento do K-map</vt:lpstr>
      <vt:lpstr>K-map com 4 variáveis de entrada</vt:lpstr>
      <vt:lpstr>Exemplo de K-map: Comparador de Dois Bits</vt:lpstr>
      <vt:lpstr>Exemplo de K-map: Comparador de Dois Bits (Cont.)</vt:lpstr>
      <vt:lpstr>Exemplo de K-map: Comparador de dois bits (Cont.)</vt:lpstr>
      <vt:lpstr>K-maps com Saídas “Não Importa” </vt:lpstr>
      <vt:lpstr>Exemplo: Função de Incremento BCD</vt:lpstr>
      <vt:lpstr>K-map para a Função de Incremento BCD</vt:lpstr>
      <vt:lpstr>Blocos de Construção Combinacionais</vt:lpstr>
      <vt:lpstr>Blocos de Construção Combinacionais</vt:lpstr>
      <vt:lpstr>Decodificadores</vt:lpstr>
      <vt:lpstr>Decodificadores</vt:lpstr>
      <vt:lpstr>Decodificadores (Cont.)</vt:lpstr>
      <vt:lpstr>Decodificadores (Cont.)</vt:lpstr>
      <vt:lpstr>Decodificadores (Cont.)</vt:lpstr>
      <vt:lpstr>Decodificadores com sinal de habilitação</vt:lpstr>
      <vt:lpstr>Combinando Decodificadores</vt:lpstr>
      <vt:lpstr>Implem. de Funções Booleanas com Decodificadores</vt:lpstr>
      <vt:lpstr>Implem. de Funções Booleanas com Decodificadores</vt:lpstr>
      <vt:lpstr>Implem. Combinacional com Decodificadores (Cont.)</vt:lpstr>
      <vt:lpstr>Multiplexadores</vt:lpstr>
      <vt:lpstr>Multiplexador (MUX), ou Seletor</vt:lpstr>
      <vt:lpstr>Implementação MUX 2-para-1</vt:lpstr>
      <vt:lpstr>Multiplexador, ou Seletor (Cont.)</vt:lpstr>
      <vt:lpstr>Implementação de um Multiplexador 4-para-1</vt:lpstr>
      <vt:lpstr>Imple. de Funções Booleanas com Multiplexadores</vt:lpstr>
      <vt:lpstr>Imple. de Funções Booleanas com Multiplexadores (Cont.)</vt:lpstr>
      <vt:lpstr>Imple. de Funções Booleanas com Multiplexadores (Cont.)</vt:lpstr>
      <vt:lpstr>Imple. de Funções Booleanas com Multiplexadores (Cont.)</vt:lpstr>
      <vt:lpstr>Imple. de Funções Booleanas com Multiplexadores (Cont.)</vt:lpstr>
      <vt:lpstr>Somadores</vt:lpstr>
      <vt:lpstr>Meio Somador (Half-Adder)</vt:lpstr>
      <vt:lpstr>Somador Completo (Full Adder)</vt:lpstr>
      <vt:lpstr>Somador Completo (Full Adder) (Cont.)</vt:lpstr>
      <vt:lpstr>Somador Completo (Full Adder) (Cont.)</vt:lpstr>
      <vt:lpstr>Somador Completo (Full Adder) (Cont.)</vt:lpstr>
      <vt:lpstr>Carry Propagate Adder (CPA)</vt:lpstr>
      <vt:lpstr>Carry Propagate Adder (CPA): Implementação</vt:lpstr>
      <vt:lpstr>Subtratores</vt:lpstr>
      <vt:lpstr>Arrays Lógicos Programáveis (PLAs)</vt:lpstr>
      <vt:lpstr>Somador-Subtrator binário</vt:lpstr>
      <vt:lpstr>Comparadores</vt:lpstr>
      <vt:lpstr>Comparador de Igualdade</vt:lpstr>
      <vt:lpstr>Comparador de Igualdade (Cont.)</vt:lpstr>
      <vt:lpstr>Comparador de Magnitude </vt:lpstr>
      <vt:lpstr>Comparador de Magnitude (Cont.) </vt:lpstr>
      <vt:lpstr>Comparador de Magnitude (Cont.)</vt:lpstr>
      <vt:lpstr>Comparador de Magnitude (Cont.) </vt:lpstr>
      <vt:lpstr>Unidade Lógica Aritmética  (ULA)</vt:lpstr>
      <vt:lpstr>ULA (Unidade Lógica Aritmética)</vt:lpstr>
      <vt:lpstr>ULA (Unidade Lógica Aritmética): Implementação</vt:lpstr>
      <vt:lpstr>Deslocadores (shifters)</vt:lpstr>
      <vt:lpstr>Deslocadores</vt:lpstr>
      <vt:lpstr>Deslocadores:  </vt:lpstr>
      <vt:lpstr>Leitura obrigatória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18-741  Advanced Computer Architecture Lecture 1: Intro and Basics</dc:title>
  <dc:creator>Onur Mutlu</dc:creator>
  <cp:lastModifiedBy>Linder Silva</cp:lastModifiedBy>
  <cp:revision>1383</cp:revision>
  <dcterms:created xsi:type="dcterms:W3CDTF">2010-09-08T00:51:32Z</dcterms:created>
  <dcterms:modified xsi:type="dcterms:W3CDTF">2023-11-22T03:04:56Z</dcterms:modified>
</cp:coreProperties>
</file>